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handoutMasterIdLst>
    <p:handoutMasterId r:id="rId58"/>
  </p:handoutMasterIdLst>
  <p:sldIdLst>
    <p:sldId id="268" r:id="rId5"/>
    <p:sldId id="271" r:id="rId6"/>
    <p:sldId id="258" r:id="rId7"/>
    <p:sldId id="259" r:id="rId8"/>
    <p:sldId id="270" r:id="rId9"/>
    <p:sldId id="260" r:id="rId10"/>
    <p:sldId id="269" r:id="rId11"/>
    <p:sldId id="272" r:id="rId12"/>
    <p:sldId id="314" r:id="rId13"/>
    <p:sldId id="273" r:id="rId14"/>
    <p:sldId id="267" r:id="rId15"/>
    <p:sldId id="282" r:id="rId16"/>
    <p:sldId id="274" r:id="rId17"/>
    <p:sldId id="312" r:id="rId18"/>
    <p:sldId id="283" r:id="rId19"/>
    <p:sldId id="261" r:id="rId20"/>
    <p:sldId id="262" r:id="rId21"/>
    <p:sldId id="263" r:id="rId22"/>
    <p:sldId id="264" r:id="rId23"/>
    <p:sldId id="302" r:id="rId24"/>
    <p:sldId id="303" r:id="rId25"/>
    <p:sldId id="277" r:id="rId26"/>
    <p:sldId id="276" r:id="rId27"/>
    <p:sldId id="278" r:id="rId28"/>
    <p:sldId id="279" r:id="rId29"/>
    <p:sldId id="275" r:id="rId30"/>
    <p:sldId id="280" r:id="rId31"/>
    <p:sldId id="313" r:id="rId32"/>
    <p:sldId id="281" r:id="rId33"/>
    <p:sldId id="304" r:id="rId34"/>
    <p:sldId id="284" r:id="rId35"/>
    <p:sldId id="296" r:id="rId36"/>
    <p:sldId id="305" r:id="rId37"/>
    <p:sldId id="297" r:id="rId38"/>
    <p:sldId id="299" r:id="rId39"/>
    <p:sldId id="298" r:id="rId40"/>
    <p:sldId id="307" r:id="rId41"/>
    <p:sldId id="308" r:id="rId42"/>
    <p:sldId id="309" r:id="rId43"/>
    <p:sldId id="310" r:id="rId44"/>
    <p:sldId id="286" r:id="rId45"/>
    <p:sldId id="287" r:id="rId46"/>
    <p:sldId id="288" r:id="rId47"/>
    <p:sldId id="289" r:id="rId48"/>
    <p:sldId id="290" r:id="rId49"/>
    <p:sldId id="317" r:id="rId50"/>
    <p:sldId id="315" r:id="rId51"/>
    <p:sldId id="316" r:id="rId52"/>
    <p:sldId id="291" r:id="rId53"/>
    <p:sldId id="294" r:id="rId54"/>
    <p:sldId id="293" r:id="rId55"/>
    <p:sldId id="295"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0G9jcHmctzRDKuiqtiSy5w==" hashData="kFTacAQqHgQ7xYNriheC84J56sALDGWMHEbCIV5QfR4lrcoTwC11B2s2d+ULHk+QejGVPT0o7Y6C792gt+ilg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Dummer" initials="AD" lastIdx="2" clrIdx="0"/>
  <p:cmAuthor id="2" name="David Farrant" initials="D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333610"/>
    <a:srgbClr val="D5B943"/>
    <a:srgbClr val="3E4113"/>
    <a:srgbClr val="CCAE2E"/>
    <a:srgbClr val="717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32" autoAdjust="0"/>
    <p:restoredTop sz="94660"/>
  </p:normalViewPr>
  <p:slideViewPr>
    <p:cSldViewPr snapToGrid="0" showGuides="1">
      <p:cViewPr varScale="1">
        <p:scale>
          <a:sx n="111" d="100"/>
          <a:sy n="111" d="100"/>
        </p:scale>
        <p:origin x="144" y="198"/>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slide" Target="../slides/slide17.xml"/><Relationship Id="rId7" Type="http://schemas.openxmlformats.org/officeDocument/2006/relationships/slide" Target="../slides/slide37.xml"/><Relationship Id="rId2" Type="http://schemas.openxmlformats.org/officeDocument/2006/relationships/slide" Target="../slides/slide13.xml"/><Relationship Id="rId1" Type="http://schemas.openxmlformats.org/officeDocument/2006/relationships/slide" Target="../slides/slide5.xml"/><Relationship Id="rId6" Type="http://schemas.openxmlformats.org/officeDocument/2006/relationships/slide" Target="../slides/slide32.xml"/><Relationship Id="rId5" Type="http://schemas.openxmlformats.org/officeDocument/2006/relationships/slide" Target="../slides/slide28.xml"/><Relationship Id="rId4" Type="http://schemas.openxmlformats.org/officeDocument/2006/relationships/slide" Target="../slides/slide23.xml"/><Relationship Id="rId9" Type="http://schemas.openxmlformats.org/officeDocument/2006/relationships/slide" Target="../slides/slide41.xml"/></Relationships>
</file>

<file path=ppt/diagrams/_rels/data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commons.wikimedia.org/wiki/File:Flat_tick_icon.svg" TargetMode="External"/><Relationship Id="rId1" Type="http://schemas.openxmlformats.org/officeDocument/2006/relationships/image" Target="../media/image33.png"/></Relationships>
</file>

<file path=ppt/diagrams/_rels/data3.xml.rels><?xml version="1.0" encoding="UTF-8" standalone="yes"?>
<Relationships xmlns="http://schemas.openxmlformats.org/package/2006/relationships"><Relationship Id="rId2" Type="http://schemas.openxmlformats.org/officeDocument/2006/relationships/hyperlink" Target="http://www.pngall.com/red-cross-mark-png" TargetMode="External"/><Relationship Id="rId1" Type="http://schemas.openxmlformats.org/officeDocument/2006/relationships/image" Target="../media/image3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commons.wikimedia.org/wiki/File:Flat_tick_icon.svg" TargetMode="External"/><Relationship Id="rId1" Type="http://schemas.openxmlformats.org/officeDocument/2006/relationships/image" Target="../media/image33.png"/></Relationships>
</file>

<file path=ppt/diagrams/_rels/drawing3.xml.rels><?xml version="1.0" encoding="UTF-8" standalone="yes"?>
<Relationships xmlns="http://schemas.openxmlformats.org/package/2006/relationships"><Relationship Id="rId2" Type="http://schemas.openxmlformats.org/officeDocument/2006/relationships/hyperlink" Target="http://www.pngall.com/red-cross-mark-png" TargetMode="External"/><Relationship Id="rId1"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3EAA76-9849-4009-8116-7F1D0670DFE2}"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GB"/>
        </a:p>
      </dgm:t>
    </dgm:pt>
    <dgm:pt modelId="{ED3F3C46-E9EF-4C27-9B95-FB0736E85FDC}">
      <dgm:prSet phldrT="[Text]"/>
      <dgm:spPr/>
      <dgm:t>
        <a:bodyPr/>
        <a:lstStyle/>
        <a:p>
          <a:r>
            <a:rPr lang="en-GB" dirty="0">
              <a:solidFill>
                <a:schemeClr val="accent3">
                  <a:lumMod val="40000"/>
                  <a:lumOff val="60000"/>
                </a:schemeClr>
              </a:solidFill>
              <a:latin typeface="+mn-lt"/>
              <a:cs typeface="Calibri" panose="020F0502020204030204" pitchFamily="34" charset="0"/>
              <a:hlinkClick xmlns:r="http://schemas.openxmlformats.org/officeDocument/2006/relationships" r:id="rId1" action="ppaction://hlinksldjump">
                <a:extLst>
                  <a:ext uri="{A12FA001-AC4F-418D-AE19-62706E023703}">
                    <ahyp:hlinkClr xmlns:ahyp="http://schemas.microsoft.com/office/drawing/2018/hyperlinkcolor" val="tx"/>
                  </a:ext>
                </a:extLst>
              </a:hlinkClick>
            </a:rPr>
            <a:t>Benefits of Breastfeeding</a:t>
          </a:r>
          <a:endParaRPr lang="en-GB" dirty="0">
            <a:solidFill>
              <a:schemeClr val="accent3">
                <a:lumMod val="40000"/>
                <a:lumOff val="60000"/>
              </a:schemeClr>
            </a:solidFill>
            <a:latin typeface="+mn-lt"/>
            <a:cs typeface="Calibri" panose="020F050202020403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0AC1D06-7221-4CE1-B6C7-06348643802E}" type="parTrans" cxnId="{2755699F-8431-4185-8905-158D737604BD}">
      <dgm:prSet/>
      <dgm:spPr/>
      <dgm:t>
        <a:bodyPr/>
        <a:lstStyle/>
        <a:p>
          <a:endParaRPr lang="en-GB"/>
        </a:p>
      </dgm:t>
    </dgm:pt>
    <dgm:pt modelId="{E9572E8F-DB9E-449C-AD10-D559B6F61EF8}" type="sibTrans" cxnId="{2755699F-8431-4185-8905-158D737604BD}">
      <dgm:prSet/>
      <dgm:spPr/>
      <dgm:t>
        <a:bodyPr/>
        <a:lstStyle/>
        <a:p>
          <a:endParaRPr lang="en-GB"/>
        </a:p>
      </dgm:t>
    </dgm:pt>
    <dgm:pt modelId="{01A55888-7E18-4EA6-ABA2-077C5F96495E}">
      <dgm:prSet phldrT="[Text]"/>
      <dgm:spPr/>
      <dgm:t>
        <a:bodyPr/>
        <a:lstStyle/>
        <a:p>
          <a:r>
            <a:rPr lang="en-GB" dirty="0">
              <a:solidFill>
                <a:schemeClr val="accent3">
                  <a:lumMod val="40000"/>
                  <a:lumOff val="60000"/>
                </a:schemeClr>
              </a:solidFill>
              <a:latin typeface="+mn-lt"/>
              <a:cs typeface="Calibri" panose="020F050202020403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Off to the</a:t>
          </a:r>
        </a:p>
        <a:p>
          <a:r>
            <a:rPr lang="en-GB" dirty="0">
              <a:solidFill>
                <a:schemeClr val="accent3">
                  <a:lumMod val="40000"/>
                  <a:lumOff val="60000"/>
                </a:schemeClr>
              </a:solidFill>
              <a:latin typeface="+mn-lt"/>
              <a:cs typeface="Calibri" panose="020F050202020403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Best Start</a:t>
          </a:r>
          <a:endParaRPr lang="en-GB" dirty="0">
            <a:solidFill>
              <a:schemeClr val="accent3">
                <a:lumMod val="40000"/>
                <a:lumOff val="60000"/>
              </a:schemeClr>
            </a:solidFill>
            <a:latin typeface="+mn-lt"/>
            <a:cs typeface="Calibri" panose="020F0502020204030204" pitchFamily="34" charset="0"/>
          </a:endParaRPr>
        </a:p>
      </dgm:t>
    </dgm:pt>
    <dgm:pt modelId="{8F54F5BB-A2D6-4215-9AB9-EF5E7545C521}" type="parTrans" cxnId="{C88A4F55-C8DD-474D-97F1-8012A1966A1F}">
      <dgm:prSet/>
      <dgm:spPr/>
      <dgm:t>
        <a:bodyPr/>
        <a:lstStyle/>
        <a:p>
          <a:endParaRPr lang="en-GB"/>
        </a:p>
      </dgm:t>
    </dgm:pt>
    <dgm:pt modelId="{0A3C0AB1-ED51-443C-8F50-6BAE1E60975B}" type="sibTrans" cxnId="{C88A4F55-C8DD-474D-97F1-8012A1966A1F}">
      <dgm:prSet/>
      <dgm:spPr/>
      <dgm:t>
        <a:bodyPr/>
        <a:lstStyle/>
        <a:p>
          <a:endParaRPr lang="en-GB"/>
        </a:p>
      </dgm:t>
    </dgm:pt>
    <dgm:pt modelId="{86DB0B2C-58FB-40D7-9387-E42E9C51DA2A}">
      <dgm:prSet phldrT="[Text]"/>
      <dgm:spPr/>
      <dgm:t>
        <a:bodyPr/>
        <a:lstStyle/>
        <a:p>
          <a:r>
            <a:rPr lang="en-GB" dirty="0">
              <a:solidFill>
                <a:schemeClr val="accent3">
                  <a:lumMod val="40000"/>
                  <a:lumOff val="60000"/>
                </a:schemeClr>
              </a:solidFill>
              <a:latin typeface="+mn-lt"/>
              <a:cs typeface="Calibri" panose="020F0502020204030204" pitchFamily="34" charset="0"/>
              <a:hlinkClick xmlns:r="http://schemas.openxmlformats.org/officeDocument/2006/relationships" r:id="rId3" action="ppaction://hlinksldjump">
                <a:extLst>
                  <a:ext uri="{A12FA001-AC4F-418D-AE19-62706E023703}">
                    <ahyp:hlinkClr xmlns:ahyp="http://schemas.microsoft.com/office/drawing/2018/hyperlinkcolor" val="tx"/>
                  </a:ext>
                </a:extLst>
              </a:hlinkClick>
            </a:rPr>
            <a:t>Positioning and Attachment</a:t>
          </a:r>
          <a:endParaRPr lang="en-GB" dirty="0">
            <a:solidFill>
              <a:schemeClr val="accent3">
                <a:lumMod val="40000"/>
                <a:lumOff val="60000"/>
              </a:schemeClr>
            </a:solidFill>
            <a:latin typeface="+mn-lt"/>
            <a:cs typeface="Calibri" panose="020F0502020204030204" pitchFamily="34" charset="0"/>
          </a:endParaRPr>
        </a:p>
      </dgm:t>
    </dgm:pt>
    <dgm:pt modelId="{C074F652-ACA3-49C1-8BAB-92FAFAED4D41}" type="parTrans" cxnId="{90FFEC09-FA21-491D-A9C1-BDB29F1377A7}">
      <dgm:prSet/>
      <dgm:spPr/>
      <dgm:t>
        <a:bodyPr/>
        <a:lstStyle/>
        <a:p>
          <a:endParaRPr lang="en-GB"/>
        </a:p>
      </dgm:t>
    </dgm:pt>
    <dgm:pt modelId="{939E6A0D-0E9B-4F30-AB73-CD635817C7DC}" type="sibTrans" cxnId="{90FFEC09-FA21-491D-A9C1-BDB29F1377A7}">
      <dgm:prSet/>
      <dgm:spPr/>
      <dgm:t>
        <a:bodyPr/>
        <a:lstStyle/>
        <a:p>
          <a:endParaRPr lang="en-GB"/>
        </a:p>
      </dgm:t>
    </dgm:pt>
    <dgm:pt modelId="{4031469F-6764-4A18-8948-7694E75DF3AA}">
      <dgm:prSet phldrT="[Text]"/>
      <dgm:spPr/>
      <dgm:t>
        <a:bodyPr/>
        <a:lstStyle/>
        <a:p>
          <a:r>
            <a:rPr lang="en-GB" dirty="0">
              <a:solidFill>
                <a:schemeClr val="accent3">
                  <a:lumMod val="40000"/>
                  <a:lumOff val="60000"/>
                </a:schemeClr>
              </a:solidFill>
              <a:latin typeface="+mn-lt"/>
              <a:cs typeface="Calibri" panose="020F0502020204030204" pitchFamily="34" charset="0"/>
              <a:hlinkClick xmlns:r="http://schemas.openxmlformats.org/officeDocument/2006/relationships" r:id="rId4" action="ppaction://hlinksldjump">
                <a:extLst>
                  <a:ext uri="{A12FA001-AC4F-418D-AE19-62706E023703}">
                    <ahyp:hlinkClr xmlns:ahyp="http://schemas.microsoft.com/office/drawing/2018/hyperlinkcolor" val="tx"/>
                  </a:ext>
                </a:extLst>
              </a:hlinkClick>
            </a:rPr>
            <a:t>How to Know    if Feeding is Going Well</a:t>
          </a:r>
          <a:endParaRPr lang="en-GB" dirty="0">
            <a:latin typeface="+mn-lt"/>
            <a:cs typeface="Calibri" panose="020F0502020204030204" pitchFamily="34" charset="0"/>
          </a:endParaRPr>
        </a:p>
      </dgm:t>
    </dgm:pt>
    <dgm:pt modelId="{10E93BA1-BE5D-48CF-8C3A-3D26C68FE2FB}" type="parTrans" cxnId="{43F3EA6F-B617-43D1-A736-D84BFC60582D}">
      <dgm:prSet/>
      <dgm:spPr/>
      <dgm:t>
        <a:bodyPr/>
        <a:lstStyle/>
        <a:p>
          <a:endParaRPr lang="en-GB"/>
        </a:p>
      </dgm:t>
    </dgm:pt>
    <dgm:pt modelId="{4A4113DC-EA6E-4DB1-91EA-DA4A1BD04CF0}" type="sibTrans" cxnId="{43F3EA6F-B617-43D1-A736-D84BFC60582D}">
      <dgm:prSet/>
      <dgm:spPr/>
      <dgm:t>
        <a:bodyPr/>
        <a:lstStyle/>
        <a:p>
          <a:endParaRPr lang="en-GB"/>
        </a:p>
      </dgm:t>
    </dgm:pt>
    <dgm:pt modelId="{DA79FB65-5CAF-48AE-88CA-5A31E658D808}">
      <dgm:prSet phldrT="[Text]"/>
      <dgm:spPr/>
      <dgm:t>
        <a:bodyPr/>
        <a:lstStyle/>
        <a:p>
          <a:r>
            <a:rPr lang="en-GB" dirty="0">
              <a:solidFill>
                <a:schemeClr val="accent3">
                  <a:lumMod val="40000"/>
                  <a:lumOff val="60000"/>
                </a:schemeClr>
              </a:solidFill>
              <a:latin typeface="+mn-lt"/>
              <a:cs typeface="Calibri" panose="020F0502020204030204" pitchFamily="34" charset="0"/>
              <a:hlinkClick xmlns:r="http://schemas.openxmlformats.org/officeDocument/2006/relationships" r:id="rId5" action="ppaction://hlinksldjump">
                <a:extLst>
                  <a:ext uri="{A12FA001-AC4F-418D-AE19-62706E023703}">
                    <ahyp:hlinkClr xmlns:ahyp="http://schemas.microsoft.com/office/drawing/2018/hyperlinkcolor" val="tx"/>
                  </a:ext>
                </a:extLst>
              </a:hlinkClick>
            </a:rPr>
            <a:t>Expressing</a:t>
          </a:r>
          <a:endParaRPr lang="en-GB" dirty="0">
            <a:solidFill>
              <a:schemeClr val="accent3">
                <a:lumMod val="40000"/>
                <a:lumOff val="60000"/>
              </a:schemeClr>
            </a:solidFill>
            <a:latin typeface="+mn-lt"/>
            <a:cs typeface="Calibri" panose="020F0502020204030204" pitchFamily="34" charset="0"/>
          </a:endParaRPr>
        </a:p>
      </dgm:t>
    </dgm:pt>
    <dgm:pt modelId="{DC479E5A-F14C-4B19-A0F3-2A1904F4C725}" type="parTrans" cxnId="{EA509235-D776-4DCC-8238-5134F12F89E7}">
      <dgm:prSet/>
      <dgm:spPr/>
      <dgm:t>
        <a:bodyPr/>
        <a:lstStyle/>
        <a:p>
          <a:endParaRPr lang="en-GB"/>
        </a:p>
      </dgm:t>
    </dgm:pt>
    <dgm:pt modelId="{2B6004C9-C053-472D-BE84-595E945D5CF0}" type="sibTrans" cxnId="{EA509235-D776-4DCC-8238-5134F12F89E7}">
      <dgm:prSet/>
      <dgm:spPr/>
      <dgm:t>
        <a:bodyPr/>
        <a:lstStyle/>
        <a:p>
          <a:endParaRPr lang="en-GB"/>
        </a:p>
      </dgm:t>
    </dgm:pt>
    <dgm:pt modelId="{B118F13B-CC0B-4D53-966B-67231C98C99D}">
      <dgm:prSet phldrT="[Text]"/>
      <dgm:spPr/>
      <dgm:t>
        <a:bodyPr/>
        <a:lstStyle/>
        <a:p>
          <a:r>
            <a:rPr lang="en-GB" dirty="0">
              <a:solidFill>
                <a:schemeClr val="accent3">
                  <a:lumMod val="40000"/>
                  <a:lumOff val="60000"/>
                </a:schemeClr>
              </a:solidFill>
              <a:latin typeface="+mn-lt"/>
              <a:cs typeface="Calibri" panose="020F0502020204030204" pitchFamily="34" charset="0"/>
              <a:hlinkClick xmlns:r="http://schemas.openxmlformats.org/officeDocument/2006/relationships" r:id="rId6" action="ppaction://hlinksldjump">
                <a:extLst>
                  <a:ext uri="{A12FA001-AC4F-418D-AE19-62706E023703}">
                    <ahyp:hlinkClr xmlns:ahyp="http://schemas.microsoft.com/office/drawing/2018/hyperlinkcolor" val="tx"/>
                  </a:ext>
                </a:extLst>
              </a:hlinkClick>
            </a:rPr>
            <a:t>Bottle Feeding</a:t>
          </a:r>
          <a:endParaRPr lang="en-GB" dirty="0">
            <a:solidFill>
              <a:schemeClr val="accent3">
                <a:lumMod val="40000"/>
                <a:lumOff val="60000"/>
              </a:schemeClr>
            </a:solidFill>
            <a:latin typeface="+mn-lt"/>
            <a:cs typeface="Calibri" panose="020F0502020204030204" pitchFamily="34" charset="0"/>
          </a:endParaRPr>
        </a:p>
      </dgm:t>
    </dgm:pt>
    <dgm:pt modelId="{C4EE4DAC-7CB5-4056-8526-A4EFEDD122E8}" type="parTrans" cxnId="{55B8A08C-6E75-45F2-806B-09C66BA5A290}">
      <dgm:prSet/>
      <dgm:spPr/>
      <dgm:t>
        <a:bodyPr/>
        <a:lstStyle/>
        <a:p>
          <a:endParaRPr lang="en-GB"/>
        </a:p>
      </dgm:t>
    </dgm:pt>
    <dgm:pt modelId="{C6101CCF-BCC6-4503-8E3D-670901E53D1E}" type="sibTrans" cxnId="{55B8A08C-6E75-45F2-806B-09C66BA5A290}">
      <dgm:prSet/>
      <dgm:spPr/>
      <dgm:t>
        <a:bodyPr/>
        <a:lstStyle/>
        <a:p>
          <a:endParaRPr lang="en-GB"/>
        </a:p>
      </dgm:t>
    </dgm:pt>
    <dgm:pt modelId="{3E9E5EB4-3792-4C5E-80D3-EA2F2551781F}">
      <dgm:prSet phldrT="[Text]"/>
      <dgm:spPr/>
      <dgm:t>
        <a:bodyPr/>
        <a:lstStyle/>
        <a:p>
          <a:r>
            <a:rPr lang="en-GB" dirty="0">
              <a:solidFill>
                <a:schemeClr val="accent3">
                  <a:lumMod val="40000"/>
                  <a:lumOff val="60000"/>
                </a:schemeClr>
              </a:solidFill>
              <a:hlinkClick xmlns:r="http://schemas.openxmlformats.org/officeDocument/2006/relationships" r:id="rId7" action="ppaction://hlinksldjump">
                <a:extLst>
                  <a:ext uri="{A12FA001-AC4F-418D-AE19-62706E023703}">
                    <ahyp:hlinkClr xmlns:ahyp="http://schemas.microsoft.com/office/drawing/2018/hyperlinkcolor" val="tx"/>
                  </a:ext>
                </a:extLst>
              </a:hlinkClick>
            </a:rPr>
            <a:t>What if Baby Comes Early</a:t>
          </a:r>
          <a:endParaRPr lang="en-GB" dirty="0">
            <a:solidFill>
              <a:schemeClr val="accent3">
                <a:lumMod val="40000"/>
                <a:lumOff val="60000"/>
              </a:schemeClr>
            </a:solidFill>
          </a:endParaRPr>
        </a:p>
      </dgm:t>
    </dgm:pt>
    <dgm:pt modelId="{6D1ABCE5-71C5-4411-B121-A5BAC9863839}" type="parTrans" cxnId="{EDFC4D24-ABEC-43BA-9D59-7C38AF4468FB}">
      <dgm:prSet/>
      <dgm:spPr/>
      <dgm:t>
        <a:bodyPr/>
        <a:lstStyle/>
        <a:p>
          <a:endParaRPr lang="en-GB"/>
        </a:p>
      </dgm:t>
    </dgm:pt>
    <dgm:pt modelId="{33A5C733-A217-4BBC-AF8D-759588B1B85B}" type="sibTrans" cxnId="{EDFC4D24-ABEC-43BA-9D59-7C38AF4468FB}">
      <dgm:prSet/>
      <dgm:spPr/>
      <dgm:t>
        <a:bodyPr/>
        <a:lstStyle/>
        <a:p>
          <a:endParaRPr lang="en-GB"/>
        </a:p>
      </dgm:t>
    </dgm:pt>
    <dgm:pt modelId="{85B1DACD-7612-429B-9236-78A0A5337192}">
      <dgm:prSet phldrT="[Text]"/>
      <dgm:spPr/>
      <dgm:t>
        <a:bodyPr/>
        <a:lstStyle/>
        <a:p>
          <a:r>
            <a:rPr lang="en-GB" dirty="0">
              <a:solidFill>
                <a:schemeClr val="accent3">
                  <a:lumMod val="40000"/>
                  <a:lumOff val="60000"/>
                </a:schemeClr>
              </a:solidFill>
              <a:latin typeface="+mn-lt"/>
              <a:cs typeface="Calibri" panose="020F0502020204030204" pitchFamily="34" charset="0"/>
              <a:hlinkClick xmlns:r="http://schemas.openxmlformats.org/officeDocument/2006/relationships" r:id="rId8" action="ppaction://hlinksldjump">
                <a:extLst>
                  <a:ext uri="{A12FA001-AC4F-418D-AE19-62706E023703}">
                    <ahyp:hlinkClr xmlns:ahyp="http://schemas.microsoft.com/office/drawing/2018/hyperlinkcolor" val="tx"/>
                  </a:ext>
                </a:extLst>
              </a:hlinkClick>
            </a:rPr>
            <a:t>Troubleshooting</a:t>
          </a:r>
          <a:endParaRPr lang="en-GB" dirty="0">
            <a:solidFill>
              <a:schemeClr val="accent3">
                <a:lumMod val="40000"/>
                <a:lumOff val="60000"/>
              </a:schemeClr>
            </a:solidFill>
            <a:latin typeface="+mn-lt"/>
            <a:cs typeface="Calibri" panose="020F0502020204030204" pitchFamily="34" charset="0"/>
          </a:endParaRPr>
        </a:p>
      </dgm:t>
    </dgm:pt>
    <dgm:pt modelId="{E376ADA2-AE51-4B7C-8388-6D8909AA891D}" type="parTrans" cxnId="{34E645B3-77E9-4CEF-8ED8-999C18D2DB10}">
      <dgm:prSet/>
      <dgm:spPr/>
      <dgm:t>
        <a:bodyPr/>
        <a:lstStyle/>
        <a:p>
          <a:endParaRPr lang="en-GB"/>
        </a:p>
      </dgm:t>
    </dgm:pt>
    <dgm:pt modelId="{9D5F876A-B2CC-4840-BB22-6C42A131F433}" type="sibTrans" cxnId="{34E645B3-77E9-4CEF-8ED8-999C18D2DB10}">
      <dgm:prSet/>
      <dgm:spPr/>
      <dgm:t>
        <a:bodyPr/>
        <a:lstStyle/>
        <a:p>
          <a:endParaRPr lang="en-GB"/>
        </a:p>
      </dgm:t>
    </dgm:pt>
    <dgm:pt modelId="{F9EBB5F6-AE0A-4AC2-BB7F-4A4FA0E19FE9}">
      <dgm:prSet phldrT="[Text]"/>
      <dgm:spPr/>
      <dgm:t>
        <a:bodyPr/>
        <a:lstStyle/>
        <a:p>
          <a:r>
            <a:rPr lang="en-GB" dirty="0">
              <a:solidFill>
                <a:schemeClr val="accent3">
                  <a:lumMod val="40000"/>
                  <a:lumOff val="60000"/>
                </a:schemeClr>
              </a:solidFill>
              <a:hlinkClick xmlns:r="http://schemas.openxmlformats.org/officeDocument/2006/relationships" r:id="rId9" action="ppaction://hlinksldjump">
                <a:extLst>
                  <a:ext uri="{A12FA001-AC4F-418D-AE19-62706E023703}">
                    <ahyp:hlinkClr xmlns:ahyp="http://schemas.microsoft.com/office/drawing/2018/hyperlinkcolor" val="tx"/>
                  </a:ext>
                </a:extLst>
              </a:hlinkClick>
            </a:rPr>
            <a:t>Partners Families and Emotions</a:t>
          </a:r>
          <a:endParaRPr lang="en-GB" dirty="0">
            <a:solidFill>
              <a:schemeClr val="accent3">
                <a:lumMod val="40000"/>
                <a:lumOff val="60000"/>
              </a:schemeClr>
            </a:solidFill>
          </a:endParaRPr>
        </a:p>
      </dgm:t>
    </dgm:pt>
    <dgm:pt modelId="{D0E98B7B-246D-4AEB-9970-A1F7EB750994}" type="parTrans" cxnId="{074E6889-32EA-48DB-8884-C31129E1379A}">
      <dgm:prSet/>
      <dgm:spPr/>
      <dgm:t>
        <a:bodyPr/>
        <a:lstStyle/>
        <a:p>
          <a:endParaRPr lang="en-GB"/>
        </a:p>
      </dgm:t>
    </dgm:pt>
    <dgm:pt modelId="{BFC5E1D3-7796-4C0A-B3A4-7A070B6A9595}" type="sibTrans" cxnId="{074E6889-32EA-48DB-8884-C31129E1379A}">
      <dgm:prSet/>
      <dgm:spPr/>
      <dgm:t>
        <a:bodyPr/>
        <a:lstStyle/>
        <a:p>
          <a:endParaRPr lang="en-GB"/>
        </a:p>
      </dgm:t>
    </dgm:pt>
    <dgm:pt modelId="{6DC8579B-7F1F-4645-93D5-B2233CCB76E2}" type="pres">
      <dgm:prSet presAssocID="{6A3EAA76-9849-4009-8116-7F1D0670DFE2}" presName="Name0" presStyleCnt="0">
        <dgm:presLayoutVars>
          <dgm:dir/>
          <dgm:resizeHandles/>
        </dgm:presLayoutVars>
      </dgm:prSet>
      <dgm:spPr/>
    </dgm:pt>
    <dgm:pt modelId="{97FE14DC-C1A5-4D43-86D2-1EBA6E4B1543}" type="pres">
      <dgm:prSet presAssocID="{ED3F3C46-E9EF-4C27-9B95-FB0736E85FDC}" presName="compNode" presStyleCnt="0"/>
      <dgm:spPr/>
    </dgm:pt>
    <dgm:pt modelId="{6A6908F3-F134-4180-A11F-1A7014780F76}" type="pres">
      <dgm:prSet presAssocID="{ED3F3C46-E9EF-4C27-9B95-FB0736E85FDC}" presName="dummyConnPt" presStyleCnt="0"/>
      <dgm:spPr/>
    </dgm:pt>
    <dgm:pt modelId="{C92121EB-1D1C-4AC0-9982-F183417A4342}" type="pres">
      <dgm:prSet presAssocID="{ED3F3C46-E9EF-4C27-9B95-FB0736E85FDC}" presName="node" presStyleLbl="node1" presStyleIdx="0" presStyleCnt="9" custLinFactNeighborX="-4366" custLinFactNeighborY="-996">
        <dgm:presLayoutVars>
          <dgm:bulletEnabled val="1"/>
        </dgm:presLayoutVars>
      </dgm:prSet>
      <dgm:spPr/>
    </dgm:pt>
    <dgm:pt modelId="{D0F735F0-BC8A-4347-AAE4-D1BD100D5C97}" type="pres">
      <dgm:prSet presAssocID="{E9572E8F-DB9E-449C-AD10-D559B6F61EF8}" presName="sibTrans" presStyleLbl="bgSibTrans2D1" presStyleIdx="0" presStyleCnt="8"/>
      <dgm:spPr/>
    </dgm:pt>
    <dgm:pt modelId="{5D591BCB-8979-49DC-B6B6-5E83D3403EC0}" type="pres">
      <dgm:prSet presAssocID="{01A55888-7E18-4EA6-ABA2-077C5F96495E}" presName="compNode" presStyleCnt="0"/>
      <dgm:spPr/>
    </dgm:pt>
    <dgm:pt modelId="{741BC29A-E4DC-490F-B6C6-C931147B7140}" type="pres">
      <dgm:prSet presAssocID="{01A55888-7E18-4EA6-ABA2-077C5F96495E}" presName="dummyConnPt" presStyleCnt="0"/>
      <dgm:spPr/>
    </dgm:pt>
    <dgm:pt modelId="{9FD46C80-BABD-49AC-8489-B558512AAC03}" type="pres">
      <dgm:prSet presAssocID="{01A55888-7E18-4EA6-ABA2-077C5F96495E}" presName="node" presStyleLbl="node1" presStyleIdx="1" presStyleCnt="9">
        <dgm:presLayoutVars>
          <dgm:bulletEnabled val="1"/>
        </dgm:presLayoutVars>
      </dgm:prSet>
      <dgm:spPr/>
    </dgm:pt>
    <dgm:pt modelId="{493BD802-8049-47E7-871F-EA98934BE338}" type="pres">
      <dgm:prSet presAssocID="{0A3C0AB1-ED51-443C-8F50-6BAE1E60975B}" presName="sibTrans" presStyleLbl="bgSibTrans2D1" presStyleIdx="1" presStyleCnt="8"/>
      <dgm:spPr/>
    </dgm:pt>
    <dgm:pt modelId="{4A09E88C-D9DA-4AD8-8A38-0A154A3C9E7B}" type="pres">
      <dgm:prSet presAssocID="{86DB0B2C-58FB-40D7-9387-E42E9C51DA2A}" presName="compNode" presStyleCnt="0"/>
      <dgm:spPr/>
    </dgm:pt>
    <dgm:pt modelId="{102ACAB9-FDC7-4C0B-8169-9ED55075F478}" type="pres">
      <dgm:prSet presAssocID="{86DB0B2C-58FB-40D7-9387-E42E9C51DA2A}" presName="dummyConnPt" presStyleCnt="0"/>
      <dgm:spPr/>
    </dgm:pt>
    <dgm:pt modelId="{7EB09F26-B0C8-4A1E-9E68-110BDBABBA52}" type="pres">
      <dgm:prSet presAssocID="{86DB0B2C-58FB-40D7-9387-E42E9C51DA2A}" presName="node" presStyleLbl="node1" presStyleIdx="2" presStyleCnt="9">
        <dgm:presLayoutVars>
          <dgm:bulletEnabled val="1"/>
        </dgm:presLayoutVars>
      </dgm:prSet>
      <dgm:spPr/>
    </dgm:pt>
    <dgm:pt modelId="{DE7AA5D6-BC38-43DE-8F84-5DC09D51F894}" type="pres">
      <dgm:prSet presAssocID="{939E6A0D-0E9B-4F30-AB73-CD635817C7DC}" presName="sibTrans" presStyleLbl="bgSibTrans2D1" presStyleIdx="2" presStyleCnt="8"/>
      <dgm:spPr/>
    </dgm:pt>
    <dgm:pt modelId="{F7357F43-6757-404E-913B-0BEA9CD7F250}" type="pres">
      <dgm:prSet presAssocID="{4031469F-6764-4A18-8948-7694E75DF3AA}" presName="compNode" presStyleCnt="0"/>
      <dgm:spPr/>
    </dgm:pt>
    <dgm:pt modelId="{36F9C288-A427-4D69-9596-ACF009B1E101}" type="pres">
      <dgm:prSet presAssocID="{4031469F-6764-4A18-8948-7694E75DF3AA}" presName="dummyConnPt" presStyleCnt="0"/>
      <dgm:spPr/>
    </dgm:pt>
    <dgm:pt modelId="{87ECF327-33C6-4D77-9020-060C61DA47A1}" type="pres">
      <dgm:prSet presAssocID="{4031469F-6764-4A18-8948-7694E75DF3AA}" presName="node" presStyleLbl="node1" presStyleIdx="3" presStyleCnt="9">
        <dgm:presLayoutVars>
          <dgm:bulletEnabled val="1"/>
        </dgm:presLayoutVars>
      </dgm:prSet>
      <dgm:spPr/>
    </dgm:pt>
    <dgm:pt modelId="{EC2AA905-65C3-4DD4-8746-79F4D5B89D8B}" type="pres">
      <dgm:prSet presAssocID="{4A4113DC-EA6E-4DB1-91EA-DA4A1BD04CF0}" presName="sibTrans" presStyleLbl="bgSibTrans2D1" presStyleIdx="3" presStyleCnt="8"/>
      <dgm:spPr/>
    </dgm:pt>
    <dgm:pt modelId="{0A6B5C33-672B-4A88-933D-C48B00D1D9BB}" type="pres">
      <dgm:prSet presAssocID="{DA79FB65-5CAF-48AE-88CA-5A31E658D808}" presName="compNode" presStyleCnt="0"/>
      <dgm:spPr/>
    </dgm:pt>
    <dgm:pt modelId="{EE202624-E30B-4759-B356-EBDF1A47C4B4}" type="pres">
      <dgm:prSet presAssocID="{DA79FB65-5CAF-48AE-88CA-5A31E658D808}" presName="dummyConnPt" presStyleCnt="0"/>
      <dgm:spPr/>
    </dgm:pt>
    <dgm:pt modelId="{D33596E7-CA82-48EA-A629-3441EEA901A9}" type="pres">
      <dgm:prSet presAssocID="{DA79FB65-5CAF-48AE-88CA-5A31E658D808}" presName="node" presStyleLbl="node1" presStyleIdx="4" presStyleCnt="9">
        <dgm:presLayoutVars>
          <dgm:bulletEnabled val="1"/>
        </dgm:presLayoutVars>
      </dgm:prSet>
      <dgm:spPr/>
    </dgm:pt>
    <dgm:pt modelId="{D4D102FF-58B8-431C-8605-E3D91BEF7766}" type="pres">
      <dgm:prSet presAssocID="{2B6004C9-C053-472D-BE84-595E945D5CF0}" presName="sibTrans" presStyleLbl="bgSibTrans2D1" presStyleIdx="4" presStyleCnt="8"/>
      <dgm:spPr/>
    </dgm:pt>
    <dgm:pt modelId="{A5B03024-ED6B-4A7E-AE34-CFC1AEC2C467}" type="pres">
      <dgm:prSet presAssocID="{B118F13B-CC0B-4D53-966B-67231C98C99D}" presName="compNode" presStyleCnt="0"/>
      <dgm:spPr/>
    </dgm:pt>
    <dgm:pt modelId="{96749661-B993-42EA-B789-A56582DDABB3}" type="pres">
      <dgm:prSet presAssocID="{B118F13B-CC0B-4D53-966B-67231C98C99D}" presName="dummyConnPt" presStyleCnt="0"/>
      <dgm:spPr/>
    </dgm:pt>
    <dgm:pt modelId="{B4AA3667-41D5-427C-898D-C7C1561EDF9A}" type="pres">
      <dgm:prSet presAssocID="{B118F13B-CC0B-4D53-966B-67231C98C99D}" presName="node" presStyleLbl="node1" presStyleIdx="5" presStyleCnt="9" custLinFactNeighborY="-1145">
        <dgm:presLayoutVars>
          <dgm:bulletEnabled val="1"/>
        </dgm:presLayoutVars>
      </dgm:prSet>
      <dgm:spPr/>
    </dgm:pt>
    <dgm:pt modelId="{6CD64463-95B6-4A92-9720-9082FA3B2E93}" type="pres">
      <dgm:prSet presAssocID="{C6101CCF-BCC6-4503-8E3D-670901E53D1E}" presName="sibTrans" presStyleLbl="bgSibTrans2D1" presStyleIdx="5" presStyleCnt="8"/>
      <dgm:spPr/>
    </dgm:pt>
    <dgm:pt modelId="{4D1DD992-9363-439A-960C-692AF6ECBBB1}" type="pres">
      <dgm:prSet presAssocID="{3E9E5EB4-3792-4C5E-80D3-EA2F2551781F}" presName="compNode" presStyleCnt="0"/>
      <dgm:spPr/>
    </dgm:pt>
    <dgm:pt modelId="{09895410-0196-44FC-8245-77EB6160385A}" type="pres">
      <dgm:prSet presAssocID="{3E9E5EB4-3792-4C5E-80D3-EA2F2551781F}" presName="dummyConnPt" presStyleCnt="0"/>
      <dgm:spPr/>
    </dgm:pt>
    <dgm:pt modelId="{2AD1F87C-A78F-48EA-B79B-48D7531F95B0}" type="pres">
      <dgm:prSet presAssocID="{3E9E5EB4-3792-4C5E-80D3-EA2F2551781F}" presName="node" presStyleLbl="node1" presStyleIdx="6" presStyleCnt="9">
        <dgm:presLayoutVars>
          <dgm:bulletEnabled val="1"/>
        </dgm:presLayoutVars>
      </dgm:prSet>
      <dgm:spPr/>
    </dgm:pt>
    <dgm:pt modelId="{805767A5-6C7B-454C-B2E1-7959545724BA}" type="pres">
      <dgm:prSet presAssocID="{33A5C733-A217-4BBC-AF8D-759588B1B85B}" presName="sibTrans" presStyleLbl="bgSibTrans2D1" presStyleIdx="6" presStyleCnt="8"/>
      <dgm:spPr/>
    </dgm:pt>
    <dgm:pt modelId="{DF1A204C-0E5B-4303-BA74-026150A2EB82}" type="pres">
      <dgm:prSet presAssocID="{85B1DACD-7612-429B-9236-78A0A5337192}" presName="compNode" presStyleCnt="0"/>
      <dgm:spPr/>
    </dgm:pt>
    <dgm:pt modelId="{F8D8A8B2-FE10-499E-BD6B-A93B44762E99}" type="pres">
      <dgm:prSet presAssocID="{85B1DACD-7612-429B-9236-78A0A5337192}" presName="dummyConnPt" presStyleCnt="0"/>
      <dgm:spPr/>
    </dgm:pt>
    <dgm:pt modelId="{3D373C92-6CD6-4008-861F-130E60A5DE2C}" type="pres">
      <dgm:prSet presAssocID="{85B1DACD-7612-429B-9236-78A0A5337192}" presName="node" presStyleLbl="node1" presStyleIdx="7" presStyleCnt="9" custLinFactY="25939" custLinFactNeighborX="184" custLinFactNeighborY="100000">
        <dgm:presLayoutVars>
          <dgm:bulletEnabled val="1"/>
        </dgm:presLayoutVars>
      </dgm:prSet>
      <dgm:spPr/>
    </dgm:pt>
    <dgm:pt modelId="{EA5E958C-B895-46A2-9EA8-D62A6CED9891}" type="pres">
      <dgm:prSet presAssocID="{9D5F876A-B2CC-4840-BB22-6C42A131F433}" presName="sibTrans" presStyleLbl="bgSibTrans2D1" presStyleIdx="7" presStyleCnt="8"/>
      <dgm:spPr/>
    </dgm:pt>
    <dgm:pt modelId="{87ECDC6D-0C93-4DF6-8E17-1ED1331124BC}" type="pres">
      <dgm:prSet presAssocID="{F9EBB5F6-AE0A-4AC2-BB7F-4A4FA0E19FE9}" presName="compNode" presStyleCnt="0"/>
      <dgm:spPr/>
    </dgm:pt>
    <dgm:pt modelId="{5D14BBAB-730E-420A-B932-ABE2ADC81DEA}" type="pres">
      <dgm:prSet presAssocID="{F9EBB5F6-AE0A-4AC2-BB7F-4A4FA0E19FE9}" presName="dummyConnPt" presStyleCnt="0"/>
      <dgm:spPr/>
    </dgm:pt>
    <dgm:pt modelId="{C7AB3AC2-EBE4-4904-ACCE-7669D53F7639}" type="pres">
      <dgm:prSet presAssocID="{F9EBB5F6-AE0A-4AC2-BB7F-4A4FA0E19FE9}" presName="node" presStyleLbl="node1" presStyleIdx="8" presStyleCnt="9" custLinFactY="-24985" custLinFactNeighborX="184" custLinFactNeighborY="-100000">
        <dgm:presLayoutVars>
          <dgm:bulletEnabled val="1"/>
        </dgm:presLayoutVars>
      </dgm:prSet>
      <dgm:spPr/>
    </dgm:pt>
  </dgm:ptLst>
  <dgm:cxnLst>
    <dgm:cxn modelId="{90FFEC09-FA21-491D-A9C1-BDB29F1377A7}" srcId="{6A3EAA76-9849-4009-8116-7F1D0670DFE2}" destId="{86DB0B2C-58FB-40D7-9387-E42E9C51DA2A}" srcOrd="2" destOrd="0" parTransId="{C074F652-ACA3-49C1-8BAB-92FAFAED4D41}" sibTransId="{939E6A0D-0E9B-4F30-AB73-CD635817C7DC}"/>
    <dgm:cxn modelId="{D0675B20-8986-4D1D-9349-ACEA025E858F}" type="presOf" srcId="{0A3C0AB1-ED51-443C-8F50-6BAE1E60975B}" destId="{493BD802-8049-47E7-871F-EA98934BE338}" srcOrd="0" destOrd="0" presId="urn:microsoft.com/office/officeart/2005/8/layout/bProcess4"/>
    <dgm:cxn modelId="{EDFC4D24-ABEC-43BA-9D59-7C38AF4468FB}" srcId="{6A3EAA76-9849-4009-8116-7F1D0670DFE2}" destId="{3E9E5EB4-3792-4C5E-80D3-EA2F2551781F}" srcOrd="6" destOrd="0" parTransId="{6D1ABCE5-71C5-4411-B121-A5BAC9863839}" sibTransId="{33A5C733-A217-4BBC-AF8D-759588B1B85B}"/>
    <dgm:cxn modelId="{EA509235-D776-4DCC-8238-5134F12F89E7}" srcId="{6A3EAA76-9849-4009-8116-7F1D0670DFE2}" destId="{DA79FB65-5CAF-48AE-88CA-5A31E658D808}" srcOrd="4" destOrd="0" parTransId="{DC479E5A-F14C-4B19-A0F3-2A1904F4C725}" sibTransId="{2B6004C9-C053-472D-BE84-595E945D5CF0}"/>
    <dgm:cxn modelId="{5156A935-7E94-473E-B537-EBACA291C7D1}" type="presOf" srcId="{33A5C733-A217-4BBC-AF8D-759588B1B85B}" destId="{805767A5-6C7B-454C-B2E1-7959545724BA}" srcOrd="0" destOrd="0" presId="urn:microsoft.com/office/officeart/2005/8/layout/bProcess4"/>
    <dgm:cxn modelId="{846CDB3F-572B-4205-95A8-8844B7EE3221}" type="presOf" srcId="{4031469F-6764-4A18-8948-7694E75DF3AA}" destId="{87ECF327-33C6-4D77-9020-060C61DA47A1}" srcOrd="0" destOrd="0" presId="urn:microsoft.com/office/officeart/2005/8/layout/bProcess4"/>
    <dgm:cxn modelId="{43315D41-38E3-48EA-8536-25A6AC57E337}" type="presOf" srcId="{939E6A0D-0E9B-4F30-AB73-CD635817C7DC}" destId="{DE7AA5D6-BC38-43DE-8F84-5DC09D51F894}" srcOrd="0" destOrd="0" presId="urn:microsoft.com/office/officeart/2005/8/layout/bProcess4"/>
    <dgm:cxn modelId="{71418069-1646-4EBC-BC8A-353D4257926C}" type="presOf" srcId="{3E9E5EB4-3792-4C5E-80D3-EA2F2551781F}" destId="{2AD1F87C-A78F-48EA-B79B-48D7531F95B0}" srcOrd="0" destOrd="0" presId="urn:microsoft.com/office/officeart/2005/8/layout/bProcess4"/>
    <dgm:cxn modelId="{43F3EA6F-B617-43D1-A736-D84BFC60582D}" srcId="{6A3EAA76-9849-4009-8116-7F1D0670DFE2}" destId="{4031469F-6764-4A18-8948-7694E75DF3AA}" srcOrd="3" destOrd="0" parTransId="{10E93BA1-BE5D-48CF-8C3A-3D26C68FE2FB}" sibTransId="{4A4113DC-EA6E-4DB1-91EA-DA4A1BD04CF0}"/>
    <dgm:cxn modelId="{25BB3174-860C-4D60-9566-DA2A4A472732}" type="presOf" srcId="{9D5F876A-B2CC-4840-BB22-6C42A131F433}" destId="{EA5E958C-B895-46A2-9EA8-D62A6CED9891}" srcOrd="0" destOrd="0" presId="urn:microsoft.com/office/officeart/2005/8/layout/bProcess4"/>
    <dgm:cxn modelId="{12F74755-2FAA-4A44-A08B-27AABFC07694}" type="presOf" srcId="{C6101CCF-BCC6-4503-8E3D-670901E53D1E}" destId="{6CD64463-95B6-4A92-9720-9082FA3B2E93}" srcOrd="0" destOrd="0" presId="urn:microsoft.com/office/officeart/2005/8/layout/bProcess4"/>
    <dgm:cxn modelId="{C88A4F55-C8DD-474D-97F1-8012A1966A1F}" srcId="{6A3EAA76-9849-4009-8116-7F1D0670DFE2}" destId="{01A55888-7E18-4EA6-ABA2-077C5F96495E}" srcOrd="1" destOrd="0" parTransId="{8F54F5BB-A2D6-4215-9AB9-EF5E7545C521}" sibTransId="{0A3C0AB1-ED51-443C-8F50-6BAE1E60975B}"/>
    <dgm:cxn modelId="{24F61F7C-3271-4549-A389-47E99CCF029F}" type="presOf" srcId="{B118F13B-CC0B-4D53-966B-67231C98C99D}" destId="{B4AA3667-41D5-427C-898D-C7C1561EDF9A}" srcOrd="0" destOrd="0" presId="urn:microsoft.com/office/officeart/2005/8/layout/bProcess4"/>
    <dgm:cxn modelId="{D987D081-8B1C-4E53-B41C-106847DD2860}" type="presOf" srcId="{85B1DACD-7612-429B-9236-78A0A5337192}" destId="{3D373C92-6CD6-4008-861F-130E60A5DE2C}" srcOrd="0" destOrd="0" presId="urn:microsoft.com/office/officeart/2005/8/layout/bProcess4"/>
    <dgm:cxn modelId="{5312D888-714E-4DC9-8AA1-509CDD89C79E}" type="presOf" srcId="{ED3F3C46-E9EF-4C27-9B95-FB0736E85FDC}" destId="{C92121EB-1D1C-4AC0-9982-F183417A4342}" srcOrd="0" destOrd="0" presId="urn:microsoft.com/office/officeart/2005/8/layout/bProcess4"/>
    <dgm:cxn modelId="{074E6889-32EA-48DB-8884-C31129E1379A}" srcId="{6A3EAA76-9849-4009-8116-7F1D0670DFE2}" destId="{F9EBB5F6-AE0A-4AC2-BB7F-4A4FA0E19FE9}" srcOrd="8" destOrd="0" parTransId="{D0E98B7B-246D-4AEB-9970-A1F7EB750994}" sibTransId="{BFC5E1D3-7796-4C0A-B3A4-7A070B6A9595}"/>
    <dgm:cxn modelId="{55B8A08C-6E75-45F2-806B-09C66BA5A290}" srcId="{6A3EAA76-9849-4009-8116-7F1D0670DFE2}" destId="{B118F13B-CC0B-4D53-966B-67231C98C99D}" srcOrd="5" destOrd="0" parTransId="{C4EE4DAC-7CB5-4056-8526-A4EFEDD122E8}" sibTransId="{C6101CCF-BCC6-4503-8E3D-670901E53D1E}"/>
    <dgm:cxn modelId="{F076B193-FF09-4604-A527-968F9CB1376E}" type="presOf" srcId="{86DB0B2C-58FB-40D7-9387-E42E9C51DA2A}" destId="{7EB09F26-B0C8-4A1E-9E68-110BDBABBA52}" srcOrd="0" destOrd="0" presId="urn:microsoft.com/office/officeart/2005/8/layout/bProcess4"/>
    <dgm:cxn modelId="{2755699F-8431-4185-8905-158D737604BD}" srcId="{6A3EAA76-9849-4009-8116-7F1D0670DFE2}" destId="{ED3F3C46-E9EF-4C27-9B95-FB0736E85FDC}" srcOrd="0" destOrd="0" parTransId="{70AC1D06-7221-4CE1-B6C7-06348643802E}" sibTransId="{E9572E8F-DB9E-449C-AD10-D559B6F61EF8}"/>
    <dgm:cxn modelId="{0A3204A8-4B17-412F-BF81-ED84B2E5DA84}" type="presOf" srcId="{2B6004C9-C053-472D-BE84-595E945D5CF0}" destId="{D4D102FF-58B8-431C-8605-E3D91BEF7766}" srcOrd="0" destOrd="0" presId="urn:microsoft.com/office/officeart/2005/8/layout/bProcess4"/>
    <dgm:cxn modelId="{34E645B3-77E9-4CEF-8ED8-999C18D2DB10}" srcId="{6A3EAA76-9849-4009-8116-7F1D0670DFE2}" destId="{85B1DACD-7612-429B-9236-78A0A5337192}" srcOrd="7" destOrd="0" parTransId="{E376ADA2-AE51-4B7C-8388-6D8909AA891D}" sibTransId="{9D5F876A-B2CC-4840-BB22-6C42A131F433}"/>
    <dgm:cxn modelId="{111EAEB5-D743-4E4B-8560-3B93DAFC7618}" type="presOf" srcId="{DA79FB65-5CAF-48AE-88CA-5A31E658D808}" destId="{D33596E7-CA82-48EA-A629-3441EEA901A9}" srcOrd="0" destOrd="0" presId="urn:microsoft.com/office/officeart/2005/8/layout/bProcess4"/>
    <dgm:cxn modelId="{2D645ED8-FF53-4174-BBC1-97A0FD454402}" type="presOf" srcId="{6A3EAA76-9849-4009-8116-7F1D0670DFE2}" destId="{6DC8579B-7F1F-4645-93D5-B2233CCB76E2}" srcOrd="0" destOrd="0" presId="urn:microsoft.com/office/officeart/2005/8/layout/bProcess4"/>
    <dgm:cxn modelId="{64E7DBDB-0E2B-4BCF-BF64-7AC4EECA1632}" type="presOf" srcId="{01A55888-7E18-4EA6-ABA2-077C5F96495E}" destId="{9FD46C80-BABD-49AC-8489-B558512AAC03}" srcOrd="0" destOrd="0" presId="urn:microsoft.com/office/officeart/2005/8/layout/bProcess4"/>
    <dgm:cxn modelId="{A860EBDD-4013-4F86-AE32-6A83D3297338}" type="presOf" srcId="{4A4113DC-EA6E-4DB1-91EA-DA4A1BD04CF0}" destId="{EC2AA905-65C3-4DD4-8746-79F4D5B89D8B}" srcOrd="0" destOrd="0" presId="urn:microsoft.com/office/officeart/2005/8/layout/bProcess4"/>
    <dgm:cxn modelId="{CC661FEB-A8B6-47E3-8185-A4DDBA9B726D}" type="presOf" srcId="{F9EBB5F6-AE0A-4AC2-BB7F-4A4FA0E19FE9}" destId="{C7AB3AC2-EBE4-4904-ACCE-7669D53F7639}" srcOrd="0" destOrd="0" presId="urn:microsoft.com/office/officeart/2005/8/layout/bProcess4"/>
    <dgm:cxn modelId="{3574F7FC-5FB5-4A47-B5D2-722B8B6DEDED}" type="presOf" srcId="{E9572E8F-DB9E-449C-AD10-D559B6F61EF8}" destId="{D0F735F0-BC8A-4347-AAE4-D1BD100D5C97}" srcOrd="0" destOrd="0" presId="urn:microsoft.com/office/officeart/2005/8/layout/bProcess4"/>
    <dgm:cxn modelId="{3EA847CD-E00D-4DAF-83CE-32C4809620F2}" type="presParOf" srcId="{6DC8579B-7F1F-4645-93D5-B2233CCB76E2}" destId="{97FE14DC-C1A5-4D43-86D2-1EBA6E4B1543}" srcOrd="0" destOrd="0" presId="urn:microsoft.com/office/officeart/2005/8/layout/bProcess4"/>
    <dgm:cxn modelId="{7D6F83CD-B313-479F-8EC1-FF306DDBCCEC}" type="presParOf" srcId="{97FE14DC-C1A5-4D43-86D2-1EBA6E4B1543}" destId="{6A6908F3-F134-4180-A11F-1A7014780F76}" srcOrd="0" destOrd="0" presId="urn:microsoft.com/office/officeart/2005/8/layout/bProcess4"/>
    <dgm:cxn modelId="{96D3E586-AFFE-4E9C-A816-1145B36C6585}" type="presParOf" srcId="{97FE14DC-C1A5-4D43-86D2-1EBA6E4B1543}" destId="{C92121EB-1D1C-4AC0-9982-F183417A4342}" srcOrd="1" destOrd="0" presId="urn:microsoft.com/office/officeart/2005/8/layout/bProcess4"/>
    <dgm:cxn modelId="{ED40BC25-51A1-4284-AFA2-D0EDAF61B87B}" type="presParOf" srcId="{6DC8579B-7F1F-4645-93D5-B2233CCB76E2}" destId="{D0F735F0-BC8A-4347-AAE4-D1BD100D5C97}" srcOrd="1" destOrd="0" presId="urn:microsoft.com/office/officeart/2005/8/layout/bProcess4"/>
    <dgm:cxn modelId="{21D5F30B-36BD-4DCF-A589-4A1AD535FFFF}" type="presParOf" srcId="{6DC8579B-7F1F-4645-93D5-B2233CCB76E2}" destId="{5D591BCB-8979-49DC-B6B6-5E83D3403EC0}" srcOrd="2" destOrd="0" presId="urn:microsoft.com/office/officeart/2005/8/layout/bProcess4"/>
    <dgm:cxn modelId="{F4C71591-1218-46C7-8786-50AEF9AAC904}" type="presParOf" srcId="{5D591BCB-8979-49DC-B6B6-5E83D3403EC0}" destId="{741BC29A-E4DC-490F-B6C6-C931147B7140}" srcOrd="0" destOrd="0" presId="urn:microsoft.com/office/officeart/2005/8/layout/bProcess4"/>
    <dgm:cxn modelId="{1B79839C-BCC9-4104-8126-D6A315126AAD}" type="presParOf" srcId="{5D591BCB-8979-49DC-B6B6-5E83D3403EC0}" destId="{9FD46C80-BABD-49AC-8489-B558512AAC03}" srcOrd="1" destOrd="0" presId="urn:microsoft.com/office/officeart/2005/8/layout/bProcess4"/>
    <dgm:cxn modelId="{DA9D0C3C-686F-4704-B444-C1C1B9F55C17}" type="presParOf" srcId="{6DC8579B-7F1F-4645-93D5-B2233CCB76E2}" destId="{493BD802-8049-47E7-871F-EA98934BE338}" srcOrd="3" destOrd="0" presId="urn:microsoft.com/office/officeart/2005/8/layout/bProcess4"/>
    <dgm:cxn modelId="{F398DE92-B0D6-4DAA-B314-AFB1FE693DA1}" type="presParOf" srcId="{6DC8579B-7F1F-4645-93D5-B2233CCB76E2}" destId="{4A09E88C-D9DA-4AD8-8A38-0A154A3C9E7B}" srcOrd="4" destOrd="0" presId="urn:microsoft.com/office/officeart/2005/8/layout/bProcess4"/>
    <dgm:cxn modelId="{0DDC587D-87C0-4364-B39B-B224098DCD1C}" type="presParOf" srcId="{4A09E88C-D9DA-4AD8-8A38-0A154A3C9E7B}" destId="{102ACAB9-FDC7-4C0B-8169-9ED55075F478}" srcOrd="0" destOrd="0" presId="urn:microsoft.com/office/officeart/2005/8/layout/bProcess4"/>
    <dgm:cxn modelId="{078EED34-B66D-479D-B07C-053CD420371E}" type="presParOf" srcId="{4A09E88C-D9DA-4AD8-8A38-0A154A3C9E7B}" destId="{7EB09F26-B0C8-4A1E-9E68-110BDBABBA52}" srcOrd="1" destOrd="0" presId="urn:microsoft.com/office/officeart/2005/8/layout/bProcess4"/>
    <dgm:cxn modelId="{BF6C4877-5114-435F-90BF-767FB5E5FCCC}" type="presParOf" srcId="{6DC8579B-7F1F-4645-93D5-B2233CCB76E2}" destId="{DE7AA5D6-BC38-43DE-8F84-5DC09D51F894}" srcOrd="5" destOrd="0" presId="urn:microsoft.com/office/officeart/2005/8/layout/bProcess4"/>
    <dgm:cxn modelId="{31D1C19D-F69B-4F9F-87EA-09F6CD9F4784}" type="presParOf" srcId="{6DC8579B-7F1F-4645-93D5-B2233CCB76E2}" destId="{F7357F43-6757-404E-913B-0BEA9CD7F250}" srcOrd="6" destOrd="0" presId="urn:microsoft.com/office/officeart/2005/8/layout/bProcess4"/>
    <dgm:cxn modelId="{9D1D4C88-BAA5-405F-8E03-5B8EF9509C92}" type="presParOf" srcId="{F7357F43-6757-404E-913B-0BEA9CD7F250}" destId="{36F9C288-A427-4D69-9596-ACF009B1E101}" srcOrd="0" destOrd="0" presId="urn:microsoft.com/office/officeart/2005/8/layout/bProcess4"/>
    <dgm:cxn modelId="{6C14E1B7-3D4F-4388-81CE-942373D38868}" type="presParOf" srcId="{F7357F43-6757-404E-913B-0BEA9CD7F250}" destId="{87ECF327-33C6-4D77-9020-060C61DA47A1}" srcOrd="1" destOrd="0" presId="urn:microsoft.com/office/officeart/2005/8/layout/bProcess4"/>
    <dgm:cxn modelId="{0A8CA606-7836-406E-9385-C197DC4B466D}" type="presParOf" srcId="{6DC8579B-7F1F-4645-93D5-B2233CCB76E2}" destId="{EC2AA905-65C3-4DD4-8746-79F4D5B89D8B}" srcOrd="7" destOrd="0" presId="urn:microsoft.com/office/officeart/2005/8/layout/bProcess4"/>
    <dgm:cxn modelId="{E7758CCF-54D7-4C48-8A82-5D8522D78DF2}" type="presParOf" srcId="{6DC8579B-7F1F-4645-93D5-B2233CCB76E2}" destId="{0A6B5C33-672B-4A88-933D-C48B00D1D9BB}" srcOrd="8" destOrd="0" presId="urn:microsoft.com/office/officeart/2005/8/layout/bProcess4"/>
    <dgm:cxn modelId="{DC8613E9-6075-4684-8D6B-74837FBF58FD}" type="presParOf" srcId="{0A6B5C33-672B-4A88-933D-C48B00D1D9BB}" destId="{EE202624-E30B-4759-B356-EBDF1A47C4B4}" srcOrd="0" destOrd="0" presId="urn:microsoft.com/office/officeart/2005/8/layout/bProcess4"/>
    <dgm:cxn modelId="{01F05FF9-AD1A-46DC-97B6-F56FE5773A35}" type="presParOf" srcId="{0A6B5C33-672B-4A88-933D-C48B00D1D9BB}" destId="{D33596E7-CA82-48EA-A629-3441EEA901A9}" srcOrd="1" destOrd="0" presId="urn:microsoft.com/office/officeart/2005/8/layout/bProcess4"/>
    <dgm:cxn modelId="{4F479498-F3D8-4024-BEE9-73106DD93F32}" type="presParOf" srcId="{6DC8579B-7F1F-4645-93D5-B2233CCB76E2}" destId="{D4D102FF-58B8-431C-8605-E3D91BEF7766}" srcOrd="9" destOrd="0" presId="urn:microsoft.com/office/officeart/2005/8/layout/bProcess4"/>
    <dgm:cxn modelId="{B7D051FE-A1D3-4C63-A8FD-722151E2E2B4}" type="presParOf" srcId="{6DC8579B-7F1F-4645-93D5-B2233CCB76E2}" destId="{A5B03024-ED6B-4A7E-AE34-CFC1AEC2C467}" srcOrd="10" destOrd="0" presId="urn:microsoft.com/office/officeart/2005/8/layout/bProcess4"/>
    <dgm:cxn modelId="{B145D3FC-DF65-4AB4-8594-0ADD9A7559F8}" type="presParOf" srcId="{A5B03024-ED6B-4A7E-AE34-CFC1AEC2C467}" destId="{96749661-B993-42EA-B789-A56582DDABB3}" srcOrd="0" destOrd="0" presId="urn:microsoft.com/office/officeart/2005/8/layout/bProcess4"/>
    <dgm:cxn modelId="{F647860C-AB11-4A6C-BB8D-610FA0393686}" type="presParOf" srcId="{A5B03024-ED6B-4A7E-AE34-CFC1AEC2C467}" destId="{B4AA3667-41D5-427C-898D-C7C1561EDF9A}" srcOrd="1" destOrd="0" presId="urn:microsoft.com/office/officeart/2005/8/layout/bProcess4"/>
    <dgm:cxn modelId="{6E6D6E90-48EB-401F-BB1A-D5CD128DA686}" type="presParOf" srcId="{6DC8579B-7F1F-4645-93D5-B2233CCB76E2}" destId="{6CD64463-95B6-4A92-9720-9082FA3B2E93}" srcOrd="11" destOrd="0" presId="urn:microsoft.com/office/officeart/2005/8/layout/bProcess4"/>
    <dgm:cxn modelId="{D5218664-EA3D-4BFA-8B96-01F1D0503CC6}" type="presParOf" srcId="{6DC8579B-7F1F-4645-93D5-B2233CCB76E2}" destId="{4D1DD992-9363-439A-960C-692AF6ECBBB1}" srcOrd="12" destOrd="0" presId="urn:microsoft.com/office/officeart/2005/8/layout/bProcess4"/>
    <dgm:cxn modelId="{F2938CA9-E6F4-4C70-B05F-BA26B18F0D9B}" type="presParOf" srcId="{4D1DD992-9363-439A-960C-692AF6ECBBB1}" destId="{09895410-0196-44FC-8245-77EB6160385A}" srcOrd="0" destOrd="0" presId="urn:microsoft.com/office/officeart/2005/8/layout/bProcess4"/>
    <dgm:cxn modelId="{DA5A3260-6BC8-4160-912A-4FAFAC00727C}" type="presParOf" srcId="{4D1DD992-9363-439A-960C-692AF6ECBBB1}" destId="{2AD1F87C-A78F-48EA-B79B-48D7531F95B0}" srcOrd="1" destOrd="0" presId="urn:microsoft.com/office/officeart/2005/8/layout/bProcess4"/>
    <dgm:cxn modelId="{F3B652EE-73D4-42C5-91EC-011C39476964}" type="presParOf" srcId="{6DC8579B-7F1F-4645-93D5-B2233CCB76E2}" destId="{805767A5-6C7B-454C-B2E1-7959545724BA}" srcOrd="13" destOrd="0" presId="urn:microsoft.com/office/officeart/2005/8/layout/bProcess4"/>
    <dgm:cxn modelId="{79B347A4-7BC3-47BA-B7E6-488492F06786}" type="presParOf" srcId="{6DC8579B-7F1F-4645-93D5-B2233CCB76E2}" destId="{DF1A204C-0E5B-4303-BA74-026150A2EB82}" srcOrd="14" destOrd="0" presId="urn:microsoft.com/office/officeart/2005/8/layout/bProcess4"/>
    <dgm:cxn modelId="{6E3E3D94-B819-4FB5-91B1-259449F95319}" type="presParOf" srcId="{DF1A204C-0E5B-4303-BA74-026150A2EB82}" destId="{F8D8A8B2-FE10-499E-BD6B-A93B44762E99}" srcOrd="0" destOrd="0" presId="urn:microsoft.com/office/officeart/2005/8/layout/bProcess4"/>
    <dgm:cxn modelId="{FA32F99B-D447-4897-B806-66CA81A90211}" type="presParOf" srcId="{DF1A204C-0E5B-4303-BA74-026150A2EB82}" destId="{3D373C92-6CD6-4008-861F-130E60A5DE2C}" srcOrd="1" destOrd="0" presId="urn:microsoft.com/office/officeart/2005/8/layout/bProcess4"/>
    <dgm:cxn modelId="{257582B3-D5F5-4F24-96D2-828728624C3B}" type="presParOf" srcId="{6DC8579B-7F1F-4645-93D5-B2233CCB76E2}" destId="{EA5E958C-B895-46A2-9EA8-D62A6CED9891}" srcOrd="15" destOrd="0" presId="urn:microsoft.com/office/officeart/2005/8/layout/bProcess4"/>
    <dgm:cxn modelId="{EBC496C9-9872-4808-BEDC-7A12E9D388CD}" type="presParOf" srcId="{6DC8579B-7F1F-4645-93D5-B2233CCB76E2}" destId="{87ECDC6D-0C93-4DF6-8E17-1ED1331124BC}" srcOrd="16" destOrd="0" presId="urn:microsoft.com/office/officeart/2005/8/layout/bProcess4"/>
    <dgm:cxn modelId="{B836034A-E739-4E32-818B-866932C3306A}" type="presParOf" srcId="{87ECDC6D-0C93-4DF6-8E17-1ED1331124BC}" destId="{5D14BBAB-730E-420A-B932-ABE2ADC81DEA}" srcOrd="0" destOrd="0" presId="urn:microsoft.com/office/officeart/2005/8/layout/bProcess4"/>
    <dgm:cxn modelId="{0898F414-0D92-4E90-82DB-8AA6949D8D3E}" type="presParOf" srcId="{87ECDC6D-0C93-4DF6-8E17-1ED1331124BC}" destId="{C7AB3AC2-EBE4-4904-ACCE-7669D53F7639}"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04A5EE-CB2C-4B14-B502-DBD3625A781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13466E09-9DBE-4AD9-9515-0372CE8DFAFF}">
      <dgm:prSet/>
      <dgm:spPr/>
      <dgm:t>
        <a:bodyPr/>
        <a:lstStyle/>
        <a:p>
          <a:r>
            <a:rPr lang="en-GB"/>
            <a:t>Your baby should be feeding a minimum of 8 times in 24 hours (the gap between these feeds will vary)</a:t>
          </a:r>
        </a:p>
      </dgm:t>
    </dgm:pt>
    <dgm:pt modelId="{9BD10967-1A1B-434C-AB79-358C0D0B54EF}" type="parTrans" cxnId="{5F68BDEA-7340-4A0D-B048-6A25576984E6}">
      <dgm:prSet/>
      <dgm:spPr/>
      <dgm:t>
        <a:bodyPr/>
        <a:lstStyle/>
        <a:p>
          <a:endParaRPr lang="en-GB"/>
        </a:p>
      </dgm:t>
    </dgm:pt>
    <dgm:pt modelId="{D5166288-132C-4ED0-A607-8A0B5A33A0BC}" type="sibTrans" cxnId="{5F68BDEA-7340-4A0D-B048-6A25576984E6}">
      <dgm:prSet/>
      <dgm:spPr/>
      <dgm:t>
        <a:bodyPr/>
        <a:lstStyle/>
        <a:p>
          <a:endParaRPr lang="en-GB"/>
        </a:p>
      </dgm:t>
    </dgm:pt>
    <dgm:pt modelId="{DDB80D9F-A597-412C-BC23-3DC6F61871F2}">
      <dgm:prSet/>
      <dgm:spPr/>
      <dgm:t>
        <a:bodyPr/>
        <a:lstStyle/>
        <a:p>
          <a:r>
            <a:rPr lang="en-GB"/>
            <a:t>Your baby should generally be calm and relaxed at the breast (this may be after a few minutes of fussing and head-bobbing to begin with though!)</a:t>
          </a:r>
        </a:p>
      </dgm:t>
    </dgm:pt>
    <dgm:pt modelId="{63C59402-DC6D-4C3C-AFF6-9B8FB3658547}" type="parTrans" cxnId="{8880CC34-B011-4405-B2E1-D6F4851B8EFC}">
      <dgm:prSet/>
      <dgm:spPr/>
      <dgm:t>
        <a:bodyPr/>
        <a:lstStyle/>
        <a:p>
          <a:endParaRPr lang="en-GB"/>
        </a:p>
      </dgm:t>
    </dgm:pt>
    <dgm:pt modelId="{8213D820-BD15-4BD3-9F61-4E59A38408B6}" type="sibTrans" cxnId="{8880CC34-B011-4405-B2E1-D6F4851B8EFC}">
      <dgm:prSet/>
      <dgm:spPr/>
      <dgm:t>
        <a:bodyPr/>
        <a:lstStyle/>
        <a:p>
          <a:endParaRPr lang="en-GB"/>
        </a:p>
      </dgm:t>
    </dgm:pt>
    <dgm:pt modelId="{89EA4440-6A8F-42D7-813B-CB99B3A5B1D0}">
      <dgm:prSet/>
      <dgm:spPr/>
      <dgm:t>
        <a:bodyPr/>
        <a:lstStyle/>
        <a:p>
          <a:r>
            <a:rPr lang="en-GB" dirty="0"/>
            <a:t>Breastfeeding should be comfortable for the Mum; there shouldn’t be any feelings of sharpness, stinging or pulling beyond the first 30 seconds or so (it may feel strong)</a:t>
          </a:r>
        </a:p>
      </dgm:t>
    </dgm:pt>
    <dgm:pt modelId="{7CD5A769-2295-49A5-8CEC-53562D6D0BE7}" type="parTrans" cxnId="{9707EF15-80BF-4A24-B333-D3C859BB735C}">
      <dgm:prSet/>
      <dgm:spPr/>
      <dgm:t>
        <a:bodyPr/>
        <a:lstStyle/>
        <a:p>
          <a:endParaRPr lang="en-GB"/>
        </a:p>
      </dgm:t>
    </dgm:pt>
    <dgm:pt modelId="{D26B8944-5D79-4E42-BD50-3C53FCCE55A5}" type="sibTrans" cxnId="{9707EF15-80BF-4A24-B333-D3C859BB735C}">
      <dgm:prSet/>
      <dgm:spPr/>
      <dgm:t>
        <a:bodyPr/>
        <a:lstStyle/>
        <a:p>
          <a:endParaRPr lang="en-GB"/>
        </a:p>
      </dgm:t>
    </dgm:pt>
    <dgm:pt modelId="{770486F2-BEFD-49FC-A95C-981988566A7B}">
      <dgm:prSet/>
      <dgm:spPr/>
      <dgm:t>
        <a:bodyPr/>
        <a:lstStyle/>
        <a:p>
          <a:r>
            <a:rPr lang="en-GB"/>
            <a:t>From about the third day onwards, you should be able to hear baby swallowing frequently throughout the feed. Babies often swallow after every 2-3 sucks</a:t>
          </a:r>
        </a:p>
      </dgm:t>
    </dgm:pt>
    <dgm:pt modelId="{5A6AB424-4F8F-4041-A6C3-0C19B22C187F}" type="parTrans" cxnId="{0B1C0F69-BF4F-4006-8CCA-9A304CA5C8A9}">
      <dgm:prSet/>
      <dgm:spPr/>
      <dgm:t>
        <a:bodyPr/>
        <a:lstStyle/>
        <a:p>
          <a:endParaRPr lang="en-GB"/>
        </a:p>
      </dgm:t>
    </dgm:pt>
    <dgm:pt modelId="{3DB77B5C-3E9E-49B1-95B5-BB1EC1882B40}" type="sibTrans" cxnId="{0B1C0F69-BF4F-4006-8CCA-9A304CA5C8A9}">
      <dgm:prSet/>
      <dgm:spPr/>
      <dgm:t>
        <a:bodyPr/>
        <a:lstStyle/>
        <a:p>
          <a:endParaRPr lang="en-GB"/>
        </a:p>
      </dgm:t>
    </dgm:pt>
    <dgm:pt modelId="{3D28E2E6-AF0C-44B9-975E-978EABDA9451}" type="pres">
      <dgm:prSet presAssocID="{0204A5EE-CB2C-4B14-B502-DBD3625A781F}" presName="linearFlow" presStyleCnt="0">
        <dgm:presLayoutVars>
          <dgm:dir/>
          <dgm:resizeHandles val="exact"/>
        </dgm:presLayoutVars>
      </dgm:prSet>
      <dgm:spPr/>
    </dgm:pt>
    <dgm:pt modelId="{47D459C1-A786-4B94-B87D-5EFA6940EED7}" type="pres">
      <dgm:prSet presAssocID="{13466E09-9DBE-4AD9-9515-0372CE8DFAFF}" presName="composite" presStyleCnt="0"/>
      <dgm:spPr/>
    </dgm:pt>
    <dgm:pt modelId="{BB0C3663-DDE3-4E24-BD16-5C6E3663EAC6}" type="pres">
      <dgm:prSet presAssocID="{13466E09-9DBE-4AD9-9515-0372CE8DFAFF}" presName="imgShp" presStyleLbl="fgImgPlace1" presStyleIdx="0" presStyleCnt="4" custScaleX="99259"/>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C8865338-1D1F-4E1C-9143-BB534AD8DCF3}" type="pres">
      <dgm:prSet presAssocID="{13466E09-9DBE-4AD9-9515-0372CE8DFAFF}" presName="txShp" presStyleLbl="node1" presStyleIdx="0" presStyleCnt="4">
        <dgm:presLayoutVars>
          <dgm:bulletEnabled val="1"/>
        </dgm:presLayoutVars>
      </dgm:prSet>
      <dgm:spPr/>
    </dgm:pt>
    <dgm:pt modelId="{EAB23508-678B-45BD-854A-618392D3DA04}" type="pres">
      <dgm:prSet presAssocID="{D5166288-132C-4ED0-A607-8A0B5A33A0BC}" presName="spacing" presStyleCnt="0"/>
      <dgm:spPr/>
    </dgm:pt>
    <dgm:pt modelId="{A22EFAAC-6F2C-4A5B-9230-B81BB798F073}" type="pres">
      <dgm:prSet presAssocID="{DDB80D9F-A597-412C-BC23-3DC6F61871F2}" presName="composite" presStyleCnt="0"/>
      <dgm:spPr/>
    </dgm:pt>
    <dgm:pt modelId="{30DA2C99-1D01-4921-A81F-8137B8149B98}" type="pres">
      <dgm:prSet presAssocID="{DDB80D9F-A597-412C-BC23-3DC6F61871F2}" presName="imgShp" presStyleLbl="fgImgPlace1" presStyleIdx="1" presStyleCnt="4"/>
      <dgm:spPr>
        <a:blipFill rotWithShape="1">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BA8F5F42-9DC3-4E89-8E62-AEB6BDB67D33}" type="pres">
      <dgm:prSet presAssocID="{DDB80D9F-A597-412C-BC23-3DC6F61871F2}" presName="txShp" presStyleLbl="node1" presStyleIdx="1" presStyleCnt="4">
        <dgm:presLayoutVars>
          <dgm:bulletEnabled val="1"/>
        </dgm:presLayoutVars>
      </dgm:prSet>
      <dgm:spPr/>
    </dgm:pt>
    <dgm:pt modelId="{40D0C4DA-4316-402E-865C-76722C53FB50}" type="pres">
      <dgm:prSet presAssocID="{8213D820-BD15-4BD3-9F61-4E59A38408B6}" presName="spacing" presStyleCnt="0"/>
      <dgm:spPr/>
    </dgm:pt>
    <dgm:pt modelId="{04C3921E-62D8-45DF-9688-41F7C94CAB3B}" type="pres">
      <dgm:prSet presAssocID="{89EA4440-6A8F-42D7-813B-CB99B3A5B1D0}" presName="composite" presStyleCnt="0"/>
      <dgm:spPr/>
    </dgm:pt>
    <dgm:pt modelId="{C007595F-497A-4C53-B0E2-DBF78A3A2E9E}" type="pres">
      <dgm:prSet presAssocID="{89EA4440-6A8F-42D7-813B-CB99B3A5B1D0}" presName="imgShp" presStyleLbl="fgImgPlace1" presStyleIdx="2" presStyleCnt="4"/>
      <dgm:spPr>
        <a:blipFill rotWithShape="1">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8B7F0342-888A-4D19-BD5A-0EFC5392AB50}" type="pres">
      <dgm:prSet presAssocID="{89EA4440-6A8F-42D7-813B-CB99B3A5B1D0}" presName="txShp" presStyleLbl="node1" presStyleIdx="2" presStyleCnt="4">
        <dgm:presLayoutVars>
          <dgm:bulletEnabled val="1"/>
        </dgm:presLayoutVars>
      </dgm:prSet>
      <dgm:spPr/>
    </dgm:pt>
    <dgm:pt modelId="{0AE320EB-688B-47B0-B8E4-373D5EB168CB}" type="pres">
      <dgm:prSet presAssocID="{D26B8944-5D79-4E42-BD50-3C53FCCE55A5}" presName="spacing" presStyleCnt="0"/>
      <dgm:spPr/>
    </dgm:pt>
    <dgm:pt modelId="{B19D1642-D853-4DA6-ACF2-289E3449CC1E}" type="pres">
      <dgm:prSet presAssocID="{770486F2-BEFD-49FC-A95C-981988566A7B}" presName="composite" presStyleCnt="0"/>
      <dgm:spPr/>
    </dgm:pt>
    <dgm:pt modelId="{CBB7D309-0AAC-49EB-8C2C-EE05D30DEAF6}" type="pres">
      <dgm:prSet presAssocID="{770486F2-BEFD-49FC-A95C-981988566A7B}" presName="imgShp" presStyleLbl="fgImgPlace1" presStyleIdx="3" presStyleCnt="4"/>
      <dgm:spPr>
        <a:blipFill rotWithShape="1">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7B70F50C-825C-4875-9AAB-4E0F9D4F1903}" type="pres">
      <dgm:prSet presAssocID="{770486F2-BEFD-49FC-A95C-981988566A7B}" presName="txShp" presStyleLbl="node1" presStyleIdx="3" presStyleCnt="4">
        <dgm:presLayoutVars>
          <dgm:bulletEnabled val="1"/>
        </dgm:presLayoutVars>
      </dgm:prSet>
      <dgm:spPr/>
    </dgm:pt>
  </dgm:ptLst>
  <dgm:cxnLst>
    <dgm:cxn modelId="{9707EF15-80BF-4A24-B333-D3C859BB735C}" srcId="{0204A5EE-CB2C-4B14-B502-DBD3625A781F}" destId="{89EA4440-6A8F-42D7-813B-CB99B3A5B1D0}" srcOrd="2" destOrd="0" parTransId="{7CD5A769-2295-49A5-8CEC-53562D6D0BE7}" sibTransId="{D26B8944-5D79-4E42-BD50-3C53FCCE55A5}"/>
    <dgm:cxn modelId="{8880CC34-B011-4405-B2E1-D6F4851B8EFC}" srcId="{0204A5EE-CB2C-4B14-B502-DBD3625A781F}" destId="{DDB80D9F-A597-412C-BC23-3DC6F61871F2}" srcOrd="1" destOrd="0" parTransId="{63C59402-DC6D-4C3C-AFF6-9B8FB3658547}" sibTransId="{8213D820-BD15-4BD3-9F61-4E59A38408B6}"/>
    <dgm:cxn modelId="{0B1C0F69-BF4F-4006-8CCA-9A304CA5C8A9}" srcId="{0204A5EE-CB2C-4B14-B502-DBD3625A781F}" destId="{770486F2-BEFD-49FC-A95C-981988566A7B}" srcOrd="3" destOrd="0" parTransId="{5A6AB424-4F8F-4041-A6C3-0C19B22C187F}" sibTransId="{3DB77B5C-3E9E-49B1-95B5-BB1EC1882B40}"/>
    <dgm:cxn modelId="{2F218281-DAD0-4D73-88E0-E38FC6DCFE2C}" type="presOf" srcId="{13466E09-9DBE-4AD9-9515-0372CE8DFAFF}" destId="{C8865338-1D1F-4E1C-9143-BB534AD8DCF3}" srcOrd="0" destOrd="0" presId="urn:microsoft.com/office/officeart/2005/8/layout/vList3"/>
    <dgm:cxn modelId="{E3834D8D-F0EC-4CB0-954C-24BEE34E6AF4}" type="presOf" srcId="{0204A5EE-CB2C-4B14-B502-DBD3625A781F}" destId="{3D28E2E6-AF0C-44B9-975E-978EABDA9451}" srcOrd="0" destOrd="0" presId="urn:microsoft.com/office/officeart/2005/8/layout/vList3"/>
    <dgm:cxn modelId="{DF43D297-8313-4363-B978-C805939648A1}" type="presOf" srcId="{770486F2-BEFD-49FC-A95C-981988566A7B}" destId="{7B70F50C-825C-4875-9AAB-4E0F9D4F1903}" srcOrd="0" destOrd="0" presId="urn:microsoft.com/office/officeart/2005/8/layout/vList3"/>
    <dgm:cxn modelId="{075266E5-E900-44E5-AE49-DDA2D3337904}" type="presOf" srcId="{DDB80D9F-A597-412C-BC23-3DC6F61871F2}" destId="{BA8F5F42-9DC3-4E89-8E62-AEB6BDB67D33}" srcOrd="0" destOrd="0" presId="urn:microsoft.com/office/officeart/2005/8/layout/vList3"/>
    <dgm:cxn modelId="{5F68BDEA-7340-4A0D-B048-6A25576984E6}" srcId="{0204A5EE-CB2C-4B14-B502-DBD3625A781F}" destId="{13466E09-9DBE-4AD9-9515-0372CE8DFAFF}" srcOrd="0" destOrd="0" parTransId="{9BD10967-1A1B-434C-AB79-358C0D0B54EF}" sibTransId="{D5166288-132C-4ED0-A607-8A0B5A33A0BC}"/>
    <dgm:cxn modelId="{A50FE8EC-57B6-4DB8-82B4-737DE881D379}" type="presOf" srcId="{89EA4440-6A8F-42D7-813B-CB99B3A5B1D0}" destId="{8B7F0342-888A-4D19-BD5A-0EFC5392AB50}" srcOrd="0" destOrd="0" presId="urn:microsoft.com/office/officeart/2005/8/layout/vList3"/>
    <dgm:cxn modelId="{3C178F04-2A17-44BE-83D7-A07750342098}" type="presParOf" srcId="{3D28E2E6-AF0C-44B9-975E-978EABDA9451}" destId="{47D459C1-A786-4B94-B87D-5EFA6940EED7}" srcOrd="0" destOrd="0" presId="urn:microsoft.com/office/officeart/2005/8/layout/vList3"/>
    <dgm:cxn modelId="{E9732E4D-6D04-48B2-973E-652C4D4D39B4}" type="presParOf" srcId="{47D459C1-A786-4B94-B87D-5EFA6940EED7}" destId="{BB0C3663-DDE3-4E24-BD16-5C6E3663EAC6}" srcOrd="0" destOrd="0" presId="urn:microsoft.com/office/officeart/2005/8/layout/vList3"/>
    <dgm:cxn modelId="{ABCA2AC3-220F-4A94-AF34-1FF53ABC6F1D}" type="presParOf" srcId="{47D459C1-A786-4B94-B87D-5EFA6940EED7}" destId="{C8865338-1D1F-4E1C-9143-BB534AD8DCF3}" srcOrd="1" destOrd="0" presId="urn:microsoft.com/office/officeart/2005/8/layout/vList3"/>
    <dgm:cxn modelId="{4E96B5E0-2034-40EA-9680-74D7C22431C7}" type="presParOf" srcId="{3D28E2E6-AF0C-44B9-975E-978EABDA9451}" destId="{EAB23508-678B-45BD-854A-618392D3DA04}" srcOrd="1" destOrd="0" presId="urn:microsoft.com/office/officeart/2005/8/layout/vList3"/>
    <dgm:cxn modelId="{5EACDF05-21EB-4F0D-AF95-C1C94F335418}" type="presParOf" srcId="{3D28E2E6-AF0C-44B9-975E-978EABDA9451}" destId="{A22EFAAC-6F2C-4A5B-9230-B81BB798F073}" srcOrd="2" destOrd="0" presId="urn:microsoft.com/office/officeart/2005/8/layout/vList3"/>
    <dgm:cxn modelId="{3C6034C9-8314-4385-9E77-6429883C87D6}" type="presParOf" srcId="{A22EFAAC-6F2C-4A5B-9230-B81BB798F073}" destId="{30DA2C99-1D01-4921-A81F-8137B8149B98}" srcOrd="0" destOrd="0" presId="urn:microsoft.com/office/officeart/2005/8/layout/vList3"/>
    <dgm:cxn modelId="{B0896363-AC5B-4667-ABBF-A5D145440A9F}" type="presParOf" srcId="{A22EFAAC-6F2C-4A5B-9230-B81BB798F073}" destId="{BA8F5F42-9DC3-4E89-8E62-AEB6BDB67D33}" srcOrd="1" destOrd="0" presId="urn:microsoft.com/office/officeart/2005/8/layout/vList3"/>
    <dgm:cxn modelId="{DBD95DBC-DF92-4597-A7FF-688CB7005197}" type="presParOf" srcId="{3D28E2E6-AF0C-44B9-975E-978EABDA9451}" destId="{40D0C4DA-4316-402E-865C-76722C53FB50}" srcOrd="3" destOrd="0" presId="urn:microsoft.com/office/officeart/2005/8/layout/vList3"/>
    <dgm:cxn modelId="{2F654B91-1DCC-44E7-A137-8776B69D36FD}" type="presParOf" srcId="{3D28E2E6-AF0C-44B9-975E-978EABDA9451}" destId="{04C3921E-62D8-45DF-9688-41F7C94CAB3B}" srcOrd="4" destOrd="0" presId="urn:microsoft.com/office/officeart/2005/8/layout/vList3"/>
    <dgm:cxn modelId="{050CA213-10F6-44BA-91B8-DAC1599F2CE8}" type="presParOf" srcId="{04C3921E-62D8-45DF-9688-41F7C94CAB3B}" destId="{C007595F-497A-4C53-B0E2-DBF78A3A2E9E}" srcOrd="0" destOrd="0" presId="urn:microsoft.com/office/officeart/2005/8/layout/vList3"/>
    <dgm:cxn modelId="{75C718FA-F6AF-42B8-AA48-DF4F1FDB0EB7}" type="presParOf" srcId="{04C3921E-62D8-45DF-9688-41F7C94CAB3B}" destId="{8B7F0342-888A-4D19-BD5A-0EFC5392AB50}" srcOrd="1" destOrd="0" presId="urn:microsoft.com/office/officeart/2005/8/layout/vList3"/>
    <dgm:cxn modelId="{7DF4D6E7-5EE5-4F9B-A990-19E2434D671A}" type="presParOf" srcId="{3D28E2E6-AF0C-44B9-975E-978EABDA9451}" destId="{0AE320EB-688B-47B0-B8E4-373D5EB168CB}" srcOrd="5" destOrd="0" presId="urn:microsoft.com/office/officeart/2005/8/layout/vList3"/>
    <dgm:cxn modelId="{E333B327-C973-4998-86C9-AACF1844C554}" type="presParOf" srcId="{3D28E2E6-AF0C-44B9-975E-978EABDA9451}" destId="{B19D1642-D853-4DA6-ACF2-289E3449CC1E}" srcOrd="6" destOrd="0" presId="urn:microsoft.com/office/officeart/2005/8/layout/vList3"/>
    <dgm:cxn modelId="{088A7935-07D6-43D1-AD19-7F86816BC75A}" type="presParOf" srcId="{B19D1642-D853-4DA6-ACF2-289E3449CC1E}" destId="{CBB7D309-0AAC-49EB-8C2C-EE05D30DEAF6}" srcOrd="0" destOrd="0" presId="urn:microsoft.com/office/officeart/2005/8/layout/vList3"/>
    <dgm:cxn modelId="{19A33DC6-318F-4889-8061-A37D44218E03}" type="presParOf" srcId="{B19D1642-D853-4DA6-ACF2-289E3449CC1E}" destId="{7B70F50C-825C-4875-9AAB-4E0F9D4F190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A8D7CD-E3D9-47F4-8AFC-026183D9439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44D80E60-FBE2-41B7-BAB3-7B270BDC150A}">
      <dgm:prSet/>
      <dgm:spPr/>
      <dgm:t>
        <a:bodyPr/>
        <a:lstStyle/>
        <a:p>
          <a:r>
            <a:rPr lang="en-GB" dirty="0"/>
            <a:t>If your baby is overly sleepy and has fewer than 6 feeds in 24 hours</a:t>
          </a:r>
        </a:p>
      </dgm:t>
    </dgm:pt>
    <dgm:pt modelId="{918BB2CC-3BAC-4E28-9179-C9FF9907386B}" type="parTrans" cxnId="{55C37D4B-E7D7-42C1-9B8A-900014B96921}">
      <dgm:prSet/>
      <dgm:spPr/>
      <dgm:t>
        <a:bodyPr/>
        <a:lstStyle/>
        <a:p>
          <a:endParaRPr lang="en-GB"/>
        </a:p>
      </dgm:t>
    </dgm:pt>
    <dgm:pt modelId="{CDDAF5DA-8E27-4CA8-A7EF-86EA0B0C5446}" type="sibTrans" cxnId="{55C37D4B-E7D7-42C1-9B8A-900014B96921}">
      <dgm:prSet/>
      <dgm:spPr/>
      <dgm:t>
        <a:bodyPr/>
        <a:lstStyle/>
        <a:p>
          <a:endParaRPr lang="en-GB"/>
        </a:p>
      </dgm:t>
    </dgm:pt>
    <dgm:pt modelId="{4DF781A4-2741-47BE-B08B-00A326A1F529}">
      <dgm:prSet/>
      <dgm:spPr/>
      <dgm:t>
        <a:bodyPr/>
        <a:lstStyle/>
        <a:p>
          <a:r>
            <a:rPr lang="en-GB"/>
            <a:t>If your baby is at the breast for longer than 40 minutes at every feed</a:t>
          </a:r>
        </a:p>
      </dgm:t>
    </dgm:pt>
    <dgm:pt modelId="{811EC806-344F-4738-AB01-B94BE89CBC90}" type="parTrans" cxnId="{9273F591-6D53-431E-9E30-3B8A273A448B}">
      <dgm:prSet/>
      <dgm:spPr/>
      <dgm:t>
        <a:bodyPr/>
        <a:lstStyle/>
        <a:p>
          <a:endParaRPr lang="en-GB"/>
        </a:p>
      </dgm:t>
    </dgm:pt>
    <dgm:pt modelId="{C03D800E-8964-475B-A297-DCC594EBAA40}" type="sibTrans" cxnId="{9273F591-6D53-431E-9E30-3B8A273A448B}">
      <dgm:prSet/>
      <dgm:spPr/>
      <dgm:t>
        <a:bodyPr/>
        <a:lstStyle/>
        <a:p>
          <a:endParaRPr lang="en-GB"/>
        </a:p>
      </dgm:t>
    </dgm:pt>
    <dgm:pt modelId="{66ADA705-D85B-42EA-AD5A-9B829D088D83}">
      <dgm:prSet/>
      <dgm:spPr/>
      <dgm:t>
        <a:bodyPr/>
        <a:lstStyle/>
        <a:p>
          <a:r>
            <a:rPr lang="en-GB"/>
            <a:t>If your baby comes on and off the breast and is unsettled throughout the feed</a:t>
          </a:r>
        </a:p>
      </dgm:t>
    </dgm:pt>
    <dgm:pt modelId="{DCFCFBD8-2BA7-478C-AA58-422D885E8AF3}" type="parTrans" cxnId="{B7DD436A-C32D-4EDF-BC24-9B1646F049B0}">
      <dgm:prSet/>
      <dgm:spPr/>
      <dgm:t>
        <a:bodyPr/>
        <a:lstStyle/>
        <a:p>
          <a:endParaRPr lang="en-GB"/>
        </a:p>
      </dgm:t>
    </dgm:pt>
    <dgm:pt modelId="{88E5F9BF-E939-48CB-BEB7-ED4AFAEDCB30}" type="sibTrans" cxnId="{B7DD436A-C32D-4EDF-BC24-9B1646F049B0}">
      <dgm:prSet/>
      <dgm:spPr/>
      <dgm:t>
        <a:bodyPr/>
        <a:lstStyle/>
        <a:p>
          <a:endParaRPr lang="en-GB"/>
        </a:p>
      </dgm:t>
    </dgm:pt>
    <dgm:pt modelId="{EAA305FF-C23B-42D7-9B31-5B7680936EF8}">
      <dgm:prSet/>
      <dgm:spPr/>
      <dgm:t>
        <a:bodyPr/>
        <a:lstStyle/>
        <a:p>
          <a:r>
            <a:rPr lang="en-GB"/>
            <a:t>If you are having pain in your breasts or nipples which doesn’t resolve within the first 30 seconds or so, and/or if your nipples are misshapen or pointed after a feed</a:t>
          </a:r>
        </a:p>
      </dgm:t>
    </dgm:pt>
    <dgm:pt modelId="{270CDB61-BEB6-4317-A5BD-35B18C7208BD}" type="parTrans" cxnId="{F8486796-BDBA-4B06-9F1B-6F01380F4A07}">
      <dgm:prSet/>
      <dgm:spPr/>
      <dgm:t>
        <a:bodyPr/>
        <a:lstStyle/>
        <a:p>
          <a:endParaRPr lang="en-GB"/>
        </a:p>
      </dgm:t>
    </dgm:pt>
    <dgm:pt modelId="{C3F2324E-4C47-4161-A0CB-DEDEDF1A7770}" type="sibTrans" cxnId="{F8486796-BDBA-4B06-9F1B-6F01380F4A07}">
      <dgm:prSet/>
      <dgm:spPr/>
      <dgm:t>
        <a:bodyPr/>
        <a:lstStyle/>
        <a:p>
          <a:endParaRPr lang="en-GB"/>
        </a:p>
      </dgm:t>
    </dgm:pt>
    <dgm:pt modelId="{DF94CB2E-2343-4C72-9C76-8D94CE0BE146}">
      <dgm:prSet/>
      <dgm:spPr/>
      <dgm:t>
        <a:bodyPr/>
        <a:lstStyle/>
        <a:p>
          <a:r>
            <a:rPr lang="en-GB"/>
            <a:t>If you cannot tell if baby is swallowing</a:t>
          </a:r>
        </a:p>
      </dgm:t>
    </dgm:pt>
    <dgm:pt modelId="{FA2E909C-5DAB-41E0-9CE3-BAFC0F4B2BDB}" type="parTrans" cxnId="{3A089A78-EE15-4E69-90D7-04C642856FE0}">
      <dgm:prSet/>
      <dgm:spPr/>
      <dgm:t>
        <a:bodyPr/>
        <a:lstStyle/>
        <a:p>
          <a:endParaRPr lang="en-GB"/>
        </a:p>
      </dgm:t>
    </dgm:pt>
    <dgm:pt modelId="{818D9B8C-C42C-49F8-979E-9E300EA26A2A}" type="sibTrans" cxnId="{3A089A78-EE15-4E69-90D7-04C642856FE0}">
      <dgm:prSet/>
      <dgm:spPr/>
      <dgm:t>
        <a:bodyPr/>
        <a:lstStyle/>
        <a:p>
          <a:endParaRPr lang="en-GB"/>
        </a:p>
      </dgm:t>
    </dgm:pt>
    <dgm:pt modelId="{2DBBA4AA-7C78-40EE-A537-FB8FDBEDCB1A}">
      <dgm:prSet/>
      <dgm:spPr/>
      <dgm:t>
        <a:bodyPr/>
        <a:lstStyle/>
        <a:p>
          <a:r>
            <a:rPr lang="en-GB" dirty="0"/>
            <a:t>If you have any worries that your milk is not enough or that baby </a:t>
          </a:r>
        </a:p>
        <a:p>
          <a:r>
            <a:rPr lang="en-GB" dirty="0"/>
            <a:t>may need a dummy or formula </a:t>
          </a:r>
        </a:p>
      </dgm:t>
    </dgm:pt>
    <dgm:pt modelId="{3AA46A01-AC99-4520-BE22-2E5B321D6CA1}" type="parTrans" cxnId="{6920585B-19C3-4443-A94B-F276939DA9E5}">
      <dgm:prSet/>
      <dgm:spPr/>
      <dgm:t>
        <a:bodyPr/>
        <a:lstStyle/>
        <a:p>
          <a:endParaRPr lang="en-GB"/>
        </a:p>
      </dgm:t>
    </dgm:pt>
    <dgm:pt modelId="{07CAEABA-D9B9-4686-B61A-C934FA456B12}" type="sibTrans" cxnId="{6920585B-19C3-4443-A94B-F276939DA9E5}">
      <dgm:prSet/>
      <dgm:spPr/>
      <dgm:t>
        <a:bodyPr/>
        <a:lstStyle/>
        <a:p>
          <a:endParaRPr lang="en-GB"/>
        </a:p>
      </dgm:t>
    </dgm:pt>
    <dgm:pt modelId="{DB0E0956-AAF1-4419-B5B2-82F9704FC438}" type="pres">
      <dgm:prSet presAssocID="{51A8D7CD-E3D9-47F4-8AFC-026183D94396}" presName="linearFlow" presStyleCnt="0">
        <dgm:presLayoutVars>
          <dgm:dir/>
          <dgm:resizeHandles val="exact"/>
        </dgm:presLayoutVars>
      </dgm:prSet>
      <dgm:spPr/>
    </dgm:pt>
    <dgm:pt modelId="{738AA13D-A5E1-4C74-948D-3AE227E26C3F}" type="pres">
      <dgm:prSet presAssocID="{44D80E60-FBE2-41B7-BAB3-7B270BDC150A}" presName="composite" presStyleCnt="0"/>
      <dgm:spPr/>
    </dgm:pt>
    <dgm:pt modelId="{19A6605E-93B7-4A3B-9873-FE7F274FA415}" type="pres">
      <dgm:prSet presAssocID="{44D80E60-FBE2-41B7-BAB3-7B270BDC150A}" presName="imgShp"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0DB9382B-485E-43CD-A8DD-AD9F36351985}" type="pres">
      <dgm:prSet presAssocID="{44D80E60-FBE2-41B7-BAB3-7B270BDC150A}" presName="txShp" presStyleLbl="node1" presStyleIdx="0" presStyleCnt="6">
        <dgm:presLayoutVars>
          <dgm:bulletEnabled val="1"/>
        </dgm:presLayoutVars>
      </dgm:prSet>
      <dgm:spPr/>
    </dgm:pt>
    <dgm:pt modelId="{7BCC2EC6-9E79-447F-8F87-2C97748447A6}" type="pres">
      <dgm:prSet presAssocID="{CDDAF5DA-8E27-4CA8-A7EF-86EA0B0C5446}" presName="spacing" presStyleCnt="0"/>
      <dgm:spPr/>
    </dgm:pt>
    <dgm:pt modelId="{F46AC640-345C-4AAA-B09A-65C632DABA0C}" type="pres">
      <dgm:prSet presAssocID="{4DF781A4-2741-47BE-B08B-00A326A1F529}" presName="composite" presStyleCnt="0"/>
      <dgm:spPr/>
    </dgm:pt>
    <dgm:pt modelId="{28286827-A07B-4435-BA5B-A43AF8EFBE9C}" type="pres">
      <dgm:prSet presAssocID="{4DF781A4-2741-47BE-B08B-00A326A1F529}" presName="imgShp" presStyleLbl="fgImgPlace1" presStyleIdx="1" presStyleCnt="6"/>
      <dgm:spPr>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3608F966-6B6D-4FB1-AF5C-B0EDF78DE3C8}" type="pres">
      <dgm:prSet presAssocID="{4DF781A4-2741-47BE-B08B-00A326A1F529}" presName="txShp" presStyleLbl="node1" presStyleIdx="1" presStyleCnt="6">
        <dgm:presLayoutVars>
          <dgm:bulletEnabled val="1"/>
        </dgm:presLayoutVars>
      </dgm:prSet>
      <dgm:spPr/>
    </dgm:pt>
    <dgm:pt modelId="{994C799C-C95D-45A5-A91E-D5D0FDD33C4D}" type="pres">
      <dgm:prSet presAssocID="{C03D800E-8964-475B-A297-DCC594EBAA40}" presName="spacing" presStyleCnt="0"/>
      <dgm:spPr/>
    </dgm:pt>
    <dgm:pt modelId="{E926C74B-B1F5-4D43-9563-52E57548FDBC}" type="pres">
      <dgm:prSet presAssocID="{66ADA705-D85B-42EA-AD5A-9B829D088D83}" presName="composite" presStyleCnt="0"/>
      <dgm:spPr/>
    </dgm:pt>
    <dgm:pt modelId="{EA632064-E987-46F9-A6A8-34751ABFC0DD}" type="pres">
      <dgm:prSet presAssocID="{66ADA705-D85B-42EA-AD5A-9B829D088D83}" presName="imgShp" presStyleLbl="fgImgPlace1" presStyleIdx="2" presStyleCnt="6"/>
      <dgm:spPr>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468646C9-5BD0-4EFD-804C-876A5AFE0A49}" type="pres">
      <dgm:prSet presAssocID="{66ADA705-D85B-42EA-AD5A-9B829D088D83}" presName="txShp" presStyleLbl="node1" presStyleIdx="2" presStyleCnt="6">
        <dgm:presLayoutVars>
          <dgm:bulletEnabled val="1"/>
        </dgm:presLayoutVars>
      </dgm:prSet>
      <dgm:spPr/>
    </dgm:pt>
    <dgm:pt modelId="{36B67F72-6B82-4FB4-9CA3-1181D97528C2}" type="pres">
      <dgm:prSet presAssocID="{88E5F9BF-E939-48CB-BEB7-ED4AFAEDCB30}" presName="spacing" presStyleCnt="0"/>
      <dgm:spPr/>
    </dgm:pt>
    <dgm:pt modelId="{8129FE57-DCC8-4D34-A711-7F8D0DF321E7}" type="pres">
      <dgm:prSet presAssocID="{EAA305FF-C23B-42D7-9B31-5B7680936EF8}" presName="composite" presStyleCnt="0"/>
      <dgm:spPr/>
    </dgm:pt>
    <dgm:pt modelId="{8A1E60A2-FE9F-46B5-BE1F-F158C13BB2AC}" type="pres">
      <dgm:prSet presAssocID="{EAA305FF-C23B-42D7-9B31-5B7680936EF8}" presName="imgShp" presStyleLbl="fgImgPlace1" presStyleIdx="3" presStyleCnt="6"/>
      <dgm:spPr>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8A4B37AE-13D8-4DAA-9965-8E1DD5D62297}" type="pres">
      <dgm:prSet presAssocID="{EAA305FF-C23B-42D7-9B31-5B7680936EF8}" presName="txShp" presStyleLbl="node1" presStyleIdx="3" presStyleCnt="6">
        <dgm:presLayoutVars>
          <dgm:bulletEnabled val="1"/>
        </dgm:presLayoutVars>
      </dgm:prSet>
      <dgm:spPr/>
    </dgm:pt>
    <dgm:pt modelId="{C35CF6BE-AE16-4761-82FE-032CE8FF3D68}" type="pres">
      <dgm:prSet presAssocID="{C3F2324E-4C47-4161-A0CB-DEDEDF1A7770}" presName="spacing" presStyleCnt="0"/>
      <dgm:spPr/>
    </dgm:pt>
    <dgm:pt modelId="{65B39ABF-1413-4DBE-86FA-A373793D4DF4}" type="pres">
      <dgm:prSet presAssocID="{DF94CB2E-2343-4C72-9C76-8D94CE0BE146}" presName="composite" presStyleCnt="0"/>
      <dgm:spPr/>
    </dgm:pt>
    <dgm:pt modelId="{0AE1DDCC-E7F7-473B-A369-84A0CDF1E7EE}" type="pres">
      <dgm:prSet presAssocID="{DF94CB2E-2343-4C72-9C76-8D94CE0BE146}" presName="imgShp" presStyleLbl="fgImgPlace1" presStyleIdx="4" presStyleCnt="6"/>
      <dgm:spPr>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8F6D16E4-235A-4DD4-B757-C0726CFFAECE}" type="pres">
      <dgm:prSet presAssocID="{DF94CB2E-2343-4C72-9C76-8D94CE0BE146}" presName="txShp" presStyleLbl="node1" presStyleIdx="4" presStyleCnt="6">
        <dgm:presLayoutVars>
          <dgm:bulletEnabled val="1"/>
        </dgm:presLayoutVars>
      </dgm:prSet>
      <dgm:spPr/>
    </dgm:pt>
    <dgm:pt modelId="{34BA17FA-BD51-4761-ABD8-81E7298371F2}" type="pres">
      <dgm:prSet presAssocID="{818D9B8C-C42C-49F8-979E-9E300EA26A2A}" presName="spacing" presStyleCnt="0"/>
      <dgm:spPr/>
    </dgm:pt>
    <dgm:pt modelId="{19C71B0E-EC44-437B-9C05-D1F9DF340892}" type="pres">
      <dgm:prSet presAssocID="{2DBBA4AA-7C78-40EE-A537-FB8FDBEDCB1A}" presName="composite" presStyleCnt="0"/>
      <dgm:spPr/>
    </dgm:pt>
    <dgm:pt modelId="{F42920BE-9614-443C-AA97-7015D6EECE4D}" type="pres">
      <dgm:prSet presAssocID="{2DBBA4AA-7C78-40EE-A537-FB8FDBEDCB1A}" presName="imgShp" presStyleLbl="fgImgPlace1" presStyleIdx="5" presStyleCnt="6"/>
      <dgm:spPr>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ED012108-6B66-40D6-B507-0298D7C7A002}" type="pres">
      <dgm:prSet presAssocID="{2DBBA4AA-7C78-40EE-A537-FB8FDBEDCB1A}" presName="txShp" presStyleLbl="node1" presStyleIdx="5" presStyleCnt="6">
        <dgm:presLayoutVars>
          <dgm:bulletEnabled val="1"/>
        </dgm:presLayoutVars>
      </dgm:prSet>
      <dgm:spPr/>
    </dgm:pt>
  </dgm:ptLst>
  <dgm:cxnLst>
    <dgm:cxn modelId="{BAEED632-0778-4425-AF0A-B381B8D432B1}" type="presOf" srcId="{66ADA705-D85B-42EA-AD5A-9B829D088D83}" destId="{468646C9-5BD0-4EFD-804C-876A5AFE0A49}" srcOrd="0" destOrd="0" presId="urn:microsoft.com/office/officeart/2005/8/layout/vList3"/>
    <dgm:cxn modelId="{6920585B-19C3-4443-A94B-F276939DA9E5}" srcId="{51A8D7CD-E3D9-47F4-8AFC-026183D94396}" destId="{2DBBA4AA-7C78-40EE-A537-FB8FDBEDCB1A}" srcOrd="5" destOrd="0" parTransId="{3AA46A01-AC99-4520-BE22-2E5B321D6CA1}" sibTransId="{07CAEABA-D9B9-4686-B61A-C934FA456B12}"/>
    <dgm:cxn modelId="{B7DD436A-C32D-4EDF-BC24-9B1646F049B0}" srcId="{51A8D7CD-E3D9-47F4-8AFC-026183D94396}" destId="{66ADA705-D85B-42EA-AD5A-9B829D088D83}" srcOrd="2" destOrd="0" parTransId="{DCFCFBD8-2BA7-478C-AA58-422D885E8AF3}" sibTransId="{88E5F9BF-E939-48CB-BEB7-ED4AFAEDCB30}"/>
    <dgm:cxn modelId="{55C37D4B-E7D7-42C1-9B8A-900014B96921}" srcId="{51A8D7CD-E3D9-47F4-8AFC-026183D94396}" destId="{44D80E60-FBE2-41B7-BAB3-7B270BDC150A}" srcOrd="0" destOrd="0" parTransId="{918BB2CC-3BAC-4E28-9179-C9FF9907386B}" sibTransId="{CDDAF5DA-8E27-4CA8-A7EF-86EA0B0C5446}"/>
    <dgm:cxn modelId="{3A089A78-EE15-4E69-90D7-04C642856FE0}" srcId="{51A8D7CD-E3D9-47F4-8AFC-026183D94396}" destId="{DF94CB2E-2343-4C72-9C76-8D94CE0BE146}" srcOrd="4" destOrd="0" parTransId="{FA2E909C-5DAB-41E0-9CE3-BAFC0F4B2BDB}" sibTransId="{818D9B8C-C42C-49F8-979E-9E300EA26A2A}"/>
    <dgm:cxn modelId="{AA6F7B8B-D8BF-4F6B-A4EF-D0ECFC010C7F}" type="presOf" srcId="{44D80E60-FBE2-41B7-BAB3-7B270BDC150A}" destId="{0DB9382B-485E-43CD-A8DD-AD9F36351985}" srcOrd="0" destOrd="0" presId="urn:microsoft.com/office/officeart/2005/8/layout/vList3"/>
    <dgm:cxn modelId="{9273F591-6D53-431E-9E30-3B8A273A448B}" srcId="{51A8D7CD-E3D9-47F4-8AFC-026183D94396}" destId="{4DF781A4-2741-47BE-B08B-00A326A1F529}" srcOrd="1" destOrd="0" parTransId="{811EC806-344F-4738-AB01-B94BE89CBC90}" sibTransId="{C03D800E-8964-475B-A297-DCC594EBAA40}"/>
    <dgm:cxn modelId="{8DACD192-E98E-4FF0-B4A3-120639C0C4A1}" type="presOf" srcId="{EAA305FF-C23B-42D7-9B31-5B7680936EF8}" destId="{8A4B37AE-13D8-4DAA-9965-8E1DD5D62297}" srcOrd="0" destOrd="0" presId="urn:microsoft.com/office/officeart/2005/8/layout/vList3"/>
    <dgm:cxn modelId="{F8486796-BDBA-4B06-9F1B-6F01380F4A07}" srcId="{51A8D7CD-E3D9-47F4-8AFC-026183D94396}" destId="{EAA305FF-C23B-42D7-9B31-5B7680936EF8}" srcOrd="3" destOrd="0" parTransId="{270CDB61-BEB6-4317-A5BD-35B18C7208BD}" sibTransId="{C3F2324E-4C47-4161-A0CB-DEDEDF1A7770}"/>
    <dgm:cxn modelId="{3EEC1498-01C3-4DEB-B69E-6A5C69ADCB9B}" type="presOf" srcId="{51A8D7CD-E3D9-47F4-8AFC-026183D94396}" destId="{DB0E0956-AAF1-4419-B5B2-82F9704FC438}" srcOrd="0" destOrd="0" presId="urn:microsoft.com/office/officeart/2005/8/layout/vList3"/>
    <dgm:cxn modelId="{C3D5B6A4-535C-4080-8FA5-D08BFA4F22DA}" type="presOf" srcId="{4DF781A4-2741-47BE-B08B-00A326A1F529}" destId="{3608F966-6B6D-4FB1-AF5C-B0EDF78DE3C8}" srcOrd="0" destOrd="0" presId="urn:microsoft.com/office/officeart/2005/8/layout/vList3"/>
    <dgm:cxn modelId="{32073DBC-F762-48E4-9D7E-A665EA183035}" type="presOf" srcId="{2DBBA4AA-7C78-40EE-A537-FB8FDBEDCB1A}" destId="{ED012108-6B66-40D6-B507-0298D7C7A002}" srcOrd="0" destOrd="0" presId="urn:microsoft.com/office/officeart/2005/8/layout/vList3"/>
    <dgm:cxn modelId="{2C06ABD4-20DC-4C11-80F5-65A4821759C9}" type="presOf" srcId="{DF94CB2E-2343-4C72-9C76-8D94CE0BE146}" destId="{8F6D16E4-235A-4DD4-B757-C0726CFFAECE}" srcOrd="0" destOrd="0" presId="urn:microsoft.com/office/officeart/2005/8/layout/vList3"/>
    <dgm:cxn modelId="{B7EFF453-C2FE-4704-901F-AA8C415A4434}" type="presParOf" srcId="{DB0E0956-AAF1-4419-B5B2-82F9704FC438}" destId="{738AA13D-A5E1-4C74-948D-3AE227E26C3F}" srcOrd="0" destOrd="0" presId="urn:microsoft.com/office/officeart/2005/8/layout/vList3"/>
    <dgm:cxn modelId="{5B0DB027-C8E0-4759-AFEB-629EF152779C}" type="presParOf" srcId="{738AA13D-A5E1-4C74-948D-3AE227E26C3F}" destId="{19A6605E-93B7-4A3B-9873-FE7F274FA415}" srcOrd="0" destOrd="0" presId="urn:microsoft.com/office/officeart/2005/8/layout/vList3"/>
    <dgm:cxn modelId="{3048BE5F-782A-4AC9-9B21-9570CCDD2167}" type="presParOf" srcId="{738AA13D-A5E1-4C74-948D-3AE227E26C3F}" destId="{0DB9382B-485E-43CD-A8DD-AD9F36351985}" srcOrd="1" destOrd="0" presId="urn:microsoft.com/office/officeart/2005/8/layout/vList3"/>
    <dgm:cxn modelId="{2E28687C-D088-48EC-A78F-820D44EB49E9}" type="presParOf" srcId="{DB0E0956-AAF1-4419-B5B2-82F9704FC438}" destId="{7BCC2EC6-9E79-447F-8F87-2C97748447A6}" srcOrd="1" destOrd="0" presId="urn:microsoft.com/office/officeart/2005/8/layout/vList3"/>
    <dgm:cxn modelId="{B47CAA6D-1A9D-40C1-8D7E-BDEFFC8E6656}" type="presParOf" srcId="{DB0E0956-AAF1-4419-B5B2-82F9704FC438}" destId="{F46AC640-345C-4AAA-B09A-65C632DABA0C}" srcOrd="2" destOrd="0" presId="urn:microsoft.com/office/officeart/2005/8/layout/vList3"/>
    <dgm:cxn modelId="{6016C95D-9030-46AC-9600-E9A996DBDBB5}" type="presParOf" srcId="{F46AC640-345C-4AAA-B09A-65C632DABA0C}" destId="{28286827-A07B-4435-BA5B-A43AF8EFBE9C}" srcOrd="0" destOrd="0" presId="urn:microsoft.com/office/officeart/2005/8/layout/vList3"/>
    <dgm:cxn modelId="{888C5225-C5D5-4466-A688-3BAE68BE1F95}" type="presParOf" srcId="{F46AC640-345C-4AAA-B09A-65C632DABA0C}" destId="{3608F966-6B6D-4FB1-AF5C-B0EDF78DE3C8}" srcOrd="1" destOrd="0" presId="urn:microsoft.com/office/officeart/2005/8/layout/vList3"/>
    <dgm:cxn modelId="{ABA6C168-800E-4712-91C4-1094DB0AD32E}" type="presParOf" srcId="{DB0E0956-AAF1-4419-B5B2-82F9704FC438}" destId="{994C799C-C95D-45A5-A91E-D5D0FDD33C4D}" srcOrd="3" destOrd="0" presId="urn:microsoft.com/office/officeart/2005/8/layout/vList3"/>
    <dgm:cxn modelId="{64872C23-2C16-4B8E-8DAD-87A6D70AA667}" type="presParOf" srcId="{DB0E0956-AAF1-4419-B5B2-82F9704FC438}" destId="{E926C74B-B1F5-4D43-9563-52E57548FDBC}" srcOrd="4" destOrd="0" presId="urn:microsoft.com/office/officeart/2005/8/layout/vList3"/>
    <dgm:cxn modelId="{CC17F951-E87A-4881-BE21-334E9D3D14A5}" type="presParOf" srcId="{E926C74B-B1F5-4D43-9563-52E57548FDBC}" destId="{EA632064-E987-46F9-A6A8-34751ABFC0DD}" srcOrd="0" destOrd="0" presId="urn:microsoft.com/office/officeart/2005/8/layout/vList3"/>
    <dgm:cxn modelId="{F94762AA-D7D6-4E88-9DB1-6899837B1118}" type="presParOf" srcId="{E926C74B-B1F5-4D43-9563-52E57548FDBC}" destId="{468646C9-5BD0-4EFD-804C-876A5AFE0A49}" srcOrd="1" destOrd="0" presId="urn:microsoft.com/office/officeart/2005/8/layout/vList3"/>
    <dgm:cxn modelId="{E495D36A-C951-4DAB-92AD-B72539E33C51}" type="presParOf" srcId="{DB0E0956-AAF1-4419-B5B2-82F9704FC438}" destId="{36B67F72-6B82-4FB4-9CA3-1181D97528C2}" srcOrd="5" destOrd="0" presId="urn:microsoft.com/office/officeart/2005/8/layout/vList3"/>
    <dgm:cxn modelId="{E6D92AEE-6158-44AA-A325-D4E2D2CC8536}" type="presParOf" srcId="{DB0E0956-AAF1-4419-B5B2-82F9704FC438}" destId="{8129FE57-DCC8-4D34-A711-7F8D0DF321E7}" srcOrd="6" destOrd="0" presId="urn:microsoft.com/office/officeart/2005/8/layout/vList3"/>
    <dgm:cxn modelId="{068A5A3A-03A0-451C-B32C-19F38637FD12}" type="presParOf" srcId="{8129FE57-DCC8-4D34-A711-7F8D0DF321E7}" destId="{8A1E60A2-FE9F-46B5-BE1F-F158C13BB2AC}" srcOrd="0" destOrd="0" presId="urn:microsoft.com/office/officeart/2005/8/layout/vList3"/>
    <dgm:cxn modelId="{2A3A3038-0663-4DC7-9932-24EE7D8C5D57}" type="presParOf" srcId="{8129FE57-DCC8-4D34-A711-7F8D0DF321E7}" destId="{8A4B37AE-13D8-4DAA-9965-8E1DD5D62297}" srcOrd="1" destOrd="0" presId="urn:microsoft.com/office/officeart/2005/8/layout/vList3"/>
    <dgm:cxn modelId="{B6B22A51-9CA2-4951-A7E8-7E89206F4FAB}" type="presParOf" srcId="{DB0E0956-AAF1-4419-B5B2-82F9704FC438}" destId="{C35CF6BE-AE16-4761-82FE-032CE8FF3D68}" srcOrd="7" destOrd="0" presId="urn:microsoft.com/office/officeart/2005/8/layout/vList3"/>
    <dgm:cxn modelId="{F022A5AA-A285-46E9-848D-67E90EE73CFE}" type="presParOf" srcId="{DB0E0956-AAF1-4419-B5B2-82F9704FC438}" destId="{65B39ABF-1413-4DBE-86FA-A373793D4DF4}" srcOrd="8" destOrd="0" presId="urn:microsoft.com/office/officeart/2005/8/layout/vList3"/>
    <dgm:cxn modelId="{29EE3D77-D0C1-4AAF-87E6-1DACD7C4ADFC}" type="presParOf" srcId="{65B39ABF-1413-4DBE-86FA-A373793D4DF4}" destId="{0AE1DDCC-E7F7-473B-A369-84A0CDF1E7EE}" srcOrd="0" destOrd="0" presId="urn:microsoft.com/office/officeart/2005/8/layout/vList3"/>
    <dgm:cxn modelId="{1ADA6BB5-BB55-416F-BA4B-121B2BA1DC3F}" type="presParOf" srcId="{65B39ABF-1413-4DBE-86FA-A373793D4DF4}" destId="{8F6D16E4-235A-4DD4-B757-C0726CFFAECE}" srcOrd="1" destOrd="0" presId="urn:microsoft.com/office/officeart/2005/8/layout/vList3"/>
    <dgm:cxn modelId="{851117B5-160F-445E-8C39-92B99498CC89}" type="presParOf" srcId="{DB0E0956-AAF1-4419-B5B2-82F9704FC438}" destId="{34BA17FA-BD51-4761-ABD8-81E7298371F2}" srcOrd="9" destOrd="0" presId="urn:microsoft.com/office/officeart/2005/8/layout/vList3"/>
    <dgm:cxn modelId="{2C6D873A-5953-4570-9696-C4CD6F9D72DD}" type="presParOf" srcId="{DB0E0956-AAF1-4419-B5B2-82F9704FC438}" destId="{19C71B0E-EC44-437B-9C05-D1F9DF340892}" srcOrd="10" destOrd="0" presId="urn:microsoft.com/office/officeart/2005/8/layout/vList3"/>
    <dgm:cxn modelId="{232FED14-A419-4744-9E21-5844DD45F2FD}" type="presParOf" srcId="{19C71B0E-EC44-437B-9C05-D1F9DF340892}" destId="{F42920BE-9614-443C-AA97-7015D6EECE4D}" srcOrd="0" destOrd="0" presId="urn:microsoft.com/office/officeart/2005/8/layout/vList3"/>
    <dgm:cxn modelId="{8F0A4140-D43B-4E25-9501-4DCA3D6039F4}" type="presParOf" srcId="{19C71B0E-EC44-437B-9C05-D1F9DF340892}" destId="{ED012108-6B66-40D6-B507-0298D7C7A00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735F0-BC8A-4347-AAE4-D1BD100D5C97}">
      <dsp:nvSpPr>
        <dsp:cNvPr id="0" name=""/>
        <dsp:cNvSpPr/>
      </dsp:nvSpPr>
      <dsp:spPr>
        <a:xfrm rot="5391572">
          <a:off x="-383004" y="1431962"/>
          <a:ext cx="1667335"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2121EB-1D1C-4AC0-9982-F183417A4342}">
      <dsp:nvSpPr>
        <dsp:cNvPr id="0" name=""/>
        <dsp:cNvSpPr/>
      </dsp:nvSpPr>
      <dsp:spPr>
        <a:xfrm>
          <a:off x="0" y="366617"/>
          <a:ext cx="2218531" cy="1331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accent3">
                  <a:lumMod val="40000"/>
                  <a:lumOff val="60000"/>
                </a:schemeClr>
              </a:solidFill>
              <a:latin typeface="+mn-lt"/>
              <a:cs typeface="Calibri" panose="020F050202020403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Benefits of Breastfeeding</a:t>
          </a:r>
          <a:endParaRPr lang="en-GB" sz="2200" kern="1200" dirty="0">
            <a:solidFill>
              <a:schemeClr val="accent3">
                <a:lumMod val="40000"/>
                <a:lumOff val="60000"/>
              </a:schemeClr>
            </a:solidFill>
            <a:latin typeface="+mn-lt"/>
            <a:cs typeface="Calibri" panose="020F0502020204030204" pitchFamily="34" charset="0"/>
          </a:endParaRPr>
        </a:p>
      </dsp:txBody>
      <dsp:txXfrm>
        <a:off x="38987" y="405604"/>
        <a:ext cx="2140557" cy="1253144"/>
      </dsp:txXfrm>
    </dsp:sp>
    <dsp:sp modelId="{493BD802-8049-47E7-871F-EA98934BE338}">
      <dsp:nvSpPr>
        <dsp:cNvPr id="0" name=""/>
        <dsp:cNvSpPr/>
      </dsp:nvSpPr>
      <dsp:spPr>
        <a:xfrm rot="5400000">
          <a:off x="-374328" y="3102489"/>
          <a:ext cx="1654072"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D46C80-BABD-49AC-8489-B558512AAC03}">
      <dsp:nvSpPr>
        <dsp:cNvPr id="0" name=""/>
        <dsp:cNvSpPr/>
      </dsp:nvSpPr>
      <dsp:spPr>
        <a:xfrm>
          <a:off x="4087" y="2043774"/>
          <a:ext cx="2218531" cy="1331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accent3">
                  <a:lumMod val="40000"/>
                  <a:lumOff val="60000"/>
                </a:schemeClr>
              </a:solidFill>
              <a:latin typeface="+mn-lt"/>
              <a:cs typeface="Calibri" panose="020F050202020403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Off to the</a:t>
          </a:r>
        </a:p>
        <a:p>
          <a:pPr marL="0" lvl="0" indent="0" algn="ctr" defTabSz="977900">
            <a:lnSpc>
              <a:spcPct val="90000"/>
            </a:lnSpc>
            <a:spcBef>
              <a:spcPct val="0"/>
            </a:spcBef>
            <a:spcAft>
              <a:spcPct val="35000"/>
            </a:spcAft>
            <a:buNone/>
          </a:pPr>
          <a:r>
            <a:rPr lang="en-GB" sz="2200" kern="1200" dirty="0">
              <a:solidFill>
                <a:schemeClr val="accent3">
                  <a:lumMod val="40000"/>
                  <a:lumOff val="60000"/>
                </a:schemeClr>
              </a:solidFill>
              <a:latin typeface="+mn-lt"/>
              <a:cs typeface="Calibri" panose="020F050202020403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Best Start</a:t>
          </a:r>
          <a:endParaRPr lang="en-GB" sz="2200" kern="1200" dirty="0">
            <a:solidFill>
              <a:schemeClr val="accent3">
                <a:lumMod val="40000"/>
                <a:lumOff val="60000"/>
              </a:schemeClr>
            </a:solidFill>
            <a:latin typeface="+mn-lt"/>
            <a:cs typeface="Calibri" panose="020F0502020204030204" pitchFamily="34" charset="0"/>
          </a:endParaRPr>
        </a:p>
      </dsp:txBody>
      <dsp:txXfrm>
        <a:off x="43074" y="2082761"/>
        <a:ext cx="2140557" cy="1253144"/>
      </dsp:txXfrm>
    </dsp:sp>
    <dsp:sp modelId="{DE7AA5D6-BC38-43DE-8F84-5DC09D51F894}">
      <dsp:nvSpPr>
        <dsp:cNvPr id="0" name=""/>
        <dsp:cNvSpPr/>
      </dsp:nvSpPr>
      <dsp:spPr>
        <a:xfrm>
          <a:off x="457620" y="3934438"/>
          <a:ext cx="2940820"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B09F26-B0C8-4A1E-9E68-110BDBABBA52}">
      <dsp:nvSpPr>
        <dsp:cNvPr id="0" name=""/>
        <dsp:cNvSpPr/>
      </dsp:nvSpPr>
      <dsp:spPr>
        <a:xfrm>
          <a:off x="4087" y="3707672"/>
          <a:ext cx="2218531" cy="1331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accent3">
                  <a:lumMod val="40000"/>
                  <a:lumOff val="60000"/>
                </a:schemeClr>
              </a:solidFill>
              <a:latin typeface="+mn-lt"/>
              <a:cs typeface="Calibri" panose="020F050202020403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Positioning and Attachment</a:t>
          </a:r>
          <a:endParaRPr lang="en-GB" sz="2200" kern="1200" dirty="0">
            <a:solidFill>
              <a:schemeClr val="accent3">
                <a:lumMod val="40000"/>
                <a:lumOff val="60000"/>
              </a:schemeClr>
            </a:solidFill>
            <a:latin typeface="+mn-lt"/>
            <a:cs typeface="Calibri" panose="020F0502020204030204" pitchFamily="34" charset="0"/>
          </a:endParaRPr>
        </a:p>
      </dsp:txBody>
      <dsp:txXfrm>
        <a:off x="43074" y="3746659"/>
        <a:ext cx="2140557" cy="1253144"/>
      </dsp:txXfrm>
    </dsp:sp>
    <dsp:sp modelId="{EC2AA905-65C3-4DD4-8746-79F4D5B89D8B}">
      <dsp:nvSpPr>
        <dsp:cNvPr id="0" name=""/>
        <dsp:cNvSpPr/>
      </dsp:nvSpPr>
      <dsp:spPr>
        <a:xfrm rot="16200000">
          <a:off x="2576317" y="3102489"/>
          <a:ext cx="1654072"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ECF327-33C6-4D77-9020-060C61DA47A1}">
      <dsp:nvSpPr>
        <dsp:cNvPr id="0" name=""/>
        <dsp:cNvSpPr/>
      </dsp:nvSpPr>
      <dsp:spPr>
        <a:xfrm>
          <a:off x="2954734" y="3707672"/>
          <a:ext cx="2218531" cy="1331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accent3">
                  <a:lumMod val="40000"/>
                  <a:lumOff val="60000"/>
                </a:schemeClr>
              </a:solidFill>
              <a:latin typeface="+mn-lt"/>
              <a:cs typeface="Calibri" panose="020F050202020403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How to Know    if Feeding is Going Well</a:t>
          </a:r>
          <a:endParaRPr lang="en-GB" sz="2200" kern="1200" dirty="0">
            <a:latin typeface="+mn-lt"/>
            <a:cs typeface="Calibri" panose="020F0502020204030204" pitchFamily="34" charset="0"/>
          </a:endParaRPr>
        </a:p>
      </dsp:txBody>
      <dsp:txXfrm>
        <a:off x="2993721" y="3746659"/>
        <a:ext cx="2140557" cy="1253144"/>
      </dsp:txXfrm>
    </dsp:sp>
    <dsp:sp modelId="{D4D102FF-58B8-431C-8605-E3D91BEF7766}">
      <dsp:nvSpPr>
        <dsp:cNvPr id="0" name=""/>
        <dsp:cNvSpPr/>
      </dsp:nvSpPr>
      <dsp:spPr>
        <a:xfrm rot="16200000">
          <a:off x="2568696" y="1430970"/>
          <a:ext cx="1669313"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3596E7-CA82-48EA-A629-3441EEA901A9}">
      <dsp:nvSpPr>
        <dsp:cNvPr id="0" name=""/>
        <dsp:cNvSpPr/>
      </dsp:nvSpPr>
      <dsp:spPr>
        <a:xfrm>
          <a:off x="2954734" y="2043774"/>
          <a:ext cx="2218531" cy="1331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accent3">
                  <a:lumMod val="40000"/>
                  <a:lumOff val="60000"/>
                </a:schemeClr>
              </a:solidFill>
              <a:latin typeface="+mn-lt"/>
              <a:cs typeface="Calibri" panose="020F050202020403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Expressing</a:t>
          </a:r>
          <a:endParaRPr lang="en-GB" sz="2200" kern="1200" dirty="0">
            <a:solidFill>
              <a:schemeClr val="accent3">
                <a:lumMod val="40000"/>
                <a:lumOff val="60000"/>
              </a:schemeClr>
            </a:solidFill>
            <a:latin typeface="+mn-lt"/>
            <a:cs typeface="Calibri" panose="020F0502020204030204" pitchFamily="34" charset="0"/>
          </a:endParaRPr>
        </a:p>
      </dsp:txBody>
      <dsp:txXfrm>
        <a:off x="2993721" y="2082761"/>
        <a:ext cx="2140557" cy="1253144"/>
      </dsp:txXfrm>
    </dsp:sp>
    <dsp:sp modelId="{6CD64463-95B6-4A92-9720-9082FA3B2E93}">
      <dsp:nvSpPr>
        <dsp:cNvPr id="0" name=""/>
        <dsp:cNvSpPr/>
      </dsp:nvSpPr>
      <dsp:spPr>
        <a:xfrm rot="12053">
          <a:off x="3403344" y="601477"/>
          <a:ext cx="2945751"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AA3667-41D5-427C-898D-C7C1561EDF9A}">
      <dsp:nvSpPr>
        <dsp:cNvPr id="0" name=""/>
        <dsp:cNvSpPr/>
      </dsp:nvSpPr>
      <dsp:spPr>
        <a:xfrm>
          <a:off x="2954734" y="364634"/>
          <a:ext cx="2218531" cy="1331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accent3">
                  <a:lumMod val="40000"/>
                  <a:lumOff val="60000"/>
                </a:schemeClr>
              </a:solidFill>
              <a:latin typeface="+mn-lt"/>
              <a:cs typeface="Calibri" panose="020F050202020403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Bottle Feeding</a:t>
          </a:r>
          <a:endParaRPr lang="en-GB" sz="2200" kern="1200" dirty="0">
            <a:solidFill>
              <a:schemeClr val="accent3">
                <a:lumMod val="40000"/>
                <a:lumOff val="60000"/>
              </a:schemeClr>
            </a:solidFill>
            <a:latin typeface="+mn-lt"/>
            <a:cs typeface="Calibri" panose="020F0502020204030204" pitchFamily="34" charset="0"/>
          </a:endParaRPr>
        </a:p>
      </dsp:txBody>
      <dsp:txXfrm>
        <a:off x="2993721" y="403621"/>
        <a:ext cx="2140557" cy="1253144"/>
      </dsp:txXfrm>
    </dsp:sp>
    <dsp:sp modelId="{805767A5-6C7B-454C-B2E1-7959545724BA}">
      <dsp:nvSpPr>
        <dsp:cNvPr id="0" name=""/>
        <dsp:cNvSpPr/>
      </dsp:nvSpPr>
      <dsp:spPr>
        <a:xfrm rot="5395786">
          <a:off x="4690805" y="2276789"/>
          <a:ext cx="3330472"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D1F87C-A78F-48EA-B79B-48D7531F95B0}">
      <dsp:nvSpPr>
        <dsp:cNvPr id="0" name=""/>
        <dsp:cNvSpPr/>
      </dsp:nvSpPr>
      <dsp:spPr>
        <a:xfrm>
          <a:off x="5905380" y="379875"/>
          <a:ext cx="2218531" cy="1331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accent3">
                  <a:lumMod val="40000"/>
                  <a:lumOff val="60000"/>
                </a:schemeClr>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What if Baby Comes Early</a:t>
          </a:r>
          <a:endParaRPr lang="en-GB" sz="2200" kern="1200" dirty="0">
            <a:solidFill>
              <a:schemeClr val="accent3">
                <a:lumMod val="40000"/>
                <a:lumOff val="60000"/>
              </a:schemeClr>
            </a:solidFill>
          </a:endParaRPr>
        </a:p>
      </dsp:txBody>
      <dsp:txXfrm>
        <a:off x="5944367" y="418862"/>
        <a:ext cx="2140557" cy="1253144"/>
      </dsp:txXfrm>
    </dsp:sp>
    <dsp:sp modelId="{EA5E958C-B895-46A2-9EA8-D62A6CED9891}">
      <dsp:nvSpPr>
        <dsp:cNvPr id="0" name=""/>
        <dsp:cNvSpPr/>
      </dsp:nvSpPr>
      <dsp:spPr>
        <a:xfrm rot="16200000">
          <a:off x="5524896" y="3108838"/>
          <a:ext cx="1666371"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373C92-6CD6-4008-861F-130E60A5DE2C}">
      <dsp:nvSpPr>
        <dsp:cNvPr id="0" name=""/>
        <dsp:cNvSpPr/>
      </dsp:nvSpPr>
      <dsp:spPr>
        <a:xfrm>
          <a:off x="5909463" y="3720171"/>
          <a:ext cx="2218531" cy="1331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accent3">
                  <a:lumMod val="40000"/>
                  <a:lumOff val="60000"/>
                </a:schemeClr>
              </a:solidFill>
              <a:latin typeface="+mn-lt"/>
              <a:cs typeface="Calibri" panose="020F050202020403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Troubleshooting</a:t>
          </a:r>
          <a:endParaRPr lang="en-GB" sz="2200" kern="1200" dirty="0">
            <a:solidFill>
              <a:schemeClr val="accent3">
                <a:lumMod val="40000"/>
                <a:lumOff val="60000"/>
              </a:schemeClr>
            </a:solidFill>
            <a:latin typeface="+mn-lt"/>
            <a:cs typeface="Calibri" panose="020F0502020204030204" pitchFamily="34" charset="0"/>
          </a:endParaRPr>
        </a:p>
      </dsp:txBody>
      <dsp:txXfrm>
        <a:off x="5948450" y="3759158"/>
        <a:ext cx="2140557" cy="1253144"/>
      </dsp:txXfrm>
    </dsp:sp>
    <dsp:sp modelId="{C7AB3AC2-EBE4-4904-ACCE-7669D53F7639}">
      <dsp:nvSpPr>
        <dsp:cNvPr id="0" name=""/>
        <dsp:cNvSpPr/>
      </dsp:nvSpPr>
      <dsp:spPr>
        <a:xfrm>
          <a:off x="5909463" y="2043973"/>
          <a:ext cx="2218531" cy="1331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accent3">
                  <a:lumMod val="40000"/>
                  <a:lumOff val="60000"/>
                </a:schemeClr>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Partners Families and Emotions</a:t>
          </a:r>
          <a:endParaRPr lang="en-GB" sz="2200" kern="1200" dirty="0">
            <a:solidFill>
              <a:schemeClr val="accent3">
                <a:lumMod val="40000"/>
                <a:lumOff val="60000"/>
              </a:schemeClr>
            </a:solidFill>
          </a:endParaRPr>
        </a:p>
      </dsp:txBody>
      <dsp:txXfrm>
        <a:off x="5948450" y="2082960"/>
        <a:ext cx="2140557" cy="1253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65338-1D1F-4E1C-9143-BB534AD8DCF3}">
      <dsp:nvSpPr>
        <dsp:cNvPr id="0" name=""/>
        <dsp:cNvSpPr/>
      </dsp:nvSpPr>
      <dsp:spPr>
        <a:xfrm rot="10800000">
          <a:off x="1941179" y="2027"/>
          <a:ext cx="6688836" cy="103324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63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a:t>Your baby should be feeding a minimum of 8 times in 24 hours (the gap between these feeds will vary)</a:t>
          </a:r>
        </a:p>
      </dsp:txBody>
      <dsp:txXfrm rot="10800000">
        <a:off x="2199490" y="2027"/>
        <a:ext cx="6430525" cy="1033245"/>
      </dsp:txXfrm>
    </dsp:sp>
    <dsp:sp modelId="{BB0C3663-DDE3-4E24-BD16-5C6E3663EAC6}">
      <dsp:nvSpPr>
        <dsp:cNvPr id="0" name=""/>
        <dsp:cNvSpPr/>
      </dsp:nvSpPr>
      <dsp:spPr>
        <a:xfrm>
          <a:off x="1428384" y="2027"/>
          <a:ext cx="1025588" cy="103324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8F5F42-9DC3-4E89-8E62-AEB6BDB67D33}">
      <dsp:nvSpPr>
        <dsp:cNvPr id="0" name=""/>
        <dsp:cNvSpPr/>
      </dsp:nvSpPr>
      <dsp:spPr>
        <a:xfrm rot="10800000">
          <a:off x="1943093" y="1343704"/>
          <a:ext cx="6688836" cy="103324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63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a:t>Your baby should generally be calm and relaxed at the breast (this may be after a few minutes of fussing and head-bobbing to begin with though!)</a:t>
          </a:r>
        </a:p>
      </dsp:txBody>
      <dsp:txXfrm rot="10800000">
        <a:off x="2201404" y="1343704"/>
        <a:ext cx="6430525" cy="1033245"/>
      </dsp:txXfrm>
    </dsp:sp>
    <dsp:sp modelId="{30DA2C99-1D01-4921-A81F-8137B8149B98}">
      <dsp:nvSpPr>
        <dsp:cNvPr id="0" name=""/>
        <dsp:cNvSpPr/>
      </dsp:nvSpPr>
      <dsp:spPr>
        <a:xfrm>
          <a:off x="1426470" y="1343704"/>
          <a:ext cx="1033245" cy="1033245"/>
        </a:xfrm>
        <a:prstGeom prst="ellipse">
          <a:avLst/>
        </a:prstGeom>
        <a:blipFill rotWithShape="1">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7F0342-888A-4D19-BD5A-0EFC5392AB50}">
      <dsp:nvSpPr>
        <dsp:cNvPr id="0" name=""/>
        <dsp:cNvSpPr/>
      </dsp:nvSpPr>
      <dsp:spPr>
        <a:xfrm rot="10800000">
          <a:off x="1943093" y="2685380"/>
          <a:ext cx="6688836" cy="103324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63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Breastfeeding should be comfortable for the Mum; there shouldn’t be any feelings of sharpness, stinging or pulling beyond the first 30 seconds or so (it may feel strong)</a:t>
          </a:r>
        </a:p>
      </dsp:txBody>
      <dsp:txXfrm rot="10800000">
        <a:off x="2201404" y="2685380"/>
        <a:ext cx="6430525" cy="1033245"/>
      </dsp:txXfrm>
    </dsp:sp>
    <dsp:sp modelId="{C007595F-497A-4C53-B0E2-DBF78A3A2E9E}">
      <dsp:nvSpPr>
        <dsp:cNvPr id="0" name=""/>
        <dsp:cNvSpPr/>
      </dsp:nvSpPr>
      <dsp:spPr>
        <a:xfrm>
          <a:off x="1426470" y="2685380"/>
          <a:ext cx="1033245" cy="1033245"/>
        </a:xfrm>
        <a:prstGeom prst="ellipse">
          <a:avLst/>
        </a:prstGeom>
        <a:blipFill rotWithShape="1">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70F50C-825C-4875-9AAB-4E0F9D4F1903}">
      <dsp:nvSpPr>
        <dsp:cNvPr id="0" name=""/>
        <dsp:cNvSpPr/>
      </dsp:nvSpPr>
      <dsp:spPr>
        <a:xfrm rot="10800000">
          <a:off x="1943093" y="4027057"/>
          <a:ext cx="6688836" cy="103324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63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a:t>From about the third day onwards, you should be able to hear baby swallowing frequently throughout the feed. Babies often swallow after every 2-3 sucks</a:t>
          </a:r>
        </a:p>
      </dsp:txBody>
      <dsp:txXfrm rot="10800000">
        <a:off x="2201404" y="4027057"/>
        <a:ext cx="6430525" cy="1033245"/>
      </dsp:txXfrm>
    </dsp:sp>
    <dsp:sp modelId="{CBB7D309-0AAC-49EB-8C2C-EE05D30DEAF6}">
      <dsp:nvSpPr>
        <dsp:cNvPr id="0" name=""/>
        <dsp:cNvSpPr/>
      </dsp:nvSpPr>
      <dsp:spPr>
        <a:xfrm>
          <a:off x="1426470" y="4027057"/>
          <a:ext cx="1033245" cy="1033245"/>
        </a:xfrm>
        <a:prstGeom prst="ellipse">
          <a:avLst/>
        </a:prstGeom>
        <a:blipFill rotWithShape="1">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9382B-485E-43CD-A8DD-AD9F36351985}">
      <dsp:nvSpPr>
        <dsp:cNvPr id="0" name=""/>
        <dsp:cNvSpPr/>
      </dsp:nvSpPr>
      <dsp:spPr>
        <a:xfrm rot="10800000">
          <a:off x="2122986" y="1713"/>
          <a:ext cx="7755460" cy="67817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055"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kern="1200" dirty="0"/>
            <a:t>If your baby is overly sleepy and has fewer than 6 feeds in 24 hours</a:t>
          </a:r>
        </a:p>
      </dsp:txBody>
      <dsp:txXfrm rot="10800000">
        <a:off x="2292529" y="1713"/>
        <a:ext cx="7585917" cy="678172"/>
      </dsp:txXfrm>
    </dsp:sp>
    <dsp:sp modelId="{19A6605E-93B7-4A3B-9873-FE7F274FA415}">
      <dsp:nvSpPr>
        <dsp:cNvPr id="0" name=""/>
        <dsp:cNvSpPr/>
      </dsp:nvSpPr>
      <dsp:spPr>
        <a:xfrm>
          <a:off x="1783899" y="1713"/>
          <a:ext cx="678172" cy="67817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08F966-6B6D-4FB1-AF5C-B0EDF78DE3C8}">
      <dsp:nvSpPr>
        <dsp:cNvPr id="0" name=""/>
        <dsp:cNvSpPr/>
      </dsp:nvSpPr>
      <dsp:spPr>
        <a:xfrm rot="10800000">
          <a:off x="2122986" y="882325"/>
          <a:ext cx="7755460" cy="67817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055"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kern="1200"/>
            <a:t>If your baby is at the breast for longer than 40 minutes at every feed</a:t>
          </a:r>
        </a:p>
      </dsp:txBody>
      <dsp:txXfrm rot="10800000">
        <a:off x="2292529" y="882325"/>
        <a:ext cx="7585917" cy="678172"/>
      </dsp:txXfrm>
    </dsp:sp>
    <dsp:sp modelId="{28286827-A07B-4435-BA5B-A43AF8EFBE9C}">
      <dsp:nvSpPr>
        <dsp:cNvPr id="0" name=""/>
        <dsp:cNvSpPr/>
      </dsp:nvSpPr>
      <dsp:spPr>
        <a:xfrm>
          <a:off x="1783899" y="882325"/>
          <a:ext cx="678172" cy="678172"/>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8646C9-5BD0-4EFD-804C-876A5AFE0A49}">
      <dsp:nvSpPr>
        <dsp:cNvPr id="0" name=""/>
        <dsp:cNvSpPr/>
      </dsp:nvSpPr>
      <dsp:spPr>
        <a:xfrm rot="10800000">
          <a:off x="2122986" y="1762938"/>
          <a:ext cx="7755460" cy="67817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055"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kern="1200"/>
            <a:t>If your baby comes on and off the breast and is unsettled throughout the feed</a:t>
          </a:r>
        </a:p>
      </dsp:txBody>
      <dsp:txXfrm rot="10800000">
        <a:off x="2292529" y="1762938"/>
        <a:ext cx="7585917" cy="678172"/>
      </dsp:txXfrm>
    </dsp:sp>
    <dsp:sp modelId="{EA632064-E987-46F9-A6A8-34751ABFC0DD}">
      <dsp:nvSpPr>
        <dsp:cNvPr id="0" name=""/>
        <dsp:cNvSpPr/>
      </dsp:nvSpPr>
      <dsp:spPr>
        <a:xfrm>
          <a:off x="1783899" y="1762938"/>
          <a:ext cx="678172" cy="678172"/>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4B37AE-13D8-4DAA-9965-8E1DD5D62297}">
      <dsp:nvSpPr>
        <dsp:cNvPr id="0" name=""/>
        <dsp:cNvSpPr/>
      </dsp:nvSpPr>
      <dsp:spPr>
        <a:xfrm rot="10800000">
          <a:off x="2122986" y="2643550"/>
          <a:ext cx="7755460" cy="67817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055"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kern="1200"/>
            <a:t>If you are having pain in your breasts or nipples which doesn’t resolve within the first 30 seconds or so, and/or if your nipples are misshapen or pointed after a feed</a:t>
          </a:r>
        </a:p>
      </dsp:txBody>
      <dsp:txXfrm rot="10800000">
        <a:off x="2292529" y="2643550"/>
        <a:ext cx="7585917" cy="678172"/>
      </dsp:txXfrm>
    </dsp:sp>
    <dsp:sp modelId="{8A1E60A2-FE9F-46B5-BE1F-F158C13BB2AC}">
      <dsp:nvSpPr>
        <dsp:cNvPr id="0" name=""/>
        <dsp:cNvSpPr/>
      </dsp:nvSpPr>
      <dsp:spPr>
        <a:xfrm>
          <a:off x="1783899" y="2643550"/>
          <a:ext cx="678172" cy="678172"/>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6D16E4-235A-4DD4-B757-C0726CFFAECE}">
      <dsp:nvSpPr>
        <dsp:cNvPr id="0" name=""/>
        <dsp:cNvSpPr/>
      </dsp:nvSpPr>
      <dsp:spPr>
        <a:xfrm rot="10800000">
          <a:off x="2122986" y="3524163"/>
          <a:ext cx="7755460" cy="67817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055"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kern="1200"/>
            <a:t>If you cannot tell if baby is swallowing</a:t>
          </a:r>
        </a:p>
      </dsp:txBody>
      <dsp:txXfrm rot="10800000">
        <a:off x="2292529" y="3524163"/>
        <a:ext cx="7585917" cy="678172"/>
      </dsp:txXfrm>
    </dsp:sp>
    <dsp:sp modelId="{0AE1DDCC-E7F7-473B-A369-84A0CDF1E7EE}">
      <dsp:nvSpPr>
        <dsp:cNvPr id="0" name=""/>
        <dsp:cNvSpPr/>
      </dsp:nvSpPr>
      <dsp:spPr>
        <a:xfrm>
          <a:off x="1783899" y="3524163"/>
          <a:ext cx="678172" cy="678172"/>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012108-6B66-40D6-B507-0298D7C7A002}">
      <dsp:nvSpPr>
        <dsp:cNvPr id="0" name=""/>
        <dsp:cNvSpPr/>
      </dsp:nvSpPr>
      <dsp:spPr>
        <a:xfrm rot="10800000">
          <a:off x="2122986" y="4404775"/>
          <a:ext cx="7755460" cy="67817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055"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kern="1200" dirty="0"/>
            <a:t>If you have any worries that your milk is not enough or that baby </a:t>
          </a:r>
        </a:p>
        <a:p>
          <a:pPr marL="0" lvl="0" indent="0" algn="ctr" defTabSz="711200">
            <a:lnSpc>
              <a:spcPct val="90000"/>
            </a:lnSpc>
            <a:spcBef>
              <a:spcPct val="0"/>
            </a:spcBef>
            <a:spcAft>
              <a:spcPct val="35000"/>
            </a:spcAft>
            <a:buNone/>
          </a:pPr>
          <a:r>
            <a:rPr lang="en-GB" sz="1600" kern="1200" dirty="0"/>
            <a:t>may need a dummy or formula </a:t>
          </a:r>
        </a:p>
      </dsp:txBody>
      <dsp:txXfrm rot="10800000">
        <a:off x="2292529" y="4404775"/>
        <a:ext cx="7585917" cy="678172"/>
      </dsp:txXfrm>
    </dsp:sp>
    <dsp:sp modelId="{F42920BE-9614-443C-AA97-7015D6EECE4D}">
      <dsp:nvSpPr>
        <dsp:cNvPr id="0" name=""/>
        <dsp:cNvSpPr/>
      </dsp:nvSpPr>
      <dsp:spPr>
        <a:xfrm>
          <a:off x="1783899" y="4404775"/>
          <a:ext cx="678172" cy="678172"/>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6/11/2021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6/11/2021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vimeo.com/19069686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136650" y="685800"/>
            <a:ext cx="4605338" cy="2590800"/>
          </a:xfrm>
          <a:ln/>
        </p:spPr>
      </p:sp>
      <p:sp>
        <p:nvSpPr>
          <p:cNvPr id="3" name="Notes Placeholder 2"/>
          <p:cNvSpPr>
            <a:spLocks noGrp="1"/>
          </p:cNvSpPr>
          <p:nvPr>
            <p:ph type="body" idx="1"/>
          </p:nvPr>
        </p:nvSpPr>
        <p:spPr>
          <a:xfrm>
            <a:off x="685801" y="3419475"/>
            <a:ext cx="5486400" cy="5265738"/>
          </a:xfrm>
        </p:spPr>
        <p:txBody>
          <a:bodyPr/>
          <a:lstStyle/>
          <a:p>
            <a:pPr eaLnBrk="1" hangingPunct="1">
              <a:defRPr/>
            </a:pPr>
            <a:r>
              <a:rPr lang="en-GB" altLang="en-US" dirty="0"/>
              <a:t>This slide lists the key ways in which the constituents of breastmilk or human milk work to protect infant health. NB: This information needs to be explained thoroughly if the slide is to be effective. </a:t>
            </a:r>
          </a:p>
          <a:p>
            <a:pPr eaLnBrk="1" hangingPunct="1">
              <a:defRPr/>
            </a:pPr>
            <a:endParaRPr lang="en-GB" altLang="en-US" dirty="0"/>
          </a:p>
          <a:p>
            <a:pPr eaLnBrk="1" hangingPunct="1">
              <a:defRPr/>
            </a:pPr>
            <a:r>
              <a:rPr lang="en-GB" b="1" dirty="0"/>
              <a:t>Key points</a:t>
            </a:r>
          </a:p>
          <a:p>
            <a:pPr marL="171450" indent="-171450" eaLnBrk="1" hangingPunct="1">
              <a:buFont typeface="Wingdings" panose="05000000000000000000" pitchFamily="2" charset="2"/>
              <a:buChar char="§"/>
              <a:defRPr/>
            </a:pPr>
            <a:r>
              <a:rPr lang="en-GB" b="1" dirty="0"/>
              <a:t>The important thing to point out is that even the basic nutritional constituents vary greatly between human milk and infant formula. Breastmilk contains many more live constituents that promote health.</a:t>
            </a:r>
          </a:p>
          <a:p>
            <a:pPr marL="171450" indent="-171450" eaLnBrk="1" hangingPunct="1">
              <a:buFont typeface="Wingdings" panose="05000000000000000000" pitchFamily="2" charset="2"/>
              <a:buChar char="§"/>
              <a:defRPr/>
            </a:pPr>
            <a:r>
              <a:rPr lang="en-GB" b="1" dirty="0"/>
              <a:t>Water: </a:t>
            </a:r>
            <a:r>
              <a:rPr lang="en-GB" dirty="0"/>
              <a:t>We are very lucky to have access to clean water in UK, but occasionally climate issues like floods, accidental over use of cleansing products, or fluorine can sometimes contain contaminants. Breastmilk water is filtered at source.</a:t>
            </a:r>
          </a:p>
          <a:p>
            <a:pPr marL="171450" indent="-171450" eaLnBrk="1" hangingPunct="1">
              <a:buFont typeface="Wingdings" panose="05000000000000000000" pitchFamily="2" charset="2"/>
              <a:buChar char="§"/>
              <a:defRPr/>
            </a:pPr>
            <a:r>
              <a:rPr lang="en-GB" b="1" dirty="0"/>
              <a:t>Protein: </a:t>
            </a:r>
            <a:r>
              <a:rPr lang="en-GB" dirty="0"/>
              <a:t>Protein in breastmilk is more whey based (60-80%) and easier to digest and the main protein, alpha lactalbumin, which makes up 20% of the total protein, has been associated with the destruction of over 40 types of cancer cells including bladder and brain. Protein in formula (cows’ milk protein) has been associated with an increased risk of a baby developing juvenile onset diabetes. </a:t>
            </a:r>
          </a:p>
          <a:p>
            <a:pPr marL="171450" indent="-171450" eaLnBrk="1" hangingPunct="1">
              <a:buFont typeface="Wingdings" panose="05000000000000000000" pitchFamily="2" charset="2"/>
              <a:buChar char="§"/>
              <a:defRPr/>
            </a:pPr>
            <a:r>
              <a:rPr lang="en-GB" b="1" dirty="0"/>
              <a:t>Carbohydrates</a:t>
            </a:r>
            <a:r>
              <a:rPr lang="en-GB" dirty="0"/>
              <a:t>: Lactose is the primary carbohydrate in breastmilk and provides around 40% of the total calories. Lactose is also more prevalent in UK formula but you may also see sucrose, fructose and glucose in some soya or lactose free formula. </a:t>
            </a:r>
          </a:p>
          <a:p>
            <a:pPr marL="171450" indent="-171450" eaLnBrk="1" hangingPunct="1">
              <a:buFont typeface="Wingdings" panose="05000000000000000000" pitchFamily="2" charset="2"/>
              <a:buChar char="§"/>
              <a:defRPr/>
            </a:pPr>
            <a:r>
              <a:rPr lang="en-GB" b="1" dirty="0"/>
              <a:t>Fats</a:t>
            </a:r>
            <a:r>
              <a:rPr lang="en-GB" dirty="0"/>
              <a:t> are essential for brain development and absorption of fat soluble vitamins, and are a major calorie source. The long chain polyunsaturated fatty acids (LCPs) which naturally occur in breastmilk support the development of the entire nervous system including retinol development (improved eyesight) and there is some evidence of a link to improved IQ. Fats in formula tend to change depending on the market – currently they are mainly vegetable such as rapeseed oil, sunflower oil, coconut oil and algal oil, but some contain egg (egg phospholipid anhydrous milk fat) or fish oil. </a:t>
            </a:r>
          </a:p>
          <a:p>
            <a:pPr marL="171450" indent="-171450" eaLnBrk="1" hangingPunct="1">
              <a:buFont typeface="Wingdings" panose="05000000000000000000" pitchFamily="2" charset="2"/>
              <a:buChar char="§"/>
              <a:defRPr/>
            </a:pPr>
            <a:r>
              <a:rPr lang="en-GB" b="1" dirty="0"/>
              <a:t>Vitamins and minerals</a:t>
            </a:r>
            <a:r>
              <a:rPr lang="en-GB" dirty="0"/>
              <a:t> are essential for the health of our bodies from healing wounds and supporting bone growth to bolstering the immune system. In formula milk extra vitamins and minerals are added to the powder to ensure they are sustained for the entire shelf life (six months to a year), so amounts will vary accordingly. </a:t>
            </a:r>
          </a:p>
          <a:p>
            <a:pPr marL="171450" indent="-171450" eaLnBrk="1" hangingPunct="1">
              <a:buFont typeface="Wingdings" panose="05000000000000000000" pitchFamily="2" charset="2"/>
              <a:buChar char="§"/>
              <a:defRPr/>
            </a:pPr>
            <a:r>
              <a:rPr lang="en-GB" b="1" dirty="0"/>
              <a:t>Growth factors: </a:t>
            </a:r>
            <a:r>
              <a:rPr lang="en-GB" dirty="0"/>
              <a:t>Epidermal, insulin and transforming factors which promote gut growth. The epidermal growth factor is higher in the milk of mothers who have preterm babies, and it is linked to a reduction in Necrotising Enterocolitis (NEC) and other inflammatory responses. There is some evidence that growth factors also play a role in early life programming and so may be associated with a reduced risk of obesity and cancer in later life.</a:t>
            </a:r>
          </a:p>
          <a:p>
            <a:pPr marL="171450" indent="-171450" eaLnBrk="1" hangingPunct="1">
              <a:buFont typeface="Wingdings" panose="05000000000000000000" pitchFamily="2" charset="2"/>
              <a:buChar char="§"/>
              <a:defRPr/>
            </a:pPr>
            <a:r>
              <a:rPr lang="en-GB" b="1" dirty="0"/>
              <a:t>Transfer factors </a:t>
            </a:r>
            <a:r>
              <a:rPr lang="en-GB" dirty="0"/>
              <a:t>enable effective absorption of nutrients in the milk e.g. </a:t>
            </a:r>
            <a:r>
              <a:rPr lang="en-GB" b="1" dirty="0"/>
              <a:t>lactoferrin</a:t>
            </a:r>
            <a:r>
              <a:rPr lang="en-GB" dirty="0"/>
              <a:t>, which assists with the absorption of iron, and in so doing reduces the amount of free iron which attracts bacteria. Lactoferrin is also bactericidal e.g. it kills E.coli bacteria. There are also transfer factors that help with the absorption of fats and vitamins. </a:t>
            </a:r>
          </a:p>
          <a:p>
            <a:pPr marL="171450" indent="-171450" eaLnBrk="1" hangingPunct="1">
              <a:buFont typeface="Wingdings" panose="05000000000000000000" pitchFamily="2" charset="2"/>
              <a:buChar char="§"/>
              <a:defRPr/>
            </a:pPr>
            <a:r>
              <a:rPr lang="en-GB" b="1" dirty="0"/>
              <a:t>Stem cells: </a:t>
            </a:r>
            <a:r>
              <a:rPr lang="en-GB" dirty="0"/>
              <a:t>an internal repair system – these cells have the ability to develop into many different cell types. There is some evidence that these cells remain in the system long after breastfeeding has stopped. Scientists are looking at their potential for treating conditions such as leukaemia, diabetes, spinal injuries and Parkinson’s. </a:t>
            </a:r>
          </a:p>
          <a:p>
            <a:pPr marL="171450" indent="-171450" eaLnBrk="1" hangingPunct="1">
              <a:buFont typeface="Wingdings" panose="05000000000000000000" pitchFamily="2" charset="2"/>
              <a:buChar char="§"/>
              <a:defRPr/>
            </a:pPr>
            <a:r>
              <a:rPr lang="en-GB" b="1" dirty="0"/>
              <a:t>Immunoglobulins:</a:t>
            </a:r>
            <a:r>
              <a:rPr lang="en-GB" dirty="0"/>
              <a:t> IgA, IgG, IgM and IgD, the most important is IgA, which provides a protective coating to the baby’s gut; it covers the mucosal gut surface to prevent entry of pathogenic bacteria and enteroviruses (E Coli, Salmonella, Streptococci, Staph, pneumococci, rotavirus etc.), protecting against gastroenteritis, respiratory infections etc. Please see slide 11 for an explanation of how a mother provides up to date antibodies to her baby. </a:t>
            </a:r>
          </a:p>
          <a:p>
            <a:pPr marL="171450" indent="-171450" eaLnBrk="1" hangingPunct="1">
              <a:buFont typeface="Wingdings" panose="05000000000000000000" pitchFamily="2" charset="2"/>
              <a:buChar char="§"/>
              <a:defRPr/>
            </a:pPr>
            <a:r>
              <a:rPr lang="en-GB" b="1" dirty="0"/>
              <a:t>Leukocytes</a:t>
            </a:r>
            <a:r>
              <a:rPr lang="en-GB" dirty="0"/>
              <a:t> destroy harmful bacteria. One type, called macrophages, also produce lysozyme, an enzyme which destroys bacteria by disrupting the cell wall. </a:t>
            </a:r>
          </a:p>
          <a:p>
            <a:pPr marL="171450" indent="-171450" eaLnBrk="1" hangingPunct="1">
              <a:buFont typeface="Wingdings" panose="05000000000000000000" pitchFamily="2" charset="2"/>
              <a:buChar char="§"/>
              <a:defRPr/>
            </a:pPr>
            <a:r>
              <a:rPr lang="en-GB" b="1" dirty="0"/>
              <a:t>Oligosaccharides: </a:t>
            </a:r>
            <a:r>
              <a:rPr lang="en-GB" dirty="0"/>
              <a:t>More than 200 types of simple carbohydrates are found in breastmilk. These influence the development of the microflora by increasing the number of beneficial bacteria found in the baby’s gut and in so doing they protect the baby against infections e.g. otitis media, respiratory, urine and gastrointestinal.</a:t>
            </a:r>
          </a:p>
          <a:p>
            <a:pPr marL="171450" indent="-171450" eaLnBrk="1" hangingPunct="1">
              <a:buFont typeface="Wingdings" panose="05000000000000000000" pitchFamily="2" charset="2"/>
              <a:buChar char="§"/>
              <a:defRPr/>
            </a:pPr>
            <a:r>
              <a:rPr lang="en-GB" b="1" dirty="0"/>
              <a:t>Milk lipids </a:t>
            </a:r>
            <a:r>
              <a:rPr lang="en-GB" dirty="0"/>
              <a:t>damage the outer surface of certain virus types, reducing infection rate in the baby. </a:t>
            </a:r>
          </a:p>
          <a:p>
            <a:pPr marL="171450" indent="-171450" eaLnBrk="1" hangingPunct="1">
              <a:buFont typeface="Wingdings" panose="05000000000000000000" pitchFamily="2" charset="2"/>
              <a:buChar char="§"/>
              <a:defRPr/>
            </a:pPr>
            <a:r>
              <a:rPr lang="en-GB" b="1" dirty="0"/>
              <a:t>Enzymes</a:t>
            </a:r>
            <a:r>
              <a:rPr lang="en-GB" dirty="0"/>
              <a:t> aid digestion and absorption and some destroy bacteria.</a:t>
            </a:r>
          </a:p>
          <a:p>
            <a:pPr marL="171450" indent="-171450" eaLnBrk="1" hangingPunct="1">
              <a:buFont typeface="Wingdings" panose="05000000000000000000" pitchFamily="2" charset="2"/>
              <a:buChar char="§"/>
              <a:defRPr/>
            </a:pPr>
            <a:r>
              <a:rPr lang="en-GB" b="1" dirty="0"/>
              <a:t>IL-7</a:t>
            </a:r>
            <a:r>
              <a:rPr lang="en-GB" dirty="0"/>
              <a:t> is linked to the size of the thymus which is a central organ in the immune system. Breastfed babies have a much larger thymus than formula fed babies, which demonstrates a stronger immune system. IL-7 also has a role in stimulating antibody producing cells. It is also considered to play a part in reducing the risk of childhood leukaemia.</a:t>
            </a:r>
          </a:p>
          <a:p>
            <a:pPr marL="171450" indent="-171450" eaLnBrk="1" hangingPunct="1">
              <a:buFont typeface="Wingdings" panose="05000000000000000000" pitchFamily="2" charset="2"/>
              <a:buChar char="§"/>
              <a:defRPr/>
            </a:pPr>
            <a:r>
              <a:rPr lang="en-GB" b="1" dirty="0"/>
              <a:t>Cytokines:</a:t>
            </a:r>
            <a:r>
              <a:rPr lang="en-GB" dirty="0"/>
              <a:t> Another important constituent for boosting immune system.</a:t>
            </a:r>
          </a:p>
          <a:p>
            <a:pPr>
              <a:spcBef>
                <a:spcPts val="396"/>
              </a:spcBef>
              <a:defRPr/>
            </a:pPr>
            <a:r>
              <a:rPr lang="en-GB" dirty="0"/>
              <a:t>There many more constituents and we are learning more every day We are just scraping the surface here but for more information please see this advertising campaign for breastmilk: “Human Milk, Tailor-Made For Tiny Humans”: </a:t>
            </a:r>
            <a:r>
              <a:rPr lang="en-GB" dirty="0">
                <a:hlinkClick r:id="rId3"/>
              </a:rPr>
              <a:t>https://vimeo.com/190696865</a:t>
            </a:r>
            <a:r>
              <a:rPr lang="en-GB" dirty="0"/>
              <a:t> </a:t>
            </a:r>
          </a:p>
          <a:p>
            <a:pPr eaLnBrk="1" hangingPunct="1">
              <a:defRPr/>
            </a:pPr>
            <a:r>
              <a:rPr lang="en-GB" dirty="0"/>
              <a:t> </a:t>
            </a:r>
          </a:p>
        </p:txBody>
      </p:sp>
      <p:sp>
        <p:nvSpPr>
          <p:cNvPr id="49156" name="Slide Number Placeholder 3"/>
          <p:cNvSpPr>
            <a:spLocks noGrp="1"/>
          </p:cNvSpPr>
          <p:nvPr>
            <p:ph type="sldNum" sz="quarter" idx="5"/>
          </p:nvPr>
        </p:nvSpPr>
        <p:spPr>
          <a:noFill/>
        </p:spPr>
        <p:txBody>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fld id="{70A0225C-ABBE-47FA-A999-AAB547D9C178}" type="slidenum">
              <a:rPr lang="en-GB" altLang="en-US" sz="1100" smtClean="0">
                <a:solidFill>
                  <a:srgbClr val="000000"/>
                </a:solidFill>
                <a:latin typeface="Arial" panose="020B0604020202020204" pitchFamily="34" charset="0"/>
              </a:rPr>
              <a:pPr/>
              <a:t>9</a:t>
            </a:fld>
            <a:endParaRPr lang="en-GB" altLang="en-US" sz="11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474927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6/11/2021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6/11/2021</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6/11/2021</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6/11/2021</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video" Target="https://player.vimeo.com/video/190696865?app_id=12296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unicef.org.uk/babyfriendly/wp-content/uploads/sites/2/2018/04/happybaby_leaflet_web.pdf" TargetMode="External"/><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ngall.com/sand-clock-png" TargetMode="External"/><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6" Type="http://schemas.openxmlformats.org/officeDocument/2006/relationships/hyperlink" Target="https://twinstrust.org/" TargetMode="External"/><Relationship Id="rId5" Type="http://schemas.openxmlformats.org/officeDocument/2006/relationships/image" Target="../media/image31.pn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UDokyFqgAqU&amp;feature=youtu.be" TargetMode="External"/><Relationship Id="rId2" Type="http://schemas.openxmlformats.org/officeDocument/2006/relationships/image" Target="../media/image32.jpg"/><Relationship Id="rId1" Type="http://schemas.openxmlformats.org/officeDocument/2006/relationships/slideLayout" Target="../slideLayouts/slideLayout9.xml"/><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hyperlink" Target="https://www.frimleyhealthandcare.org.uk/media/1748/colostrum-harvesting-v5-feb-2020.pdf" TargetMode="External"/><Relationship Id="rId1" Type="http://schemas.openxmlformats.org/officeDocument/2006/relationships/slideLayout" Target="../slideLayouts/slideLayout2.xml"/><Relationship Id="rId4" Type="http://schemas.openxmlformats.org/officeDocument/2006/relationships/slide" Target="slide49.xml"/></Relationships>
</file>

<file path=ppt/slides/_rels/slide29.xml.rels><?xml version="1.0" encoding="UTF-8" standalone="yes"?>
<Relationships xmlns="http://schemas.openxmlformats.org/package/2006/relationships"><Relationship Id="rId3" Type="http://schemas.openxmlformats.org/officeDocument/2006/relationships/hyperlink" Target="https://www.unicef.org.uk/babyfriendly/wp-content/uploads/sites/2/2010/11/otbs_leaflet.pdf"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ideo" Target="https://www.youtube.com/embed/K0zVCwdJZw0?feature=oembed"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4.xml"/><Relationship Id="rId6" Type="http://schemas.openxmlformats.org/officeDocument/2006/relationships/slide" Target="slide4.xml"/><Relationship Id="rId5" Type="http://schemas.openxmlformats.org/officeDocument/2006/relationships/image" Target="../media/image40.jpeg"/><Relationship Id="rId4" Type="http://schemas.openxmlformats.org/officeDocument/2006/relationships/hyperlink" Target="http://www.breastfeedingnetwork.org.uk/wp-content/pdfs/BFN%20Expressing%20Leaflet%202019.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unicef.org.uk/babyfriendly/wp-content/uploads/sites/2/2008/02/start4life_guide_to_bottle_-feeding.pdf" TargetMode="External"/><Relationship Id="rId1" Type="http://schemas.openxmlformats.org/officeDocument/2006/relationships/slideLayout" Target="../slideLayouts/slideLayout4.xml"/><Relationship Id="rId5" Type="http://schemas.openxmlformats.org/officeDocument/2006/relationships/image" Target="../media/image42.jpg"/><Relationship Id="rId4" Type="http://schemas.openxmlformats.org/officeDocument/2006/relationships/hyperlink" Target="http://www.firststepsnutrition.org/"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hyperlink" Target="http://www.firststepsnutrition.org/"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4.xml"/><Relationship Id="rId1" Type="http://schemas.openxmlformats.org/officeDocument/2006/relationships/video" Target="https://www.youtube.com/embed/7S6NSpwEcJE?feature=oembed" TargetMode="External"/><Relationship Id="rId4" Type="http://schemas.openxmlformats.org/officeDocument/2006/relationships/slide" Target="slid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57.gif"/><Relationship Id="rId3" Type="http://schemas.openxmlformats.org/officeDocument/2006/relationships/image" Target="../media/image55.jpeg"/><Relationship Id="rId7" Type="http://schemas.openxmlformats.org/officeDocument/2006/relationships/hyperlink" Target="http://www.mind.org.uk/" TargetMode="External"/><Relationship Id="rId2" Type="http://schemas.openxmlformats.org/officeDocument/2006/relationships/hyperlink" Target="https://pandasfoundation.org.uk/" TargetMode="External"/><Relationship Id="rId1" Type="http://schemas.openxmlformats.org/officeDocument/2006/relationships/slideLayout" Target="../slideLayouts/slideLayout2.xml"/><Relationship Id="rId6" Type="http://schemas.openxmlformats.org/officeDocument/2006/relationships/hyperlink" Target="https://www.berkshirehealthcare.nhs.uk/our-services/mental-health-and-wellbeing/talking-therapies-berkshire/" TargetMode="External"/><Relationship Id="rId11" Type="http://schemas.openxmlformats.org/officeDocument/2006/relationships/slide" Target="slide4.xml"/><Relationship Id="rId5" Type="http://schemas.openxmlformats.org/officeDocument/2006/relationships/image" Target="../media/image56.png"/><Relationship Id="rId10" Type="http://schemas.openxmlformats.org/officeDocument/2006/relationships/image" Target="../media/image58.jpeg"/><Relationship Id="rId4" Type="http://schemas.openxmlformats.org/officeDocument/2006/relationships/hyperlink" Target="http://www.dadsmatteruk.org/" TargetMode="External"/><Relationship Id="rId9" Type="http://schemas.openxmlformats.org/officeDocument/2006/relationships/hyperlink" Target="https://www.bliss.org.uk/" TargetMode="External"/></Relationships>
</file>

<file path=ppt/slides/_rels/slide44.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slide" Target="slide46.xml"/><Relationship Id="rId7" Type="http://schemas.openxmlformats.org/officeDocument/2006/relationships/slide" Target="slide51.xml"/><Relationship Id="rId2" Type="http://schemas.openxmlformats.org/officeDocument/2006/relationships/slide" Target="slide45.xml"/><Relationship Id="rId1" Type="http://schemas.openxmlformats.org/officeDocument/2006/relationships/slideLayout" Target="../slideLayouts/slideLayout4.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s>
</file>

<file path=ppt/slides/_rels/slide4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18.xml"/><Relationship Id="rId1" Type="http://schemas.openxmlformats.org/officeDocument/2006/relationships/slideLayout" Target="../slideLayouts/slideLayout4.xml"/><Relationship Id="rId4" Type="http://schemas.openxmlformats.org/officeDocument/2006/relationships/slide" Target="slide4.xml"/></Relationships>
</file>

<file path=ppt/slides/_rels/slide4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9.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www.breastfeedingnetwork.org.uk/wp-content/uploads/2020/11/Mastitis-2020.pdf" TargetMode="External"/><Relationship Id="rId1" Type="http://schemas.openxmlformats.org/officeDocument/2006/relationships/slideLayout" Target="../slideLayouts/slideLayout2.xml"/><Relationship Id="rId5" Type="http://schemas.openxmlformats.org/officeDocument/2006/relationships/hyperlink" Target="https://www.breastfeedingnetwork.org.uk/wp-content/uploads/2020/11/Mastitis-2020.pdf" TargetMode="External"/><Relationship Id="rId4" Type="http://schemas.openxmlformats.org/officeDocument/2006/relationships/slide" Target="slide4.xml"/></Relationships>
</file>

<file path=ppt/slides/_rels/slide5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2.jpeg"/><Relationship Id="rId1" Type="http://schemas.openxmlformats.org/officeDocument/2006/relationships/slideLayout" Target="../slideLayouts/slideLayout5.xml"/><Relationship Id="rId4" Type="http://schemas.openxmlformats.org/officeDocument/2006/relationships/hyperlink" Target="http://www.breastfeedingnetwork.org.uk/wp-content/dibm/2019-09/Thrush%20Detailed%20information%20and%20Breastfeeding.pd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hyperlink" Target="http://betterdoctor.com/blog/how-much-breastmilk-newborn-baby-need/"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hyperlink" Target="http://pngimg.com/download/43398"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Feeding your Baby</a:t>
            </a:r>
          </a:p>
        </p:txBody>
      </p:sp>
      <p:sp>
        <p:nvSpPr>
          <p:cNvPr id="3" name="Subtitle 2"/>
          <p:cNvSpPr>
            <a:spLocks noGrp="1"/>
          </p:cNvSpPr>
          <p:nvPr>
            <p:ph type="subTitle" idx="1"/>
          </p:nvPr>
        </p:nvSpPr>
        <p:spPr/>
        <p:txBody>
          <a:bodyPr/>
          <a:lstStyle/>
          <a:p>
            <a:r>
              <a:rPr lang="en-US" dirty="0"/>
              <a:t>An art that is learned together – day by day</a:t>
            </a:r>
          </a:p>
        </p:txBody>
      </p:sp>
      <p:pic>
        <p:nvPicPr>
          <p:cNvPr id="4" name="Picture 3">
            <a:extLst>
              <a:ext uri="{FF2B5EF4-FFF2-40B4-BE49-F238E27FC236}">
                <a16:creationId xmlns:a16="http://schemas.microsoft.com/office/drawing/2014/main" id="{96ABBA05-35CD-425F-83E0-CE8B4A3F11F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92110" y="6475094"/>
            <a:ext cx="4030980" cy="216535"/>
          </a:xfrm>
          <a:prstGeom prst="rect">
            <a:avLst/>
          </a:prstGeom>
          <a:noFill/>
        </p:spPr>
      </p:pic>
      <p:pic>
        <p:nvPicPr>
          <p:cNvPr id="5" name="Picture 14">
            <a:extLst>
              <a:ext uri="{FF2B5EF4-FFF2-40B4-BE49-F238E27FC236}">
                <a16:creationId xmlns:a16="http://schemas.microsoft.com/office/drawing/2014/main" id="{F9139A36-FB4C-4F5E-B030-B6A8FB72D9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2413" y="274638"/>
            <a:ext cx="27622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AD0CC-00E0-4BA2-9E40-8F5E05C010AA}"/>
              </a:ext>
            </a:extLst>
          </p:cNvPr>
          <p:cNvSpPr>
            <a:spLocks noGrp="1"/>
          </p:cNvSpPr>
          <p:nvPr>
            <p:ph type="title"/>
          </p:nvPr>
        </p:nvSpPr>
        <p:spPr>
          <a:xfrm>
            <a:off x="152400" y="0"/>
            <a:ext cx="11887199" cy="1009332"/>
          </a:xfrm>
        </p:spPr>
        <p:txBody>
          <a:bodyPr>
            <a:normAutofit/>
          </a:bodyPr>
          <a:lstStyle/>
          <a:p>
            <a:pPr algn="ctr"/>
            <a:r>
              <a:rPr lang="en-GB" sz="2800" b="1" dirty="0">
                <a:solidFill>
                  <a:schemeClr val="accent5">
                    <a:lumMod val="75000"/>
                  </a:schemeClr>
                </a:solidFill>
              </a:rPr>
              <a:t>Click below to watch a short video on just how special your milk can be!</a:t>
            </a:r>
          </a:p>
        </p:txBody>
      </p:sp>
      <p:pic>
        <p:nvPicPr>
          <p:cNvPr id="5" name="Online Media 4" title="&quot;Human Milk, Tailor-Made For Tiny Humans&quot; advert">
            <a:hlinkClick r:id="" action="ppaction://media"/>
            <a:extLst>
              <a:ext uri="{FF2B5EF4-FFF2-40B4-BE49-F238E27FC236}">
                <a16:creationId xmlns:a16="http://schemas.microsoft.com/office/drawing/2014/main" id="{65F3F7DC-937A-4BEB-8727-AF91800B0EAD}"/>
              </a:ext>
            </a:extLst>
          </p:cNvPr>
          <p:cNvPicPr>
            <a:picLocks noGrp="1" noRot="1" noChangeAspect="1"/>
          </p:cNvPicPr>
          <p:nvPr>
            <p:ph sz="half" idx="1"/>
            <a:videoFile r:link="rId1"/>
          </p:nvPr>
        </p:nvPicPr>
        <p:blipFill>
          <a:blip r:embed="rId3"/>
          <a:stretch>
            <a:fillRect/>
          </a:stretch>
        </p:blipFill>
        <p:spPr>
          <a:xfrm>
            <a:off x="1732369" y="1551678"/>
            <a:ext cx="8727261" cy="4909083"/>
          </a:xfrm>
          <a:prstGeom prst="rect">
            <a:avLst/>
          </a:prstGeom>
        </p:spPr>
      </p:pic>
    </p:spTree>
    <p:extLst>
      <p:ext uri="{BB962C8B-B14F-4D97-AF65-F5344CB8AC3E}">
        <p14:creationId xmlns:p14="http://schemas.microsoft.com/office/powerpoint/2010/main" val="263059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841893"/>
          </a:xfrm>
        </p:spPr>
        <p:txBody>
          <a:bodyPr>
            <a:normAutofit/>
          </a:bodyPr>
          <a:lstStyle/>
          <a:p>
            <a:r>
              <a:rPr lang="en-US" sz="4400" b="1" dirty="0">
                <a:solidFill>
                  <a:schemeClr val="accent5">
                    <a:lumMod val="75000"/>
                  </a:schemeClr>
                </a:solidFill>
              </a:rPr>
              <a:t>Building a happy baby!</a:t>
            </a:r>
          </a:p>
        </p:txBody>
      </p:sp>
      <p:sp>
        <p:nvSpPr>
          <p:cNvPr id="6" name="Content Placeholder 5"/>
          <p:cNvSpPr>
            <a:spLocks noGrp="1"/>
          </p:cNvSpPr>
          <p:nvPr>
            <p:ph sz="half" idx="1"/>
          </p:nvPr>
        </p:nvSpPr>
        <p:spPr>
          <a:xfrm>
            <a:off x="220059" y="1797116"/>
            <a:ext cx="4425374" cy="3263767"/>
          </a:xfrm>
        </p:spPr>
        <p:txBody>
          <a:bodyPr>
            <a:normAutofit fontScale="92500" lnSpcReduction="10000"/>
          </a:bodyPr>
          <a:lstStyle/>
          <a:p>
            <a:pPr marL="0" indent="0" algn="ctr">
              <a:buNone/>
            </a:pPr>
            <a:r>
              <a:rPr lang="en-GB" sz="2800" b="1" dirty="0">
                <a:solidFill>
                  <a:schemeClr val="accent5">
                    <a:lumMod val="75000"/>
                  </a:schemeClr>
                </a:solidFill>
              </a:rPr>
              <a:t>MYTH</a:t>
            </a:r>
            <a:endParaRPr lang="en-GB" b="1" dirty="0">
              <a:solidFill>
                <a:schemeClr val="accent5">
                  <a:lumMod val="75000"/>
                </a:schemeClr>
              </a:solidFill>
            </a:endParaRPr>
          </a:p>
          <a:p>
            <a:r>
              <a:rPr lang="en-GB" dirty="0"/>
              <a:t>Babies become spoiled or clingy if they are held too much or given too much attention</a:t>
            </a:r>
          </a:p>
          <a:p>
            <a:r>
              <a:rPr lang="en-GB" dirty="0"/>
              <a:t>Getting babies into routines is important and easier for parents</a:t>
            </a:r>
          </a:p>
        </p:txBody>
      </p:sp>
      <p:sp>
        <p:nvSpPr>
          <p:cNvPr id="7" name="Content Placeholder 6"/>
          <p:cNvSpPr>
            <a:spLocks noGrp="1"/>
          </p:cNvSpPr>
          <p:nvPr>
            <p:ph sz="half" idx="2"/>
          </p:nvPr>
        </p:nvSpPr>
        <p:spPr>
          <a:xfrm>
            <a:off x="5496240" y="1646132"/>
            <a:ext cx="4800600" cy="3500363"/>
          </a:xfrm>
        </p:spPr>
        <p:txBody>
          <a:bodyPr>
            <a:normAutofit fontScale="92500" lnSpcReduction="10000"/>
          </a:bodyPr>
          <a:lstStyle/>
          <a:p>
            <a:pPr marL="0" indent="0" algn="ctr">
              <a:buNone/>
            </a:pPr>
            <a:r>
              <a:rPr lang="en-GB" sz="2800" b="1" dirty="0">
                <a:solidFill>
                  <a:schemeClr val="accent5">
                    <a:lumMod val="75000"/>
                  </a:schemeClr>
                </a:solidFill>
              </a:rPr>
              <a:t>REALITY</a:t>
            </a:r>
          </a:p>
          <a:p>
            <a:r>
              <a:rPr lang="en-GB" dirty="0"/>
              <a:t>When babies are comforted and their needs are met, they grow into calmer and more confident individuals</a:t>
            </a:r>
            <a:endParaRPr lang="en-GB" sz="2000" dirty="0"/>
          </a:p>
          <a:p>
            <a:r>
              <a:rPr lang="en-GB" dirty="0"/>
              <a:t>Young babies cannot learn routines. They have only ‘needs’ rather than ‘wants’; responding to these needs makes for happier babies, which is easier for parents!</a:t>
            </a:r>
          </a:p>
        </p:txBody>
      </p:sp>
      <p:sp>
        <p:nvSpPr>
          <p:cNvPr id="3" name="TextBox 2">
            <a:extLst>
              <a:ext uri="{FF2B5EF4-FFF2-40B4-BE49-F238E27FC236}">
                <a16:creationId xmlns:a16="http://schemas.microsoft.com/office/drawing/2014/main" id="{3E70C259-85CE-4F59-BB02-84746AB065B6}"/>
              </a:ext>
            </a:extLst>
          </p:cNvPr>
          <p:cNvSpPr txBox="1"/>
          <p:nvPr/>
        </p:nvSpPr>
        <p:spPr>
          <a:xfrm>
            <a:off x="3918992" y="5528936"/>
            <a:ext cx="5362875" cy="307777"/>
          </a:xfrm>
          <a:prstGeom prst="rect">
            <a:avLst/>
          </a:prstGeom>
          <a:noFill/>
        </p:spPr>
        <p:txBody>
          <a:bodyPr wrap="square" rtlCol="0">
            <a:spAutoFit/>
          </a:bodyPr>
          <a:lstStyle/>
          <a:p>
            <a:r>
              <a:rPr lang="en-GB" sz="1400" b="1" dirty="0">
                <a:solidFill>
                  <a:schemeClr val="accent5">
                    <a:lumMod val="75000"/>
                  </a:schemeClr>
                </a:solidFill>
              </a:rPr>
              <a:t>Click the picture here to view this informative leaflet</a:t>
            </a:r>
          </a:p>
        </p:txBody>
      </p:sp>
      <p:pic>
        <p:nvPicPr>
          <p:cNvPr id="5122" name="Picture 2" descr="Building a happy baby cover - Baby Friendly Initiative">
            <a:extLst>
              <a:ext uri="{FF2B5EF4-FFF2-40B4-BE49-F238E27FC236}">
                <a16:creationId xmlns:a16="http://schemas.microsoft.com/office/drawing/2014/main" id="{311D77CE-A4F3-479E-8C87-1C843190A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6493" y="153624"/>
            <a:ext cx="2098307" cy="22985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4" descr="Building a happy baby: A Guide for Parents Leaflet - Baby Friendly  Initiative">
            <a:hlinkClick r:id="rId3"/>
            <a:extLst>
              <a:ext uri="{FF2B5EF4-FFF2-40B4-BE49-F238E27FC236}">
                <a16:creationId xmlns:a16="http://schemas.microsoft.com/office/drawing/2014/main" id="{6C24B980-430C-4676-AB5A-8E1FF26275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897" y="4547801"/>
            <a:ext cx="2231843" cy="21431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Arrow: Left 3">
            <a:extLst>
              <a:ext uri="{FF2B5EF4-FFF2-40B4-BE49-F238E27FC236}">
                <a16:creationId xmlns:a16="http://schemas.microsoft.com/office/drawing/2014/main" id="{263196A6-29F9-4450-ABDE-23238BAA54A5}"/>
              </a:ext>
            </a:extLst>
          </p:cNvPr>
          <p:cNvSpPr/>
          <p:nvPr/>
        </p:nvSpPr>
        <p:spPr>
          <a:xfrm>
            <a:off x="3034120" y="5464653"/>
            <a:ext cx="726440" cy="436342"/>
          </a:xfrm>
          <a:prstGeom prst="lef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074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1000"/>
                                        <p:tgtEl>
                                          <p:spTgt spid="7">
                                            <p:txEl>
                                              <p:pRg st="1" end="1"/>
                                            </p:txEl>
                                          </p:spTgt>
                                        </p:tgtEl>
                                      </p:cBhvr>
                                    </p:animEffect>
                                    <p:anim calcmode="lin" valueType="num">
                                      <p:cBhvr>
                                        <p:cTn id="2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1000"/>
                                        <p:tgtEl>
                                          <p:spTgt spid="6">
                                            <p:txEl>
                                              <p:pRg st="2" end="2"/>
                                            </p:txEl>
                                          </p:spTgt>
                                        </p:tgtEl>
                                      </p:cBhvr>
                                    </p:animEffect>
                                    <p:anim calcmode="lin" valueType="num">
                                      <p:cBhvr>
                                        <p:cTn id="3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fade">
                                      <p:cBhvr>
                                        <p:cTn id="37" dur="1000"/>
                                        <p:tgtEl>
                                          <p:spTgt spid="7">
                                            <p:txEl>
                                              <p:pRg st="2" end="2"/>
                                            </p:txEl>
                                          </p:spTgt>
                                        </p:tgtEl>
                                      </p:cBhvr>
                                    </p:animEffect>
                                    <p:anim calcmode="lin" valueType="num">
                                      <p:cBhvr>
                                        <p:cTn id="3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1" presetClass="entr" presetSubtype="0" fill="hold" nodeType="afterEffect">
                                  <p:stCondLst>
                                    <p:cond delay="0"/>
                                  </p:stCondLst>
                                  <p:childTnLst>
                                    <p:set>
                                      <p:cBhvr>
                                        <p:cTn id="42" dur="1" fill="hold">
                                          <p:stCondLst>
                                            <p:cond delay="249"/>
                                          </p:stCondLst>
                                        </p:cTn>
                                        <p:tgtEl>
                                          <p:spTgt spid="12"/>
                                        </p:tgtEl>
                                        <p:attrNameLst>
                                          <p:attrName>style.visibility</p:attrName>
                                        </p:attrNameLst>
                                      </p:cBhvr>
                                      <p:to>
                                        <p:strVal val="visible"/>
                                      </p:to>
                                    </p:set>
                                  </p:childTnLst>
                                </p:cTn>
                              </p:par>
                            </p:childTnLst>
                          </p:cTn>
                        </p:par>
                        <p:par>
                          <p:cTn id="43" fill="hold">
                            <p:stCondLst>
                              <p:cond delay="6250"/>
                            </p:stCondLst>
                            <p:childTnLst>
                              <p:par>
                                <p:cTn id="44" presetID="1" presetClass="entr" presetSubtype="0" fill="hold" grpId="0" nodeType="afterEffect">
                                  <p:stCondLst>
                                    <p:cond delay="0"/>
                                  </p:stCondLst>
                                  <p:childTnLst>
                                    <p:set>
                                      <p:cBhvr>
                                        <p:cTn id="45" dur="1" fill="hold">
                                          <p:stCondLst>
                                            <p:cond delay="249"/>
                                          </p:stCondLst>
                                        </p:cTn>
                                        <p:tgtEl>
                                          <p:spTgt spid="3"/>
                                        </p:tgtEl>
                                        <p:attrNameLst>
                                          <p:attrName>style.visibility</p:attrName>
                                        </p:attrNameLst>
                                      </p:cBhvr>
                                      <p:to>
                                        <p:strVal val="visible"/>
                                      </p:to>
                                    </p:set>
                                  </p:childTnLst>
                                </p:cTn>
                              </p:par>
                              <p:par>
                                <p:cTn id="46" presetID="10" presetClass="entr" presetSubtype="0" fill="hold" nodeType="withEffect">
                                  <p:stCondLst>
                                    <p:cond delay="0"/>
                                  </p:stCondLst>
                                  <p:childTnLst>
                                    <p:set>
                                      <p:cBhvr>
                                        <p:cTn id="47" dur="1" fill="hold">
                                          <p:stCondLst>
                                            <p:cond delay="0"/>
                                          </p:stCondLst>
                                        </p:cTn>
                                        <p:tgtEl>
                                          <p:spTgt spid="5122"/>
                                        </p:tgtEl>
                                        <p:attrNameLst>
                                          <p:attrName>style.visibility</p:attrName>
                                        </p:attrNameLst>
                                      </p:cBhvr>
                                      <p:to>
                                        <p:strVal val="visible"/>
                                      </p:to>
                                    </p:set>
                                    <p:animEffect transition="in" filter="fade">
                                      <p:cBhvr>
                                        <p:cTn id="48" dur="500"/>
                                        <p:tgtEl>
                                          <p:spTgt spid="5122"/>
                                        </p:tgtEl>
                                      </p:cBhvr>
                                    </p:animEffect>
                                  </p:childTnLst>
                                </p:cTn>
                              </p:par>
                            </p:childTnLst>
                          </p:cTn>
                        </p:par>
                        <p:par>
                          <p:cTn id="49" fill="hold">
                            <p:stCondLst>
                              <p:cond delay="6750"/>
                            </p:stCondLst>
                            <p:childTnLst>
                              <p:par>
                                <p:cTn id="50" presetID="1" presetClass="entr" presetSubtype="0" fill="hold" grpId="2" nodeType="afterEffect">
                                  <p:stCondLst>
                                    <p:cond delay="0"/>
                                  </p:stCondLst>
                                  <p:childTnLst>
                                    <p:set>
                                      <p:cBhvr>
                                        <p:cTn id="51" dur="1" fill="hold">
                                          <p:stCondLst>
                                            <p:cond delay="249"/>
                                          </p:stCondLst>
                                        </p:cTn>
                                        <p:tgtEl>
                                          <p:spTgt spid="4"/>
                                        </p:tgtEl>
                                        <p:attrNameLst>
                                          <p:attrName>style.visibility</p:attrName>
                                        </p:attrNameLst>
                                      </p:cBhvr>
                                      <p:to>
                                        <p:strVal val="visible"/>
                                      </p:to>
                                    </p:set>
                                  </p:childTnLst>
                                </p:cTn>
                              </p:par>
                            </p:childTnLst>
                          </p:cTn>
                        </p:par>
                        <p:par>
                          <p:cTn id="52" fill="hold">
                            <p:stCondLst>
                              <p:cond delay="7000"/>
                            </p:stCondLst>
                            <p:childTnLst>
                              <p:par>
                                <p:cTn id="53" presetID="26" presetClass="emph" presetSubtype="0" fill="hold" grpId="0" nodeType="afterEffect">
                                  <p:stCondLst>
                                    <p:cond delay="0"/>
                                  </p:stCondLst>
                                  <p:childTnLst>
                                    <p:animEffect transition="out" filter="fade">
                                      <p:cBhvr>
                                        <p:cTn id="54" dur="2000" tmFilter="0, 0; .2, .5; .8, .5; 1, 0"/>
                                        <p:tgtEl>
                                          <p:spTgt spid="4"/>
                                        </p:tgtEl>
                                      </p:cBhvr>
                                    </p:animEffect>
                                    <p:animScale>
                                      <p:cBhvr>
                                        <p:cTn id="55" dur="1000" autoRev="1" fill="hold"/>
                                        <p:tgtEl>
                                          <p:spTgt spid="4"/>
                                        </p:tgtEl>
                                      </p:cBhvr>
                                      <p:by x="105000" y="105000"/>
                                    </p:animScale>
                                  </p:childTnLst>
                                </p:cTn>
                              </p:par>
                            </p:childTnLst>
                          </p:cTn>
                        </p:par>
                        <p:par>
                          <p:cTn id="56" fill="hold">
                            <p:stCondLst>
                              <p:cond delay="9000"/>
                            </p:stCondLst>
                            <p:childTnLst>
                              <p:par>
                                <p:cTn id="57" presetID="26" presetClass="emph" presetSubtype="0" fill="hold" grpId="1" nodeType="afterEffect">
                                  <p:stCondLst>
                                    <p:cond delay="0"/>
                                  </p:stCondLst>
                                  <p:childTnLst>
                                    <p:animEffect transition="out" filter="fade">
                                      <p:cBhvr>
                                        <p:cTn id="58" dur="1500" tmFilter="0, 0; .2, .5; .8, .5; 1, 0"/>
                                        <p:tgtEl>
                                          <p:spTgt spid="4"/>
                                        </p:tgtEl>
                                      </p:cBhvr>
                                    </p:animEffect>
                                    <p:animScale>
                                      <p:cBhvr>
                                        <p:cTn id="59" dur="7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4"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3525" y="99377"/>
            <a:ext cx="3925975" cy="190500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78112" y="457517"/>
            <a:ext cx="10058400" cy="1188720"/>
          </a:xfrm>
        </p:spPr>
        <p:txBody>
          <a:bodyPr>
            <a:normAutofit/>
          </a:bodyPr>
          <a:lstStyle/>
          <a:p>
            <a:r>
              <a:rPr lang="en-GB" sz="4000" b="1" dirty="0">
                <a:solidFill>
                  <a:schemeClr val="accent5">
                    <a:lumMod val="75000"/>
                  </a:schemeClr>
                </a:solidFill>
              </a:rPr>
              <a:t>The role of Oxytocin- the love hormone</a:t>
            </a:r>
          </a:p>
        </p:txBody>
      </p:sp>
      <p:sp>
        <p:nvSpPr>
          <p:cNvPr id="5" name="Content Placeholder 4"/>
          <p:cNvSpPr>
            <a:spLocks noGrp="1"/>
          </p:cNvSpPr>
          <p:nvPr>
            <p:ph idx="1"/>
          </p:nvPr>
        </p:nvSpPr>
        <p:spPr>
          <a:xfrm>
            <a:off x="395681" y="2004377"/>
            <a:ext cx="10058400" cy="3994166"/>
          </a:xfrm>
        </p:spPr>
        <p:txBody>
          <a:bodyPr/>
          <a:lstStyle/>
          <a:p>
            <a:r>
              <a:rPr lang="en-GB" dirty="0"/>
              <a:t>Newborn babies have a strong instinct to be close to their parents; this closeness helps them to feel safe, secure and loved</a:t>
            </a:r>
          </a:p>
          <a:p>
            <a:r>
              <a:rPr lang="en-GB" dirty="0"/>
              <a:t>When babies feel safe, secure and loved, their levels of a hormone called </a:t>
            </a:r>
            <a:r>
              <a:rPr lang="en-GB" sz="2800" b="1" dirty="0">
                <a:solidFill>
                  <a:schemeClr val="accent5">
                    <a:lumMod val="75000"/>
                  </a:schemeClr>
                </a:solidFill>
              </a:rPr>
              <a:t>oxytocin</a:t>
            </a:r>
            <a:r>
              <a:rPr lang="en-GB" sz="2800" dirty="0"/>
              <a:t> </a:t>
            </a:r>
            <a:r>
              <a:rPr lang="en-GB" dirty="0"/>
              <a:t>increases (the same happens for their adults too!)</a:t>
            </a:r>
          </a:p>
          <a:p>
            <a:r>
              <a:rPr lang="en-GB" dirty="0"/>
              <a:t>This is why babies may seem unsettled when we try to ‘put them down’. Cuddling your newborn as much as they need will not spoil them, but rather make them feel safe and loved, increasing their </a:t>
            </a:r>
            <a:r>
              <a:rPr lang="en-GB" sz="2800" b="1" dirty="0">
                <a:solidFill>
                  <a:schemeClr val="accent5">
                    <a:lumMod val="75000"/>
                  </a:schemeClr>
                </a:solidFill>
              </a:rPr>
              <a:t>oxytocin </a:t>
            </a:r>
            <a:r>
              <a:rPr lang="en-GB" dirty="0"/>
              <a:t>levels</a:t>
            </a:r>
          </a:p>
          <a:p>
            <a:r>
              <a:rPr lang="en-GB" dirty="0"/>
              <a:t>This does wonders for their chances of breastfeeding calmly and successfully.</a:t>
            </a:r>
          </a:p>
        </p:txBody>
      </p:sp>
      <p:sp>
        <p:nvSpPr>
          <p:cNvPr id="6" name="Action Button: Go Home 19">
            <a:hlinkClick r:id="rId3" action="ppaction://hlinksldjump" highlightClick="1"/>
            <a:extLst>
              <a:ext uri="{FF2B5EF4-FFF2-40B4-BE49-F238E27FC236}">
                <a16:creationId xmlns:a16="http://schemas.microsoft.com/office/drawing/2014/main" id="{37F5018A-060C-455D-A417-2503E3AD440F}"/>
              </a:ext>
            </a:extLst>
          </p:cNvPr>
          <p:cNvSpPr/>
          <p:nvPr/>
        </p:nvSpPr>
        <p:spPr>
          <a:xfrm>
            <a:off x="11414760" y="6196866"/>
            <a:ext cx="655320" cy="5486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60050474-B305-4670-9099-A6617F38D85D}"/>
              </a:ext>
            </a:extLst>
          </p:cNvPr>
          <p:cNvSpPr/>
          <p:nvPr/>
        </p:nvSpPr>
        <p:spPr>
          <a:xfrm>
            <a:off x="10827026" y="6370469"/>
            <a:ext cx="360804" cy="198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997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FDA1-992F-417C-9CDD-1F7FD8976343}"/>
              </a:ext>
            </a:extLst>
          </p:cNvPr>
          <p:cNvSpPr>
            <a:spLocks noGrp="1"/>
          </p:cNvSpPr>
          <p:nvPr>
            <p:ph type="title"/>
          </p:nvPr>
        </p:nvSpPr>
        <p:spPr>
          <a:xfrm>
            <a:off x="279133" y="86678"/>
            <a:ext cx="11415562" cy="1188720"/>
          </a:xfrm>
        </p:spPr>
        <p:txBody>
          <a:bodyPr/>
          <a:lstStyle/>
          <a:p>
            <a:r>
              <a:rPr lang="en-GB" b="1" dirty="0">
                <a:solidFill>
                  <a:schemeClr val="accent5">
                    <a:lumMod val="75000"/>
                  </a:schemeClr>
                </a:solidFill>
              </a:rPr>
              <a:t>Lets get started…</a:t>
            </a:r>
          </a:p>
        </p:txBody>
      </p:sp>
      <p:sp>
        <p:nvSpPr>
          <p:cNvPr id="3" name="Content Placeholder 2">
            <a:extLst>
              <a:ext uri="{FF2B5EF4-FFF2-40B4-BE49-F238E27FC236}">
                <a16:creationId xmlns:a16="http://schemas.microsoft.com/office/drawing/2014/main" id="{489D3984-286E-46C3-86CB-F968B6629C1D}"/>
              </a:ext>
            </a:extLst>
          </p:cNvPr>
          <p:cNvSpPr>
            <a:spLocks noGrp="1"/>
          </p:cNvSpPr>
          <p:nvPr>
            <p:ph sz="half" idx="1"/>
          </p:nvPr>
        </p:nvSpPr>
        <p:spPr>
          <a:xfrm>
            <a:off x="820420" y="1351374"/>
            <a:ext cx="5116117" cy="3802085"/>
          </a:xfrm>
        </p:spPr>
        <p:txBody>
          <a:bodyPr>
            <a:normAutofit fontScale="92500" lnSpcReduction="10000"/>
          </a:bodyPr>
          <a:lstStyle/>
          <a:p>
            <a:r>
              <a:rPr lang="en-GB" dirty="0"/>
              <a:t>So far,  we have learned lots of reasons why breastfeeding is amazing.</a:t>
            </a:r>
          </a:p>
          <a:p>
            <a:r>
              <a:rPr lang="en-GB" b="1" dirty="0">
                <a:solidFill>
                  <a:schemeClr val="accent5">
                    <a:lumMod val="75000"/>
                  </a:schemeClr>
                </a:solidFill>
              </a:rPr>
              <a:t>Now let’s talk about how it all starts!</a:t>
            </a:r>
          </a:p>
          <a:p>
            <a:r>
              <a:rPr lang="en-GB" dirty="0"/>
              <a:t>Babies are born primed and ready to feed.</a:t>
            </a:r>
          </a:p>
          <a:p>
            <a:r>
              <a:rPr lang="en-GB" dirty="0"/>
              <a:t>Uninterrupted </a:t>
            </a:r>
            <a:r>
              <a:rPr lang="en-GB" sz="3000" b="1" dirty="0">
                <a:solidFill>
                  <a:schemeClr val="accent5">
                    <a:lumMod val="75000"/>
                  </a:schemeClr>
                </a:solidFill>
              </a:rPr>
              <a:t>skin to skin </a:t>
            </a:r>
            <a:r>
              <a:rPr lang="en-GB" dirty="0"/>
              <a:t>contact as soon as possible following birth is key to getting your breastfeeding journey off to a good start. </a:t>
            </a:r>
          </a:p>
          <a:p>
            <a:endParaRPr lang="en-GB" dirty="0"/>
          </a:p>
        </p:txBody>
      </p:sp>
      <p:sp>
        <p:nvSpPr>
          <p:cNvPr id="4" name="Content Placeholder 3">
            <a:extLst>
              <a:ext uri="{FF2B5EF4-FFF2-40B4-BE49-F238E27FC236}">
                <a16:creationId xmlns:a16="http://schemas.microsoft.com/office/drawing/2014/main" id="{6AAC8E94-0897-4CDB-899E-E2645ACBF503}"/>
              </a:ext>
            </a:extLst>
          </p:cNvPr>
          <p:cNvSpPr>
            <a:spLocks noGrp="1"/>
          </p:cNvSpPr>
          <p:nvPr>
            <p:ph sz="half" idx="2"/>
          </p:nvPr>
        </p:nvSpPr>
        <p:spPr>
          <a:xfrm>
            <a:off x="6790756" y="779052"/>
            <a:ext cx="4580824" cy="5285352"/>
          </a:xfrm>
        </p:spPr>
        <p:txBody>
          <a:bodyPr>
            <a:normAutofit fontScale="92500" lnSpcReduction="10000"/>
          </a:bodyPr>
          <a:lstStyle/>
          <a:p>
            <a:pPr marL="0" indent="0" algn="ctr">
              <a:buNone/>
            </a:pPr>
            <a:r>
              <a:rPr lang="en-GB" sz="4300" b="1" i="1" dirty="0">
                <a:solidFill>
                  <a:schemeClr val="accent3">
                    <a:lumMod val="50000"/>
                  </a:schemeClr>
                </a:solidFill>
                <a:effectLst>
                  <a:outerShdw blurRad="38100" dist="38100" dir="2700000" algn="tl">
                    <a:srgbClr val="000000">
                      <a:alpha val="43137"/>
                    </a:srgbClr>
                  </a:outerShdw>
                </a:effectLst>
              </a:rPr>
              <a:t>The Golden Hour</a:t>
            </a:r>
          </a:p>
          <a:p>
            <a:r>
              <a:rPr lang="en-GB" dirty="0"/>
              <a:t>In the first hour after birth, your levels of the happy hormone </a:t>
            </a:r>
            <a:r>
              <a:rPr lang="en-GB" sz="3000" b="1" dirty="0">
                <a:solidFill>
                  <a:schemeClr val="accent5">
                    <a:lumMod val="75000"/>
                  </a:schemeClr>
                </a:solidFill>
              </a:rPr>
              <a:t>oxytocin</a:t>
            </a:r>
            <a:r>
              <a:rPr lang="en-GB" dirty="0"/>
              <a:t> are high.</a:t>
            </a:r>
          </a:p>
          <a:p>
            <a:r>
              <a:rPr lang="en-GB" dirty="0"/>
              <a:t>This hormone helps to facilitate instinctive feeding behaviours for both mum and baby- there are      </a:t>
            </a:r>
            <a:r>
              <a:rPr lang="en-GB" sz="3000" b="1" dirty="0">
                <a:solidFill>
                  <a:schemeClr val="accent5">
                    <a:lumMod val="75000"/>
                  </a:schemeClr>
                </a:solidFill>
              </a:rPr>
              <a:t>9 instinctive stages at birth</a:t>
            </a:r>
            <a:r>
              <a:rPr lang="en-GB" b="1" dirty="0">
                <a:solidFill>
                  <a:schemeClr val="accent5">
                    <a:lumMod val="75000"/>
                  </a:schemeClr>
                </a:solidFill>
              </a:rPr>
              <a:t>.</a:t>
            </a:r>
          </a:p>
          <a:p>
            <a:r>
              <a:rPr lang="en-GB" sz="3000" b="1" dirty="0">
                <a:solidFill>
                  <a:schemeClr val="accent5">
                    <a:lumMod val="75000"/>
                  </a:schemeClr>
                </a:solidFill>
              </a:rPr>
              <a:t>Skin to skin </a:t>
            </a:r>
            <a:r>
              <a:rPr lang="en-GB" dirty="0"/>
              <a:t>and early feeding helps your milk production too!</a:t>
            </a:r>
          </a:p>
          <a:p>
            <a:r>
              <a:rPr lang="en-GB" dirty="0"/>
              <a:t>Ask your midwife for help with feeding baby as soon as you feel ready following delivery.</a:t>
            </a:r>
          </a:p>
          <a:p>
            <a:pPr marL="0" indent="0">
              <a:buNone/>
            </a:pPr>
            <a:endParaRPr lang="en-GB" sz="3000" i="1" dirty="0">
              <a:solidFill>
                <a:schemeClr val="accent1"/>
              </a:solidFill>
              <a:effectLst>
                <a:outerShdw blurRad="38100" dist="38100" dir="2700000" algn="tl">
                  <a:srgbClr val="000000">
                    <a:alpha val="43137"/>
                  </a:srgbClr>
                </a:outerShdw>
              </a:effectLst>
            </a:endParaRPr>
          </a:p>
        </p:txBody>
      </p:sp>
      <p:pic>
        <p:nvPicPr>
          <p:cNvPr id="7" name="Picture 6" descr="A picture containing sandglass&#10;&#10;Description automatically generated">
            <a:extLst>
              <a:ext uri="{FF2B5EF4-FFF2-40B4-BE49-F238E27FC236}">
                <a16:creationId xmlns:a16="http://schemas.microsoft.com/office/drawing/2014/main" id="{F6F3A24F-9760-4C9B-A47B-BB4570760A6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14422" y="86678"/>
            <a:ext cx="1708438" cy="1875115"/>
          </a:xfrm>
          <a:prstGeom prst="rect">
            <a:avLst/>
          </a:prstGeom>
        </p:spPr>
      </p:pic>
      <p:pic>
        <p:nvPicPr>
          <p:cNvPr id="11" name="Picture 10" descr="A picture containing sandglass&#10;&#10;Description automatically generated">
            <a:extLst>
              <a:ext uri="{FF2B5EF4-FFF2-40B4-BE49-F238E27FC236}">
                <a16:creationId xmlns:a16="http://schemas.microsoft.com/office/drawing/2014/main" id="{44566DB9-E2A6-457E-A578-1B11C41E068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85705" y="86678"/>
            <a:ext cx="1708438" cy="1875115"/>
          </a:xfrm>
          <a:prstGeom prst="rect">
            <a:avLst/>
          </a:prstGeom>
        </p:spPr>
      </p:pic>
      <p:pic>
        <p:nvPicPr>
          <p:cNvPr id="1026" name="Picture 2" descr="ZP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913726" y="3898592"/>
            <a:ext cx="2177422" cy="35350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76675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500"/>
                                        <p:tgtEl>
                                          <p:spTgt spid="1026"/>
                                        </p:tgtEl>
                                      </p:cBhvr>
                                    </p:animEffect>
                                  </p:childTnLst>
                                </p:cTn>
                              </p:par>
                            </p:childTnLst>
                          </p:cTn>
                        </p:par>
                        <p:par>
                          <p:cTn id="32" fill="hold">
                            <p:stCondLst>
                              <p:cond delay="5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6000"/>
                            </p:stCondLst>
                            <p:childTnLst>
                              <p:par>
                                <p:cTn id="37" presetID="1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
                                        <p:tgtEl>
                                          <p:spTgt spid="7"/>
                                        </p:tgtEl>
                                      </p:cBhvr>
                                    </p:animEffect>
                                  </p:childTnLst>
                                </p:cTn>
                              </p:par>
                            </p:childTnLst>
                          </p:cTn>
                        </p:par>
                        <p:par>
                          <p:cTn id="40" fill="hold">
                            <p:stCondLst>
                              <p:cond delay="6100"/>
                            </p:stCondLst>
                            <p:childTnLst>
                              <p:par>
                                <p:cTn id="41" presetID="42" presetClass="entr" presetSubtype="0" fill="hold" nodeType="after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fade">
                                      <p:cBhvr>
                                        <p:cTn id="43" dur="1000"/>
                                        <p:tgtEl>
                                          <p:spTgt spid="4">
                                            <p:txEl>
                                              <p:pRg st="1" end="1"/>
                                            </p:txEl>
                                          </p:spTgt>
                                        </p:tgtEl>
                                      </p:cBhvr>
                                    </p:animEffect>
                                    <p:anim calcmode="lin" valueType="num">
                                      <p:cBhvr>
                                        <p:cTn id="4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7100"/>
                            </p:stCondLst>
                            <p:childTnLst>
                              <p:par>
                                <p:cTn id="47" presetID="42" presetClass="entr" presetSubtype="0" fill="hold" nodeType="after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1000"/>
                                        <p:tgtEl>
                                          <p:spTgt spid="4">
                                            <p:txEl>
                                              <p:pRg st="0" end="0"/>
                                            </p:txEl>
                                          </p:spTgt>
                                        </p:tgtEl>
                                      </p:cBhvr>
                                    </p:animEffect>
                                    <p:anim calcmode="lin" valueType="num">
                                      <p:cBhvr>
                                        <p:cTn id="5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52" fill="hold">
                            <p:stCondLst>
                              <p:cond delay="8100"/>
                            </p:stCondLst>
                            <p:childTnLst>
                              <p:par>
                                <p:cTn id="53" presetID="42" presetClass="entr" presetSubtype="0" fill="hold" nodeType="after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Effect transition="in" filter="fade">
                                      <p:cBhvr>
                                        <p:cTn id="55" dur="1000"/>
                                        <p:tgtEl>
                                          <p:spTgt spid="4">
                                            <p:txEl>
                                              <p:pRg st="2" end="2"/>
                                            </p:txEl>
                                          </p:spTgt>
                                        </p:tgtEl>
                                      </p:cBhvr>
                                    </p:animEffect>
                                    <p:anim calcmode="lin" valueType="num">
                                      <p:cBhvr>
                                        <p:cTn id="5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100"/>
                            </p:stCondLst>
                            <p:childTnLst>
                              <p:par>
                                <p:cTn id="59" presetID="42" presetClass="entr" presetSubtype="0" fill="hold" nodeType="after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fade">
                                      <p:cBhvr>
                                        <p:cTn id="61" dur="1000"/>
                                        <p:tgtEl>
                                          <p:spTgt spid="4">
                                            <p:txEl>
                                              <p:pRg st="3" end="3"/>
                                            </p:txEl>
                                          </p:spTgt>
                                        </p:tgtEl>
                                      </p:cBhvr>
                                    </p:animEffect>
                                    <p:anim calcmode="lin" valueType="num">
                                      <p:cBhvr>
                                        <p:cTn id="6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100"/>
                            </p:stCondLst>
                            <p:childTnLst>
                              <p:par>
                                <p:cTn id="65" presetID="42" presetClass="entr" presetSubtype="0" fill="hold" nodeType="after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Effect transition="in" filter="fade">
                                      <p:cBhvr>
                                        <p:cTn id="67" dur="1000"/>
                                        <p:tgtEl>
                                          <p:spTgt spid="4">
                                            <p:txEl>
                                              <p:pRg st="4" end="4"/>
                                            </p:txEl>
                                          </p:spTgt>
                                        </p:tgtEl>
                                      </p:cBhvr>
                                    </p:animEffect>
                                    <p:anim calcmode="lin" valueType="num">
                                      <p:cBhvr>
                                        <p:cTn id="6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939C3-FA94-405A-9C8F-261CB68E5F0E}"/>
              </a:ext>
            </a:extLst>
          </p:cNvPr>
          <p:cNvSpPr>
            <a:spLocks noGrp="1"/>
          </p:cNvSpPr>
          <p:nvPr>
            <p:ph type="title"/>
          </p:nvPr>
        </p:nvSpPr>
        <p:spPr>
          <a:xfrm>
            <a:off x="234892" y="297259"/>
            <a:ext cx="10890308" cy="784053"/>
          </a:xfrm>
        </p:spPr>
        <p:txBody>
          <a:bodyPr/>
          <a:lstStyle/>
          <a:p>
            <a:r>
              <a:rPr lang="en-GB" b="1" dirty="0">
                <a:solidFill>
                  <a:schemeClr val="accent5">
                    <a:lumMod val="75000"/>
                  </a:schemeClr>
                </a:solidFill>
              </a:rPr>
              <a:t>Skin to skin for all babies</a:t>
            </a:r>
          </a:p>
        </p:txBody>
      </p:sp>
      <p:sp>
        <p:nvSpPr>
          <p:cNvPr id="3" name="Content Placeholder 2">
            <a:extLst>
              <a:ext uri="{FF2B5EF4-FFF2-40B4-BE49-F238E27FC236}">
                <a16:creationId xmlns:a16="http://schemas.microsoft.com/office/drawing/2014/main" id="{78AE7008-A856-4585-9607-C4550E0A8CD2}"/>
              </a:ext>
            </a:extLst>
          </p:cNvPr>
          <p:cNvSpPr>
            <a:spLocks noGrp="1"/>
          </p:cNvSpPr>
          <p:nvPr>
            <p:ph idx="1"/>
          </p:nvPr>
        </p:nvSpPr>
        <p:spPr>
          <a:xfrm>
            <a:off x="312508" y="1119021"/>
            <a:ext cx="8341297" cy="5621144"/>
          </a:xfrm>
        </p:spPr>
        <p:txBody>
          <a:bodyPr>
            <a:noAutofit/>
          </a:bodyPr>
          <a:lstStyle/>
          <a:p>
            <a:pPr algn="l">
              <a:lnSpc>
                <a:spcPct val="120000"/>
              </a:lnSpc>
              <a:spcBef>
                <a:spcPts val="600"/>
              </a:spcBef>
            </a:pPr>
            <a:r>
              <a:rPr lang="en-GB" sz="1800" b="0" i="0" dirty="0">
                <a:solidFill>
                  <a:srgbClr val="000000"/>
                </a:solidFill>
                <a:effectLst/>
                <a:cs typeface="Calibri" panose="020F0502020204030204" pitchFamily="34" charset="0"/>
              </a:rPr>
              <a:t>All babies deserve to be welcomed to the world with immediate skin to skin at birth. Holding your baby in close contact, skin-to-skin, as soon as possible after birth will help you get to know your baby and can be enjoyed for many months to come. This can be achieved whether or not you have a normal birth or a caesarean section. </a:t>
            </a:r>
          </a:p>
          <a:p>
            <a:pPr marL="320040" lvl="1" indent="0">
              <a:lnSpc>
                <a:spcPct val="120000"/>
              </a:lnSpc>
              <a:spcBef>
                <a:spcPts val="600"/>
              </a:spcBef>
              <a:buNone/>
            </a:pPr>
            <a:r>
              <a:rPr lang="en-GB" sz="1800" b="1" i="0" dirty="0">
                <a:solidFill>
                  <a:schemeClr val="accent5">
                    <a:lumMod val="75000"/>
                  </a:schemeClr>
                </a:solidFill>
                <a:effectLst/>
                <a:cs typeface="Calibri" panose="020F0502020204030204" pitchFamily="34" charset="0"/>
              </a:rPr>
              <a:t>Why is skin-to-skin so important?</a:t>
            </a:r>
          </a:p>
          <a:p>
            <a:pPr>
              <a:lnSpc>
                <a:spcPct val="120000"/>
              </a:lnSpc>
              <a:spcBef>
                <a:spcPts val="600"/>
              </a:spcBef>
            </a:pPr>
            <a:r>
              <a:rPr lang="en-GB" sz="1800" b="0" i="0" dirty="0">
                <a:solidFill>
                  <a:srgbClr val="000000"/>
                </a:solidFill>
                <a:effectLst/>
                <a:cs typeface="Calibri" panose="020F0502020204030204" pitchFamily="34" charset="0"/>
              </a:rPr>
              <a:t>Initiates a close and loving relationship between you and your baby.</a:t>
            </a:r>
          </a:p>
          <a:p>
            <a:pPr algn="l">
              <a:lnSpc>
                <a:spcPct val="120000"/>
              </a:lnSpc>
              <a:spcBef>
                <a:spcPts val="600"/>
              </a:spcBef>
            </a:pPr>
            <a:r>
              <a:rPr lang="en-GB" sz="1800" dirty="0">
                <a:solidFill>
                  <a:srgbClr val="000000"/>
                </a:solidFill>
                <a:cs typeface="Calibri" panose="020F0502020204030204" pitchFamily="34" charset="0"/>
              </a:rPr>
              <a:t>R</a:t>
            </a:r>
            <a:r>
              <a:rPr lang="en-GB" sz="1800" b="0" i="0" dirty="0">
                <a:solidFill>
                  <a:srgbClr val="000000"/>
                </a:solidFill>
                <a:effectLst/>
                <a:cs typeface="Calibri" panose="020F0502020204030204" pitchFamily="34" charset="0"/>
              </a:rPr>
              <a:t>egulates your and your baby’s temperature, heart rate, breathing and keeps your baby safe.</a:t>
            </a:r>
          </a:p>
          <a:p>
            <a:pPr algn="l">
              <a:lnSpc>
                <a:spcPct val="120000"/>
              </a:lnSpc>
              <a:spcBef>
                <a:spcPts val="600"/>
              </a:spcBef>
            </a:pPr>
            <a:r>
              <a:rPr lang="en-GB" sz="1800" dirty="0">
                <a:solidFill>
                  <a:srgbClr val="000000"/>
                </a:solidFill>
                <a:cs typeface="Calibri" panose="020F0502020204030204" pitchFamily="34" charset="0"/>
              </a:rPr>
              <a:t>H</a:t>
            </a:r>
            <a:r>
              <a:rPr lang="en-GB" sz="1800" b="0" i="0" dirty="0">
                <a:solidFill>
                  <a:srgbClr val="000000"/>
                </a:solidFill>
                <a:effectLst/>
                <a:cs typeface="Calibri" panose="020F0502020204030204" pitchFamily="34" charset="0"/>
              </a:rPr>
              <a:t>elps your baby’s brain development.</a:t>
            </a:r>
          </a:p>
          <a:p>
            <a:pPr algn="l">
              <a:lnSpc>
                <a:spcPct val="120000"/>
              </a:lnSpc>
              <a:spcBef>
                <a:spcPts val="600"/>
              </a:spcBef>
            </a:pPr>
            <a:r>
              <a:rPr lang="en-GB" sz="1800" dirty="0">
                <a:solidFill>
                  <a:srgbClr val="000000"/>
                </a:solidFill>
                <a:cs typeface="Calibri" panose="020F0502020204030204" pitchFamily="34" charset="0"/>
              </a:rPr>
              <a:t>C</a:t>
            </a:r>
            <a:r>
              <a:rPr lang="en-GB" sz="1800" b="0" i="0" dirty="0">
                <a:solidFill>
                  <a:srgbClr val="000000"/>
                </a:solidFill>
                <a:effectLst/>
                <a:cs typeface="Calibri" panose="020F0502020204030204" pitchFamily="34" charset="0"/>
              </a:rPr>
              <a:t>olonises your baby with friendly bacteria from you, your partner and the environment, which will protect and enhance your baby’s long term gut flora.</a:t>
            </a:r>
          </a:p>
          <a:p>
            <a:pPr algn="l">
              <a:lnSpc>
                <a:spcPct val="120000"/>
              </a:lnSpc>
              <a:spcBef>
                <a:spcPts val="600"/>
              </a:spcBef>
            </a:pPr>
            <a:r>
              <a:rPr lang="en-GB" sz="1800" b="0" i="0" dirty="0">
                <a:solidFill>
                  <a:srgbClr val="000000"/>
                </a:solidFill>
                <a:effectLst/>
                <a:cs typeface="Calibri" panose="020F0502020204030204" pitchFamily="34" charset="0"/>
              </a:rPr>
              <a:t>Reduces stress hormones.</a:t>
            </a:r>
          </a:p>
          <a:p>
            <a:pPr algn="l">
              <a:lnSpc>
                <a:spcPct val="120000"/>
              </a:lnSpc>
              <a:spcBef>
                <a:spcPts val="600"/>
              </a:spcBef>
            </a:pPr>
            <a:r>
              <a:rPr lang="en-GB" sz="1800" dirty="0">
                <a:solidFill>
                  <a:srgbClr val="000000"/>
                </a:solidFill>
                <a:cs typeface="Calibri" panose="020F0502020204030204" pitchFamily="34" charset="0"/>
              </a:rPr>
              <a:t>S</a:t>
            </a:r>
            <a:r>
              <a:rPr lang="en-GB" sz="1800" b="0" i="0" dirty="0">
                <a:solidFill>
                  <a:srgbClr val="000000"/>
                </a:solidFill>
                <a:effectLst/>
                <a:cs typeface="Calibri" panose="020F0502020204030204" pitchFamily="34" charset="0"/>
              </a:rPr>
              <a:t>timulates feeding behaviour and if you are breastfeeding it will boost your milk supply</a:t>
            </a:r>
            <a:r>
              <a:rPr lang="en-GB" sz="1800" dirty="0">
                <a:solidFill>
                  <a:srgbClr val="000000"/>
                </a:solidFill>
                <a:cs typeface="Calibri" panose="020F0502020204030204" pitchFamily="34" charset="0"/>
              </a:rPr>
              <a:t>.</a:t>
            </a:r>
            <a:endParaRPr lang="en-GB" sz="1800" b="0" i="0" dirty="0">
              <a:solidFill>
                <a:srgbClr val="000000"/>
              </a:solidFill>
              <a:effectLst/>
              <a:cs typeface="Calibri" panose="020F0502020204030204" pitchFamily="34" charset="0"/>
            </a:endParaRPr>
          </a:p>
        </p:txBody>
      </p:sp>
      <p:pic>
        <p:nvPicPr>
          <p:cNvPr id="5" name="Picture 4" descr="A picture containing person, indoor, laying&#10;&#10;Description automatically generated">
            <a:extLst>
              <a:ext uri="{FF2B5EF4-FFF2-40B4-BE49-F238E27FC236}">
                <a16:creationId xmlns:a16="http://schemas.microsoft.com/office/drawing/2014/main" id="{9F8409F1-0A7D-4DAF-A709-A92F668E8F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2607" y="1346433"/>
            <a:ext cx="2986481" cy="4165134"/>
          </a:xfrm>
          <a:prstGeom prst="rect">
            <a:avLst/>
          </a:prstGeom>
          <a:ln>
            <a:noFill/>
          </a:ln>
          <a:effectLst>
            <a:softEdge rad="112500"/>
          </a:effectLst>
        </p:spPr>
      </p:pic>
    </p:spTree>
    <p:extLst>
      <p:ext uri="{BB962C8B-B14F-4D97-AF65-F5344CB8AC3E}">
        <p14:creationId xmlns:p14="http://schemas.microsoft.com/office/powerpoint/2010/main" val="206778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67018"/>
            <a:ext cx="10058400" cy="736282"/>
          </a:xfrm>
        </p:spPr>
        <p:txBody>
          <a:bodyPr>
            <a:normAutofit/>
          </a:bodyPr>
          <a:lstStyle/>
          <a:p>
            <a:r>
              <a:rPr lang="en-GB" sz="4400" b="1" dirty="0">
                <a:solidFill>
                  <a:schemeClr val="accent5">
                    <a:lumMod val="75000"/>
                  </a:schemeClr>
                </a:solidFill>
              </a:rPr>
              <a:t>9 Instinctive Stages at Birth</a:t>
            </a:r>
          </a:p>
        </p:txBody>
      </p:sp>
      <p:sp>
        <p:nvSpPr>
          <p:cNvPr id="3" name="Content Placeholder 2"/>
          <p:cNvSpPr>
            <a:spLocks noGrp="1"/>
          </p:cNvSpPr>
          <p:nvPr>
            <p:ph sz="half" idx="1"/>
          </p:nvPr>
        </p:nvSpPr>
        <p:spPr>
          <a:xfrm>
            <a:off x="457200" y="1079499"/>
            <a:ext cx="5856171" cy="5496214"/>
          </a:xfrm>
        </p:spPr>
        <p:txBody>
          <a:bodyPr>
            <a:noAutofit/>
          </a:bodyPr>
          <a:lstStyle/>
          <a:p>
            <a:pPr marL="342900" indent="-342900">
              <a:lnSpc>
                <a:spcPct val="100000"/>
              </a:lnSpc>
              <a:spcBef>
                <a:spcPts val="600"/>
              </a:spcBef>
              <a:buFont typeface="+mj-lt"/>
              <a:buAutoNum type="arabicPeriod"/>
            </a:pPr>
            <a:r>
              <a:rPr lang="en-GB" sz="1700" b="1" dirty="0">
                <a:solidFill>
                  <a:schemeClr val="accent5">
                    <a:lumMod val="75000"/>
                  </a:schemeClr>
                </a:solidFill>
              </a:rPr>
              <a:t>Birth Cry: </a:t>
            </a:r>
            <a:r>
              <a:rPr lang="en-GB" sz="1700" dirty="0"/>
              <a:t>The distinctive cry occurs immediately after birth to expand lungs</a:t>
            </a:r>
          </a:p>
          <a:p>
            <a:pPr marL="342900" indent="-342900">
              <a:lnSpc>
                <a:spcPct val="100000"/>
              </a:lnSpc>
              <a:spcBef>
                <a:spcPts val="600"/>
              </a:spcBef>
              <a:buFont typeface="+mj-lt"/>
              <a:buAutoNum type="arabicPeriod"/>
            </a:pPr>
            <a:r>
              <a:rPr lang="en-GB" sz="1700" b="1" dirty="0">
                <a:solidFill>
                  <a:schemeClr val="accent5">
                    <a:lumMod val="75000"/>
                  </a:schemeClr>
                </a:solidFill>
              </a:rPr>
              <a:t>Relaxation: </a:t>
            </a:r>
            <a:r>
              <a:rPr lang="en-GB" sz="1700" dirty="0"/>
              <a:t>The </a:t>
            </a:r>
            <a:r>
              <a:rPr lang="en-GB" sz="1700" dirty="0" err="1"/>
              <a:t>newborn</a:t>
            </a:r>
            <a:r>
              <a:rPr lang="en-GB" sz="1700" dirty="0"/>
              <a:t> relaxes and there are no mouth movements. Keep baby skin to skin.</a:t>
            </a:r>
          </a:p>
          <a:p>
            <a:pPr marL="342900" indent="-342900">
              <a:lnSpc>
                <a:spcPct val="100000"/>
              </a:lnSpc>
              <a:spcBef>
                <a:spcPts val="600"/>
              </a:spcBef>
              <a:buFont typeface="+mj-lt"/>
              <a:buAutoNum type="arabicPeriod"/>
            </a:pPr>
            <a:r>
              <a:rPr lang="en-GB" sz="1700" b="1" dirty="0">
                <a:solidFill>
                  <a:schemeClr val="accent5">
                    <a:lumMod val="75000"/>
                  </a:schemeClr>
                </a:solidFill>
              </a:rPr>
              <a:t>Awakening:</a:t>
            </a:r>
            <a:r>
              <a:rPr lang="en-GB" sz="1700" b="1" dirty="0"/>
              <a:t> </a:t>
            </a:r>
            <a:r>
              <a:rPr lang="en-GB" sz="1700" dirty="0"/>
              <a:t>The baby begins to move head and shoulders at about 3 min old. Opening eyes  and mouth activity.</a:t>
            </a:r>
          </a:p>
          <a:p>
            <a:pPr marL="342900" indent="-342900">
              <a:lnSpc>
                <a:spcPct val="100000"/>
              </a:lnSpc>
              <a:spcBef>
                <a:spcPts val="600"/>
              </a:spcBef>
              <a:buFont typeface="+mj-lt"/>
              <a:buAutoNum type="arabicPeriod"/>
            </a:pPr>
            <a:r>
              <a:rPr lang="en-GB" sz="1700" b="1" dirty="0">
                <a:solidFill>
                  <a:schemeClr val="accent5">
                    <a:lumMod val="75000"/>
                  </a:schemeClr>
                </a:solidFill>
              </a:rPr>
              <a:t>Activity:</a:t>
            </a:r>
            <a:r>
              <a:rPr lang="en-GB" sz="1700" b="1" dirty="0"/>
              <a:t> </a:t>
            </a:r>
            <a:r>
              <a:rPr lang="en-GB" sz="1700" dirty="0"/>
              <a:t>Increases mouth movements and rooting. At 8 minutes old</a:t>
            </a:r>
          </a:p>
          <a:p>
            <a:pPr marL="342900" indent="-342900">
              <a:lnSpc>
                <a:spcPct val="100000"/>
              </a:lnSpc>
              <a:spcBef>
                <a:spcPts val="600"/>
              </a:spcBef>
              <a:buFont typeface="+mj-lt"/>
              <a:buAutoNum type="arabicPeriod"/>
            </a:pPr>
            <a:r>
              <a:rPr lang="en-GB" sz="1700" b="1" dirty="0">
                <a:solidFill>
                  <a:schemeClr val="accent5">
                    <a:lumMod val="75000"/>
                  </a:schemeClr>
                </a:solidFill>
              </a:rPr>
              <a:t>Crawling: </a:t>
            </a:r>
            <a:r>
              <a:rPr lang="en-GB" sz="1700" dirty="0"/>
              <a:t>Moves towards the breast in short bursts, usually beginning at 35minutes old.</a:t>
            </a:r>
          </a:p>
          <a:p>
            <a:pPr marL="342900" indent="-342900">
              <a:lnSpc>
                <a:spcPct val="100000"/>
              </a:lnSpc>
              <a:spcBef>
                <a:spcPts val="600"/>
              </a:spcBef>
              <a:buFont typeface="+mj-lt"/>
              <a:buAutoNum type="arabicPeriod"/>
            </a:pPr>
            <a:r>
              <a:rPr lang="en-GB" sz="1700" b="1" dirty="0">
                <a:solidFill>
                  <a:schemeClr val="accent5">
                    <a:lumMod val="75000"/>
                  </a:schemeClr>
                </a:solidFill>
              </a:rPr>
              <a:t>Resting: </a:t>
            </a:r>
            <a:r>
              <a:rPr lang="en-GB" sz="1700" dirty="0"/>
              <a:t>Will rest  between periods of activity.</a:t>
            </a:r>
          </a:p>
          <a:p>
            <a:pPr marL="342900" indent="-342900">
              <a:lnSpc>
                <a:spcPct val="100000"/>
              </a:lnSpc>
              <a:spcBef>
                <a:spcPts val="600"/>
              </a:spcBef>
              <a:buFont typeface="+mj-lt"/>
              <a:buAutoNum type="arabicPeriod"/>
            </a:pPr>
            <a:r>
              <a:rPr lang="en-GB" sz="1700" b="1" dirty="0">
                <a:solidFill>
                  <a:schemeClr val="accent5">
                    <a:lumMod val="75000"/>
                  </a:schemeClr>
                </a:solidFill>
              </a:rPr>
              <a:t>Familiarisation:</a:t>
            </a:r>
            <a:r>
              <a:rPr lang="en-GB" sz="1700" b="1" dirty="0"/>
              <a:t> </a:t>
            </a:r>
            <a:r>
              <a:rPr lang="en-GB" sz="1700" dirty="0"/>
              <a:t>Will begin to lick nipple and massage breasts it usually starts at 45 minutes old and lasts </a:t>
            </a:r>
            <a:r>
              <a:rPr lang="en-GB" sz="1700" dirty="0" err="1"/>
              <a:t>approx</a:t>
            </a:r>
            <a:r>
              <a:rPr lang="en-GB" sz="1700" dirty="0"/>
              <a:t> 20 minutes</a:t>
            </a:r>
          </a:p>
          <a:p>
            <a:pPr marL="342900" indent="-342900">
              <a:lnSpc>
                <a:spcPct val="100000"/>
              </a:lnSpc>
              <a:spcBef>
                <a:spcPts val="600"/>
              </a:spcBef>
              <a:buFont typeface="+mj-lt"/>
              <a:buAutoNum type="arabicPeriod"/>
            </a:pPr>
            <a:r>
              <a:rPr lang="en-GB" sz="1700" b="1" dirty="0">
                <a:solidFill>
                  <a:schemeClr val="accent5">
                    <a:lumMod val="75000"/>
                  </a:schemeClr>
                </a:solidFill>
              </a:rPr>
              <a:t>Suckling: </a:t>
            </a:r>
            <a:r>
              <a:rPr lang="en-GB" sz="1700" dirty="0"/>
              <a:t>About an hour after birth the baby will try to self attach and start suckling.</a:t>
            </a:r>
          </a:p>
          <a:p>
            <a:pPr marL="342900" indent="-342900">
              <a:lnSpc>
                <a:spcPct val="100000"/>
              </a:lnSpc>
              <a:spcBef>
                <a:spcPts val="600"/>
              </a:spcBef>
              <a:buFont typeface="+mj-lt"/>
              <a:buAutoNum type="arabicPeriod"/>
            </a:pPr>
            <a:r>
              <a:rPr lang="en-GB" sz="1700" b="1" dirty="0">
                <a:solidFill>
                  <a:schemeClr val="accent5">
                    <a:lumMod val="75000"/>
                  </a:schemeClr>
                </a:solidFill>
              </a:rPr>
              <a:t>Sleeping: </a:t>
            </a:r>
            <a:r>
              <a:rPr lang="en-GB" sz="1700" dirty="0"/>
              <a:t>At </a:t>
            </a:r>
            <a:r>
              <a:rPr lang="en-GB" sz="1700" dirty="0" err="1"/>
              <a:t>approx</a:t>
            </a:r>
            <a:r>
              <a:rPr lang="en-GB" sz="1700" dirty="0"/>
              <a:t> 2 hours old will fall into a restful sleep.</a:t>
            </a:r>
          </a:p>
          <a:p>
            <a:pPr marL="342900" indent="-342900">
              <a:buFont typeface="+mj-lt"/>
              <a:buAutoNum type="arabicPeriod"/>
            </a:pPr>
            <a:endParaRPr lang="en-GB" sz="1400" dirty="0"/>
          </a:p>
        </p:txBody>
      </p:sp>
      <p:sp>
        <p:nvSpPr>
          <p:cNvPr id="7" name="Rounded Rectangle 6"/>
          <p:cNvSpPr/>
          <p:nvPr/>
        </p:nvSpPr>
        <p:spPr>
          <a:xfrm>
            <a:off x="6415783" y="1814714"/>
            <a:ext cx="4910084" cy="3513243"/>
          </a:xfrm>
          <a:prstGeom prst="roundRect">
            <a:avLst/>
          </a:prstGeom>
          <a:blipFill>
            <a:blip r:embed="rId2" cstate="print">
              <a:extLst>
                <a:ext uri="{28A0092B-C50C-407E-A947-70E740481C1C}">
                  <a14:useLocalDpi xmlns:a14="http://schemas.microsoft.com/office/drawing/2010/main" val="0"/>
                </a:ext>
              </a:extLst>
            </a:blip>
            <a:srcRect/>
            <a:stretch>
              <a:fillRect t="-4000" b="-4000"/>
            </a:stretch>
          </a:blip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dirty="0"/>
          </a:p>
        </p:txBody>
      </p:sp>
    </p:spTree>
    <p:extLst>
      <p:ext uri="{BB962C8B-B14F-4D97-AF65-F5344CB8AC3E}">
        <p14:creationId xmlns:p14="http://schemas.microsoft.com/office/powerpoint/2010/main" val="263357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6" presetClass="entr" presetSubtype="16"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circle(in)">
                                      <p:cBhvr>
                                        <p:cTn id="6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A60839D-40CF-462B-9DA9-604E31E05BE1}"/>
              </a:ext>
            </a:extLst>
          </p:cNvPr>
          <p:cNvSpPr>
            <a:spLocks noGrp="1"/>
          </p:cNvSpPr>
          <p:nvPr>
            <p:ph sz="half" idx="2"/>
          </p:nvPr>
        </p:nvSpPr>
        <p:spPr>
          <a:xfrm>
            <a:off x="493643" y="1434203"/>
            <a:ext cx="4475922" cy="4582284"/>
          </a:xfrm>
        </p:spPr>
        <p:txBody>
          <a:bodyPr>
            <a:normAutofit fontScale="85000" lnSpcReduction="20000"/>
          </a:bodyPr>
          <a:lstStyle/>
          <a:p>
            <a:r>
              <a:rPr lang="en-GB" dirty="0"/>
              <a:t>It’s important to know how to recognise when your baby is hungry</a:t>
            </a:r>
          </a:p>
          <a:p>
            <a:r>
              <a:rPr lang="en-GB" dirty="0"/>
              <a:t>There are subtle behavioural changes babies make to let you know when they’re getting ready to feed.</a:t>
            </a:r>
          </a:p>
          <a:p>
            <a:r>
              <a:rPr lang="en-GB" dirty="0"/>
              <a:t>Observing your baby for these feeding cues will help to establish effective feeding and a healthy milk supply.</a:t>
            </a:r>
          </a:p>
          <a:p>
            <a:r>
              <a:rPr lang="en-GB" dirty="0"/>
              <a:t>We encourage </a:t>
            </a:r>
            <a:r>
              <a:rPr lang="en-GB" sz="3300" b="1" dirty="0">
                <a:solidFill>
                  <a:schemeClr val="accent5">
                    <a:lumMod val="75000"/>
                  </a:schemeClr>
                </a:solidFill>
              </a:rPr>
              <a:t>responsive feeding</a:t>
            </a:r>
            <a:r>
              <a:rPr lang="en-GB" b="1" dirty="0">
                <a:solidFill>
                  <a:schemeClr val="accent5">
                    <a:lumMod val="75000"/>
                  </a:schemeClr>
                </a:solidFill>
              </a:rPr>
              <a:t>. </a:t>
            </a:r>
            <a:r>
              <a:rPr lang="en-GB" dirty="0"/>
              <a:t>This means responding to your baby’s needs for food and comfort but also responding to your needs. If your breasts are full or you just need a rest and cuddle with your baby. Typically babies breastfeed at least 8 -10 times per 24 hours. </a:t>
            </a:r>
          </a:p>
          <a:p>
            <a:endParaRPr lang="en-GB" dirty="0"/>
          </a:p>
        </p:txBody>
      </p:sp>
      <p:sp>
        <p:nvSpPr>
          <p:cNvPr id="8" name="Title 7">
            <a:extLst>
              <a:ext uri="{FF2B5EF4-FFF2-40B4-BE49-F238E27FC236}">
                <a16:creationId xmlns:a16="http://schemas.microsoft.com/office/drawing/2014/main" id="{D6658D14-782E-46AA-AF0F-1174255072DF}"/>
              </a:ext>
            </a:extLst>
          </p:cNvPr>
          <p:cNvSpPr>
            <a:spLocks noGrp="1"/>
          </p:cNvSpPr>
          <p:nvPr>
            <p:ph type="title"/>
          </p:nvPr>
        </p:nvSpPr>
        <p:spPr>
          <a:xfrm>
            <a:off x="417443" y="-122179"/>
            <a:ext cx="10058400" cy="1188720"/>
          </a:xfrm>
        </p:spPr>
        <p:txBody>
          <a:bodyPr>
            <a:normAutofit/>
          </a:bodyPr>
          <a:lstStyle/>
          <a:p>
            <a:r>
              <a:rPr lang="en-GB" sz="4400" b="1" dirty="0">
                <a:solidFill>
                  <a:schemeClr val="accent5">
                    <a:lumMod val="75000"/>
                  </a:schemeClr>
                </a:solidFill>
              </a:rPr>
              <a:t>Feeding cues</a:t>
            </a:r>
          </a:p>
        </p:txBody>
      </p:sp>
      <p:pic>
        <p:nvPicPr>
          <p:cNvPr id="12" name="Picture 11" descr="A screenshot of a cell phone&#10;&#10;Description automatically generated">
            <a:extLst>
              <a:ext uri="{FF2B5EF4-FFF2-40B4-BE49-F238E27FC236}">
                <a16:creationId xmlns:a16="http://schemas.microsoft.com/office/drawing/2014/main" id="{E89A5CED-5CD8-401B-9D9F-307F8A981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9565" y="236614"/>
            <a:ext cx="6589644" cy="5738170"/>
          </a:xfrm>
          <a:prstGeom prst="rect">
            <a:avLst/>
          </a:prstGeom>
          <a:ln>
            <a:noFill/>
          </a:ln>
          <a:effectLst>
            <a:softEdge rad="112500"/>
          </a:effectLst>
        </p:spPr>
      </p:pic>
      <p:sp>
        <p:nvSpPr>
          <p:cNvPr id="13" name="TextBox 12">
            <a:extLst>
              <a:ext uri="{FF2B5EF4-FFF2-40B4-BE49-F238E27FC236}">
                <a16:creationId xmlns:a16="http://schemas.microsoft.com/office/drawing/2014/main" id="{62674066-DF3E-4028-85F8-C0C542FC2B6B}"/>
              </a:ext>
            </a:extLst>
          </p:cNvPr>
          <p:cNvSpPr txBox="1"/>
          <p:nvPr/>
        </p:nvSpPr>
        <p:spPr>
          <a:xfrm>
            <a:off x="821635" y="6016487"/>
            <a:ext cx="9919251" cy="646331"/>
          </a:xfrm>
          <a:prstGeom prst="rect">
            <a:avLst/>
          </a:prstGeom>
          <a:noFill/>
        </p:spPr>
        <p:txBody>
          <a:bodyPr wrap="square" rtlCol="0">
            <a:spAutoFit/>
          </a:bodyPr>
          <a:lstStyle/>
          <a:p>
            <a:pPr algn="ctr"/>
            <a:r>
              <a:rPr lang="en-GB" b="1" dirty="0">
                <a:solidFill>
                  <a:schemeClr val="accent5">
                    <a:lumMod val="75000"/>
                  </a:schemeClr>
                </a:solidFill>
              </a:rPr>
              <a:t>Top tip: as much skin to skin contact as possible will make it easier</a:t>
            </a:r>
          </a:p>
          <a:p>
            <a:pPr algn="ctr"/>
            <a:r>
              <a:rPr lang="en-GB" b="1" dirty="0">
                <a:solidFill>
                  <a:schemeClr val="accent5">
                    <a:lumMod val="75000"/>
                  </a:schemeClr>
                </a:solidFill>
              </a:rPr>
              <a:t>to get to know your baby’s needs</a:t>
            </a:r>
          </a:p>
        </p:txBody>
      </p:sp>
      <p:sp>
        <p:nvSpPr>
          <p:cNvPr id="9" name="Action Button: Go Home 19">
            <a:hlinkClick r:id="rId3" action="ppaction://hlinksldjump" highlightClick="1"/>
            <a:extLst>
              <a:ext uri="{FF2B5EF4-FFF2-40B4-BE49-F238E27FC236}">
                <a16:creationId xmlns:a16="http://schemas.microsoft.com/office/drawing/2014/main" id="{D508E808-4002-4706-9EBF-81B19B33E303}"/>
              </a:ext>
            </a:extLst>
          </p:cNvPr>
          <p:cNvSpPr/>
          <p:nvPr/>
        </p:nvSpPr>
        <p:spPr>
          <a:xfrm>
            <a:off x="11414760" y="6196866"/>
            <a:ext cx="655320" cy="5486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207CF23D-225C-47D7-85E2-D1040A01706D}"/>
              </a:ext>
            </a:extLst>
          </p:cNvPr>
          <p:cNvSpPr/>
          <p:nvPr/>
        </p:nvSpPr>
        <p:spPr>
          <a:xfrm>
            <a:off x="10827026" y="6370469"/>
            <a:ext cx="360804" cy="198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317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1000"/>
                                        <p:tgtEl>
                                          <p:spTgt spid="6">
                                            <p:txEl>
                                              <p:pRg st="3" end="3"/>
                                            </p:txEl>
                                          </p:spTgt>
                                        </p:tgtEl>
                                      </p:cBhvr>
                                    </p:animEffect>
                                    <p:anim calcmode="lin" valueType="num">
                                      <p:cBhvr>
                                        <p:cTn id="2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6"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childTnLst>
                          </p:cTn>
                        </p:par>
                        <p:par>
                          <p:cTn id="32" fill="hold">
                            <p:stCondLst>
                              <p:cond delay="6000"/>
                            </p:stCondLst>
                            <p:childTnLst>
                              <p:par>
                                <p:cTn id="33" presetID="22" presetClass="entr" presetSubtype="4"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par>
                          <p:cTn id="36" fill="hold">
                            <p:stCondLst>
                              <p:cond delay="6500"/>
                            </p:stCondLst>
                            <p:childTnLst>
                              <p:par>
                                <p:cTn id="37" presetID="1"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60" y="287566"/>
            <a:ext cx="10079045" cy="921271"/>
          </a:xfrm>
        </p:spPr>
        <p:txBody>
          <a:bodyPr>
            <a:normAutofit/>
          </a:bodyPr>
          <a:lstStyle/>
          <a:p>
            <a:r>
              <a:rPr lang="en-US" sz="4400" b="1" dirty="0">
                <a:solidFill>
                  <a:schemeClr val="accent5">
                    <a:lumMod val="75000"/>
                  </a:schemeClr>
                </a:solidFill>
              </a:rPr>
              <a:t>How to hold your baby for feeding</a:t>
            </a:r>
          </a:p>
        </p:txBody>
      </p:sp>
      <p:sp>
        <p:nvSpPr>
          <p:cNvPr id="3" name="Text Placeholder 2"/>
          <p:cNvSpPr>
            <a:spLocks noGrp="1"/>
          </p:cNvSpPr>
          <p:nvPr>
            <p:ph type="body" idx="1"/>
          </p:nvPr>
        </p:nvSpPr>
        <p:spPr>
          <a:xfrm>
            <a:off x="327260" y="1417320"/>
            <a:ext cx="11117178" cy="4588844"/>
          </a:xfrm>
        </p:spPr>
        <p:txBody>
          <a:bodyPr/>
          <a:lstStyle/>
          <a:p>
            <a:pPr marL="342900" indent="-342900">
              <a:buFont typeface="Arial" panose="020B0604020202020204" pitchFamily="34" charset="0"/>
              <a:buChar char="•"/>
            </a:pPr>
            <a:r>
              <a:rPr lang="en-US" dirty="0"/>
              <a:t>There are many different positions in which to hold your baby while they feed; it will take time and a bit of trial and error to find which positions work best for you both.</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However, the principles of good attachment are the same no matter which position you choose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Just remember… </a:t>
            </a:r>
          </a:p>
          <a:p>
            <a:r>
              <a:rPr lang="en-US" sz="5400" dirty="0"/>
              <a:t>                        </a:t>
            </a:r>
            <a:r>
              <a:rPr lang="en-US" sz="9600" b="1" dirty="0">
                <a:solidFill>
                  <a:schemeClr val="accent1"/>
                </a:solidFill>
                <a:effectLst>
                  <a:outerShdw blurRad="38100" dist="38100" dir="2700000" algn="tl">
                    <a:srgbClr val="000000">
                      <a:alpha val="43137"/>
                    </a:srgbClr>
                  </a:outerShdw>
                </a:effectLst>
              </a:rPr>
              <a:t>CHIN!</a:t>
            </a:r>
          </a:p>
        </p:txBody>
      </p:sp>
    </p:spTree>
    <p:extLst>
      <p:ext uri="{BB962C8B-B14F-4D97-AF65-F5344CB8AC3E}">
        <p14:creationId xmlns:p14="http://schemas.microsoft.com/office/powerpoint/2010/main" val="281170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6" presetClass="entr" presetSubtype="16"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4945"/>
            <a:ext cx="10058400" cy="767603"/>
          </a:xfrm>
        </p:spPr>
        <p:txBody>
          <a:bodyPr>
            <a:normAutofit/>
          </a:bodyPr>
          <a:lstStyle/>
          <a:p>
            <a:r>
              <a:rPr lang="en-US" sz="3200" b="1" dirty="0">
                <a:solidFill>
                  <a:schemeClr val="accent5">
                    <a:lumMod val="75000"/>
                  </a:schemeClr>
                </a:solidFill>
              </a:rPr>
              <a:t>CHIN – a guide to good positioning and attachment</a:t>
            </a:r>
          </a:p>
        </p:txBody>
      </p:sp>
      <p:sp>
        <p:nvSpPr>
          <p:cNvPr id="4" name="Content Placeholder 3"/>
          <p:cNvSpPr>
            <a:spLocks noGrp="1"/>
          </p:cNvSpPr>
          <p:nvPr>
            <p:ph sz="half" idx="2"/>
          </p:nvPr>
        </p:nvSpPr>
        <p:spPr>
          <a:xfrm>
            <a:off x="1066800" y="1444487"/>
            <a:ext cx="4800600" cy="5062191"/>
          </a:xfrm>
        </p:spPr>
        <p:txBody>
          <a:bodyPr>
            <a:normAutofit fontScale="92500" lnSpcReduction="10000"/>
          </a:bodyPr>
          <a:lstStyle/>
          <a:p>
            <a:pPr>
              <a:spcBef>
                <a:spcPts val="1200"/>
              </a:spcBef>
            </a:pPr>
            <a:r>
              <a:rPr lang="en-US" sz="3200" b="1" dirty="0">
                <a:solidFill>
                  <a:schemeClr val="accent5">
                    <a:lumMod val="75000"/>
                  </a:schemeClr>
                </a:solidFill>
              </a:rPr>
              <a:t>C </a:t>
            </a:r>
            <a:r>
              <a:rPr lang="en-US" b="1" dirty="0">
                <a:solidFill>
                  <a:schemeClr val="accent5">
                    <a:lumMod val="75000"/>
                  </a:schemeClr>
                </a:solidFill>
              </a:rPr>
              <a:t>– close to Mum</a:t>
            </a:r>
          </a:p>
          <a:p>
            <a:pPr marL="0" indent="0">
              <a:spcBef>
                <a:spcPts val="1200"/>
              </a:spcBef>
              <a:buNone/>
            </a:pPr>
            <a:r>
              <a:rPr lang="en-US" sz="2200" dirty="0"/>
              <a:t>Baby is held nice and close to you.</a:t>
            </a:r>
          </a:p>
          <a:p>
            <a:pPr>
              <a:spcBef>
                <a:spcPts val="1200"/>
              </a:spcBef>
            </a:pPr>
            <a:r>
              <a:rPr lang="en-US" sz="3200" b="1" dirty="0">
                <a:solidFill>
                  <a:schemeClr val="accent5">
                    <a:lumMod val="75000"/>
                  </a:schemeClr>
                </a:solidFill>
              </a:rPr>
              <a:t>H</a:t>
            </a:r>
            <a:r>
              <a:rPr lang="en-US" b="1" dirty="0">
                <a:solidFill>
                  <a:schemeClr val="accent5">
                    <a:lumMod val="75000"/>
                  </a:schemeClr>
                </a:solidFill>
              </a:rPr>
              <a:t> – head free</a:t>
            </a:r>
          </a:p>
          <a:p>
            <a:pPr marL="0" indent="0">
              <a:spcBef>
                <a:spcPts val="1200"/>
              </a:spcBef>
              <a:buNone/>
            </a:pPr>
            <a:r>
              <a:rPr lang="en-US" sz="2200" dirty="0"/>
              <a:t>Mum’s hand supports baby’s shoulders/neck, not head. This is important as it allows your baby to tilt their head back as they come to the breast.</a:t>
            </a:r>
          </a:p>
          <a:p>
            <a:pPr>
              <a:spcBef>
                <a:spcPts val="1200"/>
              </a:spcBef>
            </a:pPr>
            <a:r>
              <a:rPr lang="en-US" sz="3200" b="1" dirty="0">
                <a:solidFill>
                  <a:schemeClr val="accent5">
                    <a:lumMod val="75000"/>
                  </a:schemeClr>
                </a:solidFill>
              </a:rPr>
              <a:t>I </a:t>
            </a:r>
            <a:r>
              <a:rPr lang="en-US" b="1" dirty="0">
                <a:solidFill>
                  <a:schemeClr val="accent5">
                    <a:lumMod val="75000"/>
                  </a:schemeClr>
                </a:solidFill>
              </a:rPr>
              <a:t>– in-line</a:t>
            </a:r>
          </a:p>
          <a:p>
            <a:pPr marL="0" indent="0">
              <a:spcBef>
                <a:spcPts val="1200"/>
              </a:spcBef>
              <a:buNone/>
            </a:pPr>
            <a:r>
              <a:rPr lang="en-US" sz="2200" dirty="0"/>
              <a:t>Baby’s head, shoulder and hips are all in a straight line so swallowing is easier.</a:t>
            </a:r>
          </a:p>
          <a:p>
            <a:pPr>
              <a:spcBef>
                <a:spcPts val="1200"/>
              </a:spcBef>
            </a:pPr>
            <a:r>
              <a:rPr lang="en-US" sz="3200" b="1" dirty="0">
                <a:solidFill>
                  <a:schemeClr val="accent5">
                    <a:lumMod val="75000"/>
                  </a:schemeClr>
                </a:solidFill>
              </a:rPr>
              <a:t>N </a:t>
            </a:r>
            <a:r>
              <a:rPr lang="en-US" b="1" dirty="0">
                <a:solidFill>
                  <a:schemeClr val="accent5">
                    <a:lumMod val="75000"/>
                  </a:schemeClr>
                </a:solidFill>
              </a:rPr>
              <a:t>– nose to nipple</a:t>
            </a:r>
          </a:p>
          <a:p>
            <a:pPr marL="0" indent="0">
              <a:spcBef>
                <a:spcPts val="1200"/>
              </a:spcBef>
              <a:buNone/>
            </a:pPr>
            <a:r>
              <a:rPr lang="en-US" sz="2200" dirty="0"/>
              <a:t>This allows for a deep attachment when baby opens their mouth wide.</a:t>
            </a:r>
          </a:p>
        </p:txBody>
      </p:sp>
      <p:sp>
        <p:nvSpPr>
          <p:cNvPr id="6" name="Content Placeholder 5"/>
          <p:cNvSpPr>
            <a:spLocks noGrp="1"/>
          </p:cNvSpPr>
          <p:nvPr>
            <p:ph sz="quarter" idx="4"/>
          </p:nvPr>
        </p:nvSpPr>
        <p:spPr>
          <a:xfrm>
            <a:off x="6324600" y="2079056"/>
            <a:ext cx="4800600" cy="4201427"/>
          </a:xfrm>
        </p:spPr>
        <p:txBody>
          <a:bodyPr>
            <a:normAutofit fontScale="92500" lnSpcReduction="10000"/>
          </a:bodyPr>
          <a:lstStyle/>
          <a:p>
            <a:pPr marL="0" indent="0">
              <a:buNone/>
            </a:pPr>
            <a:r>
              <a:rPr lang="en-US" sz="4800" b="1" dirty="0">
                <a:solidFill>
                  <a:schemeClr val="accent5">
                    <a:lumMod val="75000"/>
                  </a:schemeClr>
                </a:solidFill>
              </a:rPr>
              <a:t>Top Tips:</a:t>
            </a:r>
          </a:p>
          <a:p>
            <a:r>
              <a:rPr lang="en-US" dirty="0"/>
              <a:t>It’s important to make sure you are in a position which is comfortable and </a:t>
            </a:r>
            <a:r>
              <a:rPr lang="en-US" sz="2600" b="1" dirty="0">
                <a:solidFill>
                  <a:schemeClr val="accent5">
                    <a:lumMod val="75000"/>
                  </a:schemeClr>
                </a:solidFill>
              </a:rPr>
              <a:t>sustainable</a:t>
            </a:r>
            <a:r>
              <a:rPr lang="en-US" dirty="0"/>
              <a:t> for the feed.</a:t>
            </a:r>
          </a:p>
          <a:p>
            <a:r>
              <a:rPr lang="en-US" dirty="0"/>
              <a:t>Use pillows and cushions to support your arms if needs be.</a:t>
            </a:r>
          </a:p>
          <a:p>
            <a:r>
              <a:rPr lang="en-US" dirty="0"/>
              <a:t>Be mindful of your shoulders/back: bring baby to your breast, don’t move your breast to your baby!</a:t>
            </a:r>
          </a:p>
        </p:txBody>
      </p:sp>
    </p:spTree>
    <p:extLst>
      <p:ext uri="{BB962C8B-B14F-4D97-AF65-F5344CB8AC3E}">
        <p14:creationId xmlns:p14="http://schemas.microsoft.com/office/powerpoint/2010/main" val="154329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anim calcmode="lin" valueType="num">
                                      <p:cBhvr>
                                        <p:cTn id="3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1000"/>
                                        <p:tgtEl>
                                          <p:spTgt spid="4">
                                            <p:txEl>
                                              <p:pRg st="6" end="6"/>
                                            </p:txEl>
                                          </p:spTgt>
                                        </p:tgtEl>
                                      </p:cBhvr>
                                    </p:animEffect>
                                    <p:anim calcmode="lin" valueType="num">
                                      <p:cBhvr>
                                        <p:cTn id="4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1000"/>
                                        <p:tgtEl>
                                          <p:spTgt spid="4">
                                            <p:txEl>
                                              <p:pRg st="7" end="7"/>
                                            </p:txEl>
                                          </p:spTgt>
                                        </p:tgtEl>
                                      </p:cBhvr>
                                    </p:animEffect>
                                    <p:anim calcmode="lin" valueType="num">
                                      <p:cBhvr>
                                        <p:cTn id="5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2" presetClass="entr" presetSubtype="4" fill="hold" nodeType="after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 calcmode="lin" valueType="num">
                                      <p:cBhvr additive="base">
                                        <p:cTn id="5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8500"/>
                            </p:stCondLst>
                            <p:childTnLst>
                              <p:par>
                                <p:cTn id="58" presetID="42" presetClass="entr" presetSubtype="0" fill="hold" nodeType="afterEffect">
                                  <p:stCondLst>
                                    <p:cond delay="0"/>
                                  </p:stCondLst>
                                  <p:childTnLst>
                                    <p:set>
                                      <p:cBhvr>
                                        <p:cTn id="59" dur="1" fill="hold">
                                          <p:stCondLst>
                                            <p:cond delay="0"/>
                                          </p:stCondLst>
                                        </p:cTn>
                                        <p:tgtEl>
                                          <p:spTgt spid="6">
                                            <p:txEl>
                                              <p:pRg st="1" end="1"/>
                                            </p:txEl>
                                          </p:spTgt>
                                        </p:tgtEl>
                                        <p:attrNameLst>
                                          <p:attrName>style.visibility</p:attrName>
                                        </p:attrNameLst>
                                      </p:cBhvr>
                                      <p:to>
                                        <p:strVal val="visible"/>
                                      </p:to>
                                    </p:set>
                                    <p:animEffect transition="in" filter="fade">
                                      <p:cBhvr>
                                        <p:cTn id="60" dur="1000"/>
                                        <p:tgtEl>
                                          <p:spTgt spid="6">
                                            <p:txEl>
                                              <p:pRg st="1" end="1"/>
                                            </p:txEl>
                                          </p:spTgt>
                                        </p:tgtEl>
                                      </p:cBhvr>
                                    </p:animEffect>
                                    <p:anim calcmode="lin" valueType="num">
                                      <p:cBhvr>
                                        <p:cTn id="6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6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63" fill="hold">
                            <p:stCondLst>
                              <p:cond delay="9500"/>
                            </p:stCondLst>
                            <p:childTnLst>
                              <p:par>
                                <p:cTn id="64" presetID="42" presetClass="entr" presetSubtype="0" fill="hold" nodeType="afterEffect">
                                  <p:stCondLst>
                                    <p:cond delay="0"/>
                                  </p:stCondLst>
                                  <p:childTnLst>
                                    <p:set>
                                      <p:cBhvr>
                                        <p:cTn id="65" dur="1" fill="hold">
                                          <p:stCondLst>
                                            <p:cond delay="0"/>
                                          </p:stCondLst>
                                        </p:cTn>
                                        <p:tgtEl>
                                          <p:spTgt spid="6">
                                            <p:txEl>
                                              <p:pRg st="2" end="2"/>
                                            </p:txEl>
                                          </p:spTgt>
                                        </p:tgtEl>
                                        <p:attrNameLst>
                                          <p:attrName>style.visibility</p:attrName>
                                        </p:attrNameLst>
                                      </p:cBhvr>
                                      <p:to>
                                        <p:strVal val="visible"/>
                                      </p:to>
                                    </p:set>
                                    <p:animEffect transition="in" filter="fade">
                                      <p:cBhvr>
                                        <p:cTn id="66" dur="1000"/>
                                        <p:tgtEl>
                                          <p:spTgt spid="6">
                                            <p:txEl>
                                              <p:pRg st="2" end="2"/>
                                            </p:txEl>
                                          </p:spTgt>
                                        </p:tgtEl>
                                      </p:cBhvr>
                                    </p:animEffect>
                                    <p:anim calcmode="lin" valueType="num">
                                      <p:cBhvr>
                                        <p:cTn id="6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500"/>
                            </p:stCondLst>
                            <p:childTnLst>
                              <p:par>
                                <p:cTn id="70" presetID="42" presetClass="entr" presetSubtype="0" fill="hold" nodeType="afterEffect">
                                  <p:stCondLst>
                                    <p:cond delay="0"/>
                                  </p:stCondLst>
                                  <p:childTnLst>
                                    <p:set>
                                      <p:cBhvr>
                                        <p:cTn id="71" dur="1" fill="hold">
                                          <p:stCondLst>
                                            <p:cond delay="0"/>
                                          </p:stCondLst>
                                        </p:cTn>
                                        <p:tgtEl>
                                          <p:spTgt spid="6">
                                            <p:txEl>
                                              <p:pRg st="3" end="3"/>
                                            </p:txEl>
                                          </p:spTgt>
                                        </p:tgtEl>
                                        <p:attrNameLst>
                                          <p:attrName>style.visibility</p:attrName>
                                        </p:attrNameLst>
                                      </p:cBhvr>
                                      <p:to>
                                        <p:strVal val="visible"/>
                                      </p:to>
                                    </p:set>
                                    <p:animEffect transition="in" filter="fade">
                                      <p:cBhvr>
                                        <p:cTn id="72" dur="1000"/>
                                        <p:tgtEl>
                                          <p:spTgt spid="6">
                                            <p:txEl>
                                              <p:pRg st="3" end="3"/>
                                            </p:txEl>
                                          </p:spTgt>
                                        </p:tgtEl>
                                      </p:cBhvr>
                                    </p:animEffect>
                                    <p:anim calcmode="lin" valueType="num">
                                      <p:cBhvr>
                                        <p:cTn id="7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7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32509EE9-3F3F-4771-A438-711799B8A4A0}"/>
              </a:ext>
            </a:extLst>
          </p:cNvPr>
          <p:cNvSpPr>
            <a:spLocks noGrp="1"/>
          </p:cNvSpPr>
          <p:nvPr>
            <p:ph type="body" idx="1"/>
          </p:nvPr>
        </p:nvSpPr>
        <p:spPr>
          <a:xfrm>
            <a:off x="274572" y="267882"/>
            <a:ext cx="5655644" cy="2242054"/>
          </a:xfrm>
        </p:spPr>
        <p:txBody>
          <a:bodyPr>
            <a:normAutofit fontScale="77500" lnSpcReduction="20000"/>
          </a:bodyPr>
          <a:lstStyle/>
          <a:p>
            <a:pPr marL="342900" indent="-342900">
              <a:lnSpc>
                <a:spcPct val="120000"/>
              </a:lnSpc>
              <a:spcBef>
                <a:spcPts val="600"/>
              </a:spcBef>
              <a:buFont typeface="Arial" panose="020B0604020202020204" pitchFamily="34" charset="0"/>
              <a:buChar char="•"/>
            </a:pPr>
            <a:r>
              <a:rPr lang="en-US" b="1" dirty="0"/>
              <a:t>In this picture the Mum’s hand is supporting behind the baby’s neck, allowing his head to be free to tilt back as he opens his mouth nice and wide to attach to the breast. </a:t>
            </a:r>
          </a:p>
          <a:p>
            <a:pPr marL="342900" indent="-342900">
              <a:lnSpc>
                <a:spcPct val="120000"/>
              </a:lnSpc>
              <a:spcBef>
                <a:spcPts val="600"/>
              </a:spcBef>
              <a:buFont typeface="Arial" panose="020B0604020202020204" pitchFamily="34" charset="0"/>
              <a:buChar char="•"/>
            </a:pPr>
            <a:r>
              <a:rPr lang="en-US" b="1" dirty="0"/>
              <a:t>Note that the top lip is opposite the nipple and the lower jaw has dropped down ready to take a mouthful of breast tissue below the nipple. </a:t>
            </a:r>
          </a:p>
        </p:txBody>
      </p:sp>
      <p:sp>
        <p:nvSpPr>
          <p:cNvPr id="14" name="Text Placeholder 4">
            <a:extLst>
              <a:ext uri="{FF2B5EF4-FFF2-40B4-BE49-F238E27FC236}">
                <a16:creationId xmlns:a16="http://schemas.microsoft.com/office/drawing/2014/main" id="{16FD38FE-5FE5-495D-922B-C356BB9C99C5}"/>
              </a:ext>
            </a:extLst>
          </p:cNvPr>
          <p:cNvSpPr>
            <a:spLocks noGrp="1"/>
          </p:cNvSpPr>
          <p:nvPr>
            <p:ph type="body" sz="quarter" idx="3"/>
          </p:nvPr>
        </p:nvSpPr>
        <p:spPr>
          <a:xfrm>
            <a:off x="6538745" y="298174"/>
            <a:ext cx="4800600" cy="2211762"/>
          </a:xfrm>
        </p:spPr>
        <p:txBody>
          <a:bodyPr>
            <a:noAutofit/>
          </a:bodyPr>
          <a:lstStyle/>
          <a:p>
            <a:pPr marL="342900" indent="-342900">
              <a:lnSpc>
                <a:spcPct val="100000"/>
              </a:lnSpc>
              <a:spcBef>
                <a:spcPts val="600"/>
              </a:spcBef>
              <a:buFont typeface="Arial" panose="020B0604020202020204" pitchFamily="34" charset="0"/>
              <a:buChar char="•"/>
            </a:pPr>
            <a:r>
              <a:rPr lang="en-US" sz="2000" b="1" dirty="0"/>
              <a:t>Here you can see baby’s cheeks are full and round, her chin is pressing into her Mum’s breast tissue, and there is a slight gap between the breast and baby’s nostrils. These are all signs of good positioning</a:t>
            </a:r>
          </a:p>
        </p:txBody>
      </p:sp>
      <p:pic>
        <p:nvPicPr>
          <p:cNvPr id="9" name="Picture 8">
            <a:extLst>
              <a:ext uri="{FF2B5EF4-FFF2-40B4-BE49-F238E27FC236}">
                <a16:creationId xmlns:a16="http://schemas.microsoft.com/office/drawing/2014/main" id="{F6A12DF9-6018-4086-9048-56C970D412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31231" y="2014361"/>
            <a:ext cx="3967432" cy="5400436"/>
          </a:xfrm>
          <a:prstGeom prst="ellipse">
            <a:avLst/>
          </a:prstGeom>
          <a:ln>
            <a:noFill/>
          </a:ln>
          <a:effectLst>
            <a:softEdge rad="112500"/>
          </a:effectLst>
        </p:spPr>
      </p:pic>
      <p:pic>
        <p:nvPicPr>
          <p:cNvPr id="3" name="Picture 2" descr="A person sleeping on a couch&#10;&#10;Description automatically generated with medium confidence">
            <a:extLst>
              <a:ext uri="{FF2B5EF4-FFF2-40B4-BE49-F238E27FC236}">
                <a16:creationId xmlns:a16="http://schemas.microsoft.com/office/drawing/2014/main" id="{8DB06CAA-8CBD-41BF-B8FE-ECD148D40D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1785" y="2389076"/>
            <a:ext cx="5651086" cy="4170749"/>
          </a:xfrm>
          <a:prstGeom prst="ellipse">
            <a:avLst/>
          </a:prstGeom>
          <a:ln>
            <a:noFill/>
          </a:ln>
          <a:effectLst>
            <a:softEdge rad="112500"/>
          </a:effectLst>
        </p:spPr>
      </p:pic>
    </p:spTree>
    <p:extLst>
      <p:ext uri="{BB962C8B-B14F-4D97-AF65-F5344CB8AC3E}">
        <p14:creationId xmlns:p14="http://schemas.microsoft.com/office/powerpoint/2010/main" val="284082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1000"/>
                                        <p:tgtEl>
                                          <p:spTgt spid="12">
                                            <p:txEl>
                                              <p:pRg st="1" end="1"/>
                                            </p:txEl>
                                          </p:spTgt>
                                        </p:tgtEl>
                                      </p:cBhvr>
                                    </p:animEffect>
                                    <p:anim calcmode="lin" valueType="num">
                                      <p:cBhvr>
                                        <p:cTn id="1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1000"/>
                                        <p:tgtEl>
                                          <p:spTgt spid="14">
                                            <p:txEl>
                                              <p:pRg st="0" end="0"/>
                                            </p:txEl>
                                          </p:spTgt>
                                        </p:tgtEl>
                                      </p:cBhvr>
                                    </p:animEffect>
                                    <p:anim calcmode="lin" valueType="num">
                                      <p:cBhvr>
                                        <p:cTn id="2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782" y="209724"/>
            <a:ext cx="10843996" cy="1833061"/>
          </a:xfrm>
        </p:spPr>
        <p:txBody>
          <a:bodyPr>
            <a:normAutofit fontScale="90000"/>
          </a:bodyPr>
          <a:lstStyle/>
          <a:p>
            <a:br>
              <a:rPr lang="en-GB" dirty="0">
                <a:solidFill>
                  <a:schemeClr val="accent5">
                    <a:lumMod val="75000"/>
                  </a:schemeClr>
                </a:solidFill>
              </a:rPr>
            </a:br>
            <a:r>
              <a:rPr lang="en-GB" b="1" dirty="0">
                <a:solidFill>
                  <a:schemeClr val="accent5">
                    <a:lumMod val="75000"/>
                  </a:schemeClr>
                </a:solidFill>
                <a:latin typeface="+mn-lt"/>
              </a:rPr>
              <a:t>At Frimley Health Trust around 80% of our mothers choose to breastfeed, here are some of the reasons why:</a:t>
            </a:r>
            <a:br>
              <a:rPr lang="en-GB" b="1" dirty="0">
                <a:solidFill>
                  <a:schemeClr val="accent5">
                    <a:lumMod val="75000"/>
                  </a:schemeClr>
                </a:solidFill>
              </a:rPr>
            </a:br>
            <a:endParaRPr lang="en-GB" b="1" dirty="0">
              <a:solidFill>
                <a:schemeClr val="accent5">
                  <a:lumMod val="75000"/>
                </a:schemeClr>
              </a:solidFill>
            </a:endParaRPr>
          </a:p>
        </p:txBody>
      </p:sp>
      <p:sp>
        <p:nvSpPr>
          <p:cNvPr id="3" name="Content Placeholder 2"/>
          <p:cNvSpPr>
            <a:spLocks noGrp="1"/>
          </p:cNvSpPr>
          <p:nvPr>
            <p:ph sz="half" idx="1"/>
          </p:nvPr>
        </p:nvSpPr>
        <p:spPr>
          <a:xfrm>
            <a:off x="1129430" y="2016690"/>
            <a:ext cx="4732751" cy="3408710"/>
          </a:xfrm>
        </p:spPr>
        <p:txBody>
          <a:bodyPr>
            <a:normAutofit fontScale="92500"/>
          </a:bodyPr>
          <a:lstStyle/>
          <a:p>
            <a:r>
              <a:rPr lang="en-GB" dirty="0"/>
              <a:t>Your breast milk is perfectly designed for your baby</a:t>
            </a:r>
          </a:p>
          <a:p>
            <a:r>
              <a:rPr lang="en-GB" dirty="0"/>
              <a:t>Breast milk protects your baby from infections and diseases</a:t>
            </a:r>
          </a:p>
          <a:p>
            <a:r>
              <a:rPr lang="en-GB" dirty="0"/>
              <a:t>Breastfeeding provides health benefits for you</a:t>
            </a:r>
          </a:p>
          <a:p>
            <a:r>
              <a:rPr lang="en-GB" dirty="0"/>
              <a:t>Breast milk is available for your baby whenever your baby needs it</a:t>
            </a:r>
          </a:p>
          <a:p>
            <a:endParaRPr lang="en-GB" dirty="0"/>
          </a:p>
          <a:p>
            <a:endParaRPr lang="en-GB" dirty="0"/>
          </a:p>
        </p:txBody>
      </p:sp>
      <p:sp>
        <p:nvSpPr>
          <p:cNvPr id="4" name="Content Placeholder 3"/>
          <p:cNvSpPr>
            <a:spLocks noGrp="1"/>
          </p:cNvSpPr>
          <p:nvPr>
            <p:ph sz="half" idx="2"/>
          </p:nvPr>
        </p:nvSpPr>
        <p:spPr>
          <a:xfrm>
            <a:off x="6274496" y="2016690"/>
            <a:ext cx="4800600" cy="4271963"/>
          </a:xfrm>
        </p:spPr>
        <p:txBody>
          <a:bodyPr>
            <a:normAutofit fontScale="92500"/>
          </a:bodyPr>
          <a:lstStyle/>
          <a:p>
            <a:r>
              <a:rPr lang="en-GB" dirty="0"/>
              <a:t>Breastfeeding builds a strong and emotional bond between you and your baby which will last beyond the period of breastfeeding</a:t>
            </a:r>
          </a:p>
          <a:p>
            <a:r>
              <a:rPr lang="en-GB" dirty="0"/>
              <a:t>Breastfeeding requires little equipment and can be undertaken anywhere</a:t>
            </a:r>
          </a:p>
          <a:p>
            <a:r>
              <a:rPr lang="en-GB" dirty="0"/>
              <a:t>Formula milk does not provide protection from illnesses and does not give you any health benefits</a:t>
            </a:r>
          </a:p>
          <a:p>
            <a:endParaRPr lang="en-GB" dirty="0"/>
          </a:p>
        </p:txBody>
      </p:sp>
    </p:spTree>
    <p:extLst>
      <p:ext uri="{BB962C8B-B14F-4D97-AF65-F5344CB8AC3E}">
        <p14:creationId xmlns:p14="http://schemas.microsoft.com/office/powerpoint/2010/main" val="382610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1000"/>
                                        <p:tgtEl>
                                          <p:spTgt spid="4">
                                            <p:txEl>
                                              <p:pRg st="0" end="0"/>
                                            </p:txEl>
                                          </p:spTgt>
                                        </p:tgtEl>
                                      </p:cBhvr>
                                    </p:animEffect>
                                    <p:anim calcmode="lin" valueType="num">
                                      <p:cBhvr>
                                        <p:cTn id="3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1000"/>
                                        <p:tgtEl>
                                          <p:spTgt spid="4">
                                            <p:txEl>
                                              <p:pRg st="1" end="1"/>
                                            </p:txEl>
                                          </p:spTgt>
                                        </p:tgtEl>
                                      </p:cBhvr>
                                    </p:animEffect>
                                    <p:anim calcmode="lin" valueType="num">
                                      <p:cBhvr>
                                        <p:cTn id="3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1000"/>
                                        <p:tgtEl>
                                          <p:spTgt spid="4">
                                            <p:txEl>
                                              <p:pRg st="2" end="2"/>
                                            </p:txEl>
                                          </p:spTgt>
                                        </p:tgtEl>
                                      </p:cBhvr>
                                    </p:animEffect>
                                    <p:anim calcmode="lin" valueType="num">
                                      <p:cBhvr>
                                        <p:cTn id="4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F1F9-2AB6-48E4-85A5-EEF4EC0C8896}"/>
              </a:ext>
            </a:extLst>
          </p:cNvPr>
          <p:cNvSpPr>
            <a:spLocks noGrp="1"/>
          </p:cNvSpPr>
          <p:nvPr>
            <p:ph type="title"/>
          </p:nvPr>
        </p:nvSpPr>
        <p:spPr>
          <a:xfrm>
            <a:off x="240632" y="457518"/>
            <a:ext cx="10884568" cy="745640"/>
          </a:xfrm>
        </p:spPr>
        <p:txBody>
          <a:bodyPr>
            <a:normAutofit/>
          </a:bodyPr>
          <a:lstStyle/>
          <a:p>
            <a:r>
              <a:rPr lang="en-GB" sz="4400" b="1" dirty="0">
                <a:solidFill>
                  <a:schemeClr val="accent5">
                    <a:lumMod val="75000"/>
                  </a:schemeClr>
                </a:solidFill>
              </a:rPr>
              <a:t>Different positions you could try</a:t>
            </a:r>
          </a:p>
        </p:txBody>
      </p:sp>
      <p:pic>
        <p:nvPicPr>
          <p:cNvPr id="1030" name="Picture 6" descr="Best breastfeeding positions and holds for newborns (with pictures) 2021 -  MadeForMums">
            <a:extLst>
              <a:ext uri="{FF2B5EF4-FFF2-40B4-BE49-F238E27FC236}">
                <a16:creationId xmlns:a16="http://schemas.microsoft.com/office/drawing/2014/main" id="{D9563EA1-4FA6-4DBF-AC23-C3367F138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1916" y="1884474"/>
            <a:ext cx="3734475" cy="24851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2" name="Picture 8" descr="Best breastfeeding positions and holds for newborns (with pictures) 2021 -  MadeForMums">
            <a:extLst>
              <a:ext uri="{FF2B5EF4-FFF2-40B4-BE49-F238E27FC236}">
                <a16:creationId xmlns:a16="http://schemas.microsoft.com/office/drawing/2014/main" id="{8D52363F-64BD-46FE-B7D2-D66253822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585" y="1506812"/>
            <a:ext cx="2619375" cy="1743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4" name="Picture 10" descr="Best breastfeeding positions and holds for newborns (with pictures) 2021 -  MadeForMums">
            <a:extLst>
              <a:ext uri="{FF2B5EF4-FFF2-40B4-BE49-F238E27FC236}">
                <a16:creationId xmlns:a16="http://schemas.microsoft.com/office/drawing/2014/main" id="{A1EEBE2A-110C-4FEF-9762-49B30C451E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6265" y="4369598"/>
            <a:ext cx="2619375" cy="1743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6" name="Picture 12" descr="Best breastfeeding positions and holds for newborns (with pictures) 2021 -  MadeForMums">
            <a:extLst>
              <a:ext uri="{FF2B5EF4-FFF2-40B4-BE49-F238E27FC236}">
                <a16:creationId xmlns:a16="http://schemas.microsoft.com/office/drawing/2014/main" id="{F795B0B6-D338-49E4-BBB4-259A13E1A9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584" y="4369598"/>
            <a:ext cx="2619375" cy="1743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8" name="Picture 14" descr="Best breastfeeding positions and holds for newborns (with pictures) 2021 -  MadeForMums">
            <a:extLst>
              <a:ext uri="{FF2B5EF4-FFF2-40B4-BE49-F238E27FC236}">
                <a16:creationId xmlns:a16="http://schemas.microsoft.com/office/drawing/2014/main" id="{8FCB4775-B823-4BDD-B677-087B73D6C5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6265" y="1506811"/>
            <a:ext cx="2619375" cy="1743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EC7E4B6F-FD31-4A8E-BB6D-277E11B7BAF5}"/>
              </a:ext>
            </a:extLst>
          </p:cNvPr>
          <p:cNvSpPr txBox="1"/>
          <p:nvPr/>
        </p:nvSpPr>
        <p:spPr>
          <a:xfrm>
            <a:off x="3760295" y="4640970"/>
            <a:ext cx="4371033" cy="1477328"/>
          </a:xfrm>
          <a:prstGeom prst="rect">
            <a:avLst/>
          </a:prstGeom>
          <a:noFill/>
        </p:spPr>
        <p:txBody>
          <a:bodyPr wrap="square" rtlCol="0">
            <a:spAutoFit/>
          </a:bodyPr>
          <a:lstStyle/>
          <a:p>
            <a:pPr algn="ctr"/>
            <a:r>
              <a:rPr lang="en-GB" b="1" dirty="0">
                <a:solidFill>
                  <a:schemeClr val="accent5">
                    <a:lumMod val="75000"/>
                  </a:schemeClr>
                </a:solidFill>
              </a:rPr>
              <a:t>The laid back position allows baby to use their natural, inbuilt instincts to seek out the breast. It can be such a relaxing and comfy position for both you and baby. </a:t>
            </a:r>
          </a:p>
        </p:txBody>
      </p:sp>
    </p:spTree>
    <p:extLst>
      <p:ext uri="{BB962C8B-B14F-4D97-AF65-F5344CB8AC3E}">
        <p14:creationId xmlns:p14="http://schemas.microsoft.com/office/powerpoint/2010/main" val="133515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par>
                                <p:cTn id="11" presetID="10" presetClass="entr" presetSubtype="0" fill="hold" nodeType="withEffect">
                                  <p:stCondLst>
                                    <p:cond delay="0"/>
                                  </p:stCondLst>
                                  <p:childTnLst>
                                    <p:set>
                                      <p:cBhvr>
                                        <p:cTn id="12" dur="1" fill="hold">
                                          <p:stCondLst>
                                            <p:cond delay="0"/>
                                          </p:stCondLst>
                                        </p:cTn>
                                        <p:tgtEl>
                                          <p:spTgt spid="1038"/>
                                        </p:tgtEl>
                                        <p:attrNameLst>
                                          <p:attrName>style.visibility</p:attrName>
                                        </p:attrNameLst>
                                      </p:cBhvr>
                                      <p:to>
                                        <p:strVal val="visible"/>
                                      </p:to>
                                    </p:set>
                                    <p:animEffect transition="in" filter="fade">
                                      <p:cBhvr>
                                        <p:cTn id="13" dur="500"/>
                                        <p:tgtEl>
                                          <p:spTgt spid="1038"/>
                                        </p:tgtEl>
                                      </p:cBhvr>
                                    </p:animEffect>
                                  </p:childTnLst>
                                </p:cTn>
                              </p:par>
                              <p:par>
                                <p:cTn id="14" presetID="10" presetClass="entr" presetSubtype="0" fill="hold" nodeType="withEffect">
                                  <p:stCondLst>
                                    <p:cond delay="0"/>
                                  </p:stCondLst>
                                  <p:childTnLst>
                                    <p:set>
                                      <p:cBhvr>
                                        <p:cTn id="15" dur="1" fill="hold">
                                          <p:stCondLst>
                                            <p:cond delay="0"/>
                                          </p:stCondLst>
                                        </p:cTn>
                                        <p:tgtEl>
                                          <p:spTgt spid="1036"/>
                                        </p:tgtEl>
                                        <p:attrNameLst>
                                          <p:attrName>style.visibility</p:attrName>
                                        </p:attrNameLst>
                                      </p:cBhvr>
                                      <p:to>
                                        <p:strVal val="visible"/>
                                      </p:to>
                                    </p:set>
                                    <p:animEffect transition="in" filter="fade">
                                      <p:cBhvr>
                                        <p:cTn id="16" dur="500"/>
                                        <p:tgtEl>
                                          <p:spTgt spid="1036"/>
                                        </p:tgtEl>
                                      </p:cBhvr>
                                    </p:animEffect>
                                  </p:childTnLst>
                                </p:cTn>
                              </p:par>
                              <p:par>
                                <p:cTn id="17" presetID="10" presetClass="entr" presetSubtype="0" fill="hold" nodeType="withEffect">
                                  <p:stCondLst>
                                    <p:cond delay="0"/>
                                  </p:stCondLst>
                                  <p:childTnLst>
                                    <p:set>
                                      <p:cBhvr>
                                        <p:cTn id="18" dur="1" fill="hold">
                                          <p:stCondLst>
                                            <p:cond delay="0"/>
                                          </p:stCondLst>
                                        </p:cTn>
                                        <p:tgtEl>
                                          <p:spTgt spid="1034"/>
                                        </p:tgtEl>
                                        <p:attrNameLst>
                                          <p:attrName>style.visibility</p:attrName>
                                        </p:attrNameLst>
                                      </p:cBhvr>
                                      <p:to>
                                        <p:strVal val="visible"/>
                                      </p:to>
                                    </p:set>
                                    <p:animEffect transition="in" filter="fade">
                                      <p:cBhvr>
                                        <p:cTn id="19" dur="500"/>
                                        <p:tgtEl>
                                          <p:spTgt spid="103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5B25-EEE7-40BA-BAE6-5D2C184D11B0}"/>
              </a:ext>
            </a:extLst>
          </p:cNvPr>
          <p:cNvSpPr>
            <a:spLocks noGrp="1"/>
          </p:cNvSpPr>
          <p:nvPr>
            <p:ph type="title"/>
          </p:nvPr>
        </p:nvSpPr>
        <p:spPr>
          <a:xfrm>
            <a:off x="154004" y="457519"/>
            <a:ext cx="10971196" cy="745640"/>
          </a:xfrm>
        </p:spPr>
        <p:txBody>
          <a:bodyPr>
            <a:normAutofit/>
          </a:bodyPr>
          <a:lstStyle/>
          <a:p>
            <a:r>
              <a:rPr lang="en-GB" sz="4400" b="1" dirty="0">
                <a:solidFill>
                  <a:schemeClr val="accent5">
                    <a:lumMod val="75000"/>
                  </a:schemeClr>
                </a:solidFill>
              </a:rPr>
              <a:t>Positions to try if you have twins or more</a:t>
            </a:r>
          </a:p>
        </p:txBody>
      </p:sp>
      <p:sp>
        <p:nvSpPr>
          <p:cNvPr id="3" name="Text Placeholder 2">
            <a:extLst>
              <a:ext uri="{FF2B5EF4-FFF2-40B4-BE49-F238E27FC236}">
                <a16:creationId xmlns:a16="http://schemas.microsoft.com/office/drawing/2014/main" id="{CA802488-7234-477C-A2F2-214EDDE594F4}"/>
              </a:ext>
            </a:extLst>
          </p:cNvPr>
          <p:cNvSpPr>
            <a:spLocks noGrp="1"/>
          </p:cNvSpPr>
          <p:nvPr>
            <p:ph type="body" idx="1"/>
          </p:nvPr>
        </p:nvSpPr>
        <p:spPr>
          <a:xfrm>
            <a:off x="529389" y="4406046"/>
            <a:ext cx="10876548" cy="1414982"/>
          </a:xfrm>
        </p:spPr>
        <p:txBody>
          <a:bodyPr>
            <a:normAutofit/>
          </a:bodyPr>
          <a:lstStyle/>
          <a:p>
            <a:r>
              <a:rPr lang="en-GB" dirty="0">
                <a:solidFill>
                  <a:schemeClr val="tx1"/>
                </a:solidFill>
              </a:rPr>
              <a:t>Some mothers of twins or triplets may choose to feed babies individually initially and then work on tandem feeding once they have gained confidence with positioning and attaching. These are just a few positions that may work when you are trying to feed two babies at once. For more information see the Twins trust.</a:t>
            </a:r>
          </a:p>
        </p:txBody>
      </p:sp>
      <p:pic>
        <p:nvPicPr>
          <p:cNvPr id="2050" name="Picture 2" descr="Breastfeeding twins or triplets - HSE.ie">
            <a:extLst>
              <a:ext uri="{FF2B5EF4-FFF2-40B4-BE49-F238E27FC236}">
                <a16:creationId xmlns:a16="http://schemas.microsoft.com/office/drawing/2014/main" id="{0BAEFD97-12FF-41F9-8DD2-9341EE27B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609" y="1967645"/>
            <a:ext cx="1876425" cy="2438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Breastfeeding twins or triplets - HSE.ie">
            <a:extLst>
              <a:ext uri="{FF2B5EF4-FFF2-40B4-BE49-F238E27FC236}">
                <a16:creationId xmlns:a16="http://schemas.microsoft.com/office/drawing/2014/main" id="{2A90518F-EF88-4207-A0FA-F64A00689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8879" y="1967645"/>
            <a:ext cx="1876425" cy="2438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Breastfeeding twins or triplets - HSE.ie">
            <a:extLst>
              <a:ext uri="{FF2B5EF4-FFF2-40B4-BE49-F238E27FC236}">
                <a16:creationId xmlns:a16="http://schemas.microsoft.com/office/drawing/2014/main" id="{0C030D3F-ECF0-4309-AF0D-633B4222EC09}"/>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639226" y="1967645"/>
            <a:ext cx="1876425" cy="2438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8" name="Picture 10" descr="Twin's Trust - Baby Boutique">
            <a:extLst>
              <a:ext uri="{FF2B5EF4-FFF2-40B4-BE49-F238E27FC236}">
                <a16:creationId xmlns:a16="http://schemas.microsoft.com/office/drawing/2014/main" id="{BDA5E9C8-4E16-44BF-9AE0-990BEF581A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853" y="5848596"/>
            <a:ext cx="1228536" cy="73712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D43A245-5DCD-479D-8889-58514D710AEA}"/>
              </a:ext>
            </a:extLst>
          </p:cNvPr>
          <p:cNvSpPr txBox="1"/>
          <p:nvPr/>
        </p:nvSpPr>
        <p:spPr>
          <a:xfrm>
            <a:off x="4639225" y="5956597"/>
            <a:ext cx="6994509" cy="369332"/>
          </a:xfrm>
          <a:prstGeom prst="rect">
            <a:avLst/>
          </a:prstGeom>
          <a:noFill/>
        </p:spPr>
        <p:txBody>
          <a:bodyPr wrap="square">
            <a:spAutoFit/>
          </a:bodyPr>
          <a:lstStyle/>
          <a:p>
            <a:r>
              <a:rPr lang="en-GB" b="1" dirty="0">
                <a:solidFill>
                  <a:schemeClr val="accent5">
                    <a:lumMod val="75000"/>
                  </a:schemeClr>
                </a:solidFill>
                <a:hlinkClick r:id="rId6"/>
              </a:rPr>
              <a:t>https://twinstrust.org</a:t>
            </a:r>
            <a:endParaRPr lang="en-GB" b="1" dirty="0">
              <a:solidFill>
                <a:schemeClr val="accent5">
                  <a:lumMod val="75000"/>
                </a:schemeClr>
              </a:solidFill>
            </a:endParaRPr>
          </a:p>
        </p:txBody>
      </p:sp>
      <p:pic>
        <p:nvPicPr>
          <p:cNvPr id="16" name="Picture 10" descr="Twin's Trust - Baby Boutique">
            <a:extLst>
              <a:ext uri="{FF2B5EF4-FFF2-40B4-BE49-F238E27FC236}">
                <a16:creationId xmlns:a16="http://schemas.microsoft.com/office/drawing/2014/main" id="{C81CF329-8B2B-4C30-BE87-86E1A52AD4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8476" y="5848596"/>
            <a:ext cx="1228536" cy="73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68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par>
                                <p:cTn id="11" presetID="10"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500"/>
                                        <p:tgtEl>
                                          <p:spTgt spid="205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2058"/>
                                        </p:tgtEl>
                                        <p:attrNameLst>
                                          <p:attrName>style.visibility</p:attrName>
                                        </p:attrNameLst>
                                      </p:cBhvr>
                                      <p:to>
                                        <p:strVal val="visible"/>
                                      </p:to>
                                    </p:set>
                                    <p:animEffect transition="in" filter="fade">
                                      <p:cBhvr>
                                        <p:cTn id="26"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746760-3C7B-48FB-ACA3-EC66B1230DD5}"/>
              </a:ext>
            </a:extLst>
          </p:cNvPr>
          <p:cNvSpPr/>
          <p:nvPr/>
        </p:nvSpPr>
        <p:spPr>
          <a:xfrm>
            <a:off x="7371760" y="3657599"/>
            <a:ext cx="3054285" cy="17062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6F1DCE59-FC5D-413A-97B8-25E704CE1DBD}"/>
              </a:ext>
            </a:extLst>
          </p:cNvPr>
          <p:cNvSpPr>
            <a:spLocks noGrp="1"/>
          </p:cNvSpPr>
          <p:nvPr>
            <p:ph type="title"/>
          </p:nvPr>
        </p:nvSpPr>
        <p:spPr>
          <a:xfrm>
            <a:off x="6842760" y="960120"/>
            <a:ext cx="4663440" cy="1828800"/>
          </a:xfrm>
        </p:spPr>
        <p:txBody>
          <a:bodyPr vert="horz" lIns="91440" tIns="45720" rIns="91440" bIns="45720" rtlCol="0" anchor="b">
            <a:noAutofit/>
          </a:bodyPr>
          <a:lstStyle/>
          <a:p>
            <a:r>
              <a:rPr lang="en-US" sz="3200" b="1" kern="1200" dirty="0">
                <a:solidFill>
                  <a:schemeClr val="accent5">
                    <a:lumMod val="75000"/>
                  </a:schemeClr>
                </a:solidFill>
                <a:latin typeface="+mj-lt"/>
                <a:ea typeface="+mj-ea"/>
                <a:cs typeface="+mj-cs"/>
              </a:rPr>
              <a:t>How you position your baby is important for your comfort and for your baby to feed effectively at the breast. </a:t>
            </a:r>
          </a:p>
        </p:txBody>
      </p:sp>
      <p:pic>
        <p:nvPicPr>
          <p:cNvPr id="3" name="Picture 2" descr="A person sitting on a bed&#10;&#10;Description automatically generated">
            <a:extLst>
              <a:ext uri="{FF2B5EF4-FFF2-40B4-BE49-F238E27FC236}">
                <a16:creationId xmlns:a16="http://schemas.microsoft.com/office/drawing/2014/main" id="{2B085E08-6CC0-4F4C-A0E2-B829A2898491}"/>
              </a:ext>
            </a:extLst>
          </p:cNvPr>
          <p:cNvPicPr>
            <a:picLocks noChangeAspect="1"/>
          </p:cNvPicPr>
          <p:nvPr/>
        </p:nvPicPr>
        <p:blipFill rotWithShape="1">
          <a:blip r:embed="rId2">
            <a:extLst>
              <a:ext uri="{28A0092B-C50C-407E-A947-70E740481C1C}">
                <a14:useLocalDpi xmlns:a14="http://schemas.microsoft.com/office/drawing/2010/main" val="0"/>
              </a:ext>
            </a:extLst>
          </a:blip>
          <a:srcRect l="30153" r="25403"/>
          <a:stretch/>
        </p:blipFill>
        <p:spPr>
          <a:xfrm>
            <a:off x="20" y="10"/>
            <a:ext cx="6095980" cy="6857990"/>
          </a:xfrm>
          <a:prstGeom prst="rect">
            <a:avLst/>
          </a:prstGeom>
          <a:noFill/>
        </p:spPr>
      </p:pic>
      <p:sp>
        <p:nvSpPr>
          <p:cNvPr id="7" name="Rectangle 6">
            <a:extLst>
              <a:ext uri="{FF2B5EF4-FFF2-40B4-BE49-F238E27FC236}">
                <a16:creationId xmlns:a16="http://schemas.microsoft.com/office/drawing/2014/main" id="{9A5EB0E0-121F-4C09-A543-E6492B62A7E5}"/>
              </a:ext>
            </a:extLst>
          </p:cNvPr>
          <p:cNvSpPr/>
          <p:nvPr/>
        </p:nvSpPr>
        <p:spPr>
          <a:xfrm>
            <a:off x="7381188" y="3694325"/>
            <a:ext cx="2931737" cy="1990857"/>
          </a:xfrm>
          <a:prstGeom prst="rect">
            <a:avLst/>
          </a:prstGeom>
        </p:spPr>
        <p:txBody>
          <a:bodyPr vert="horz" lIns="91440" tIns="45720" rIns="91440" bIns="45720" rtlCol="0">
            <a:normAutofit/>
          </a:bodyPr>
          <a:lstStyle/>
          <a:p>
            <a:pPr algn="ctr">
              <a:lnSpc>
                <a:spcPct val="110000"/>
              </a:lnSpc>
              <a:spcBef>
                <a:spcPts val="600"/>
              </a:spcBef>
              <a:spcAft>
                <a:spcPts val="600"/>
              </a:spcAft>
              <a:buClr>
                <a:schemeClr val="accent5"/>
              </a:buClr>
              <a:buSzPct val="90000"/>
            </a:pPr>
            <a:r>
              <a:rPr lang="en-US" kern="1200" dirty="0">
                <a:solidFill>
                  <a:schemeClr val="accent3">
                    <a:lumMod val="40000"/>
                    <a:lumOff val="60000"/>
                  </a:schemeClr>
                </a:solidFill>
                <a:latin typeface="+mn-lt"/>
                <a:ea typeface="+mn-ea"/>
                <a:cs typeface="+mn-cs"/>
                <a:hlinkClick r:id="rId3">
                  <a:extLst>
                    <a:ext uri="{A12FA001-AC4F-418D-AE19-62706E023703}">
                      <ahyp:hlinkClr xmlns:ahyp="http://schemas.microsoft.com/office/drawing/2018/hyperlinkcolor" val="tx"/>
                    </a:ext>
                  </a:extLst>
                </a:hlinkClick>
              </a:rPr>
              <a:t>Click here to see positioning and attachment demonstrated beautifully by one of our </a:t>
            </a:r>
            <a:r>
              <a:rPr lang="en-US" dirty="0">
                <a:solidFill>
                  <a:schemeClr val="accent3">
                    <a:lumMod val="40000"/>
                    <a:lumOff val="60000"/>
                  </a:schemeClr>
                </a:solidFill>
                <a:hlinkClick r:id="rId3">
                  <a:extLst>
                    <a:ext uri="{A12FA001-AC4F-418D-AE19-62706E023703}">
                      <ahyp:hlinkClr xmlns:ahyp="http://schemas.microsoft.com/office/drawing/2018/hyperlinkcolor" val="tx"/>
                    </a:ext>
                  </a:extLst>
                </a:hlinkClick>
              </a:rPr>
              <a:t>M</a:t>
            </a:r>
            <a:r>
              <a:rPr lang="en-US" kern="1200" dirty="0">
                <a:solidFill>
                  <a:schemeClr val="accent3">
                    <a:lumMod val="40000"/>
                    <a:lumOff val="60000"/>
                  </a:schemeClr>
                </a:solidFill>
                <a:latin typeface="+mn-lt"/>
                <a:ea typeface="+mn-ea"/>
                <a:cs typeface="+mn-cs"/>
                <a:hlinkClick r:id="rId3">
                  <a:extLst>
                    <a:ext uri="{A12FA001-AC4F-418D-AE19-62706E023703}">
                      <ahyp:hlinkClr xmlns:ahyp="http://schemas.microsoft.com/office/drawing/2018/hyperlinkcolor" val="tx"/>
                    </a:ext>
                  </a:extLst>
                </a:hlinkClick>
              </a:rPr>
              <a:t>ums          and her baby</a:t>
            </a:r>
            <a:endParaRPr lang="en-US" kern="1200" dirty="0">
              <a:solidFill>
                <a:schemeClr val="accent3">
                  <a:lumMod val="40000"/>
                  <a:lumOff val="60000"/>
                </a:schemeClr>
              </a:solidFill>
              <a:latin typeface="+mn-lt"/>
              <a:ea typeface="+mn-ea"/>
              <a:cs typeface="+mn-cs"/>
            </a:endParaRPr>
          </a:p>
        </p:txBody>
      </p:sp>
      <p:sp>
        <p:nvSpPr>
          <p:cNvPr id="6" name="Action Button: Go Home 5">
            <a:hlinkClick r:id="rId4" action="ppaction://hlinksldjump" highlightClick="1"/>
            <a:extLst>
              <a:ext uri="{FF2B5EF4-FFF2-40B4-BE49-F238E27FC236}">
                <a16:creationId xmlns:a16="http://schemas.microsoft.com/office/drawing/2014/main" id="{EEFA7BFD-7EB2-4B6A-81BB-FD401559ED48}"/>
              </a:ext>
            </a:extLst>
          </p:cNvPr>
          <p:cNvSpPr/>
          <p:nvPr/>
        </p:nvSpPr>
        <p:spPr>
          <a:xfrm>
            <a:off x="11414760" y="6176962"/>
            <a:ext cx="655320" cy="54387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rrow: Right 7">
            <a:extLst>
              <a:ext uri="{FF2B5EF4-FFF2-40B4-BE49-F238E27FC236}">
                <a16:creationId xmlns:a16="http://schemas.microsoft.com/office/drawing/2014/main" id="{009D70C8-47AE-4894-87C8-E3B7538944B1}"/>
              </a:ext>
            </a:extLst>
          </p:cNvPr>
          <p:cNvSpPr/>
          <p:nvPr/>
        </p:nvSpPr>
        <p:spPr>
          <a:xfrm>
            <a:off x="10827026" y="6361043"/>
            <a:ext cx="360804" cy="198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760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500"/>
                            </p:stCondLst>
                            <p:childTnLst>
                              <p:par>
                                <p:cTn id="15" presetID="6"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7"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04" y="457518"/>
            <a:ext cx="10971196" cy="899644"/>
          </a:xfrm>
        </p:spPr>
        <p:txBody>
          <a:bodyPr>
            <a:normAutofit/>
          </a:bodyPr>
          <a:lstStyle/>
          <a:p>
            <a:r>
              <a:rPr lang="en-GB" sz="4400" b="1" dirty="0">
                <a:solidFill>
                  <a:schemeClr val="accent5">
                    <a:lumMod val="75000"/>
                  </a:schemeClr>
                </a:solidFill>
              </a:rPr>
              <a:t>How will I know if things are going well?</a:t>
            </a:r>
          </a:p>
        </p:txBody>
      </p:sp>
      <p:sp>
        <p:nvSpPr>
          <p:cNvPr id="3" name="Content Placeholder 2">
            <a:extLst>
              <a:ext uri="{FF2B5EF4-FFF2-40B4-BE49-F238E27FC236}">
                <a16:creationId xmlns:a16="http://schemas.microsoft.com/office/drawing/2014/main" id="{BD57B1CE-C947-44D1-8D17-A1EFEF294717}"/>
              </a:ext>
            </a:extLst>
          </p:cNvPr>
          <p:cNvSpPr>
            <a:spLocks noGrp="1"/>
          </p:cNvSpPr>
          <p:nvPr>
            <p:ph idx="1"/>
          </p:nvPr>
        </p:nvSpPr>
        <p:spPr>
          <a:xfrm>
            <a:off x="154004" y="1905001"/>
            <a:ext cx="10971196" cy="4267200"/>
          </a:xfrm>
        </p:spPr>
        <p:txBody>
          <a:bodyPr/>
          <a:lstStyle/>
          <a:p>
            <a:r>
              <a:rPr lang="en-GB" dirty="0"/>
              <a:t>Your midwife will ask certain questions which help to establish if feeding is going well for both mum and baby.</a:t>
            </a:r>
          </a:p>
          <a:p>
            <a:r>
              <a:rPr lang="en-GB" dirty="0"/>
              <a:t>When babies are breast fed, we cannot see ‘how much’ they are getting in any particular feed, so the questions we ask help us to determine effective feeding in other ways.</a:t>
            </a:r>
          </a:p>
          <a:p>
            <a:r>
              <a:rPr lang="en-GB" dirty="0"/>
              <a:t>Many new parents worry about the amount of breastmilk their babies may be receiving, so please do always seek advice if you have concerns that your baby may not be getting enough milk. </a:t>
            </a:r>
          </a:p>
          <a:p>
            <a:r>
              <a:rPr lang="en-GB" dirty="0"/>
              <a:t>Often however, the cause of the concern can be explained by very normal </a:t>
            </a:r>
            <a:r>
              <a:rPr lang="en-GB" dirty="0" err="1"/>
              <a:t>newborn</a:t>
            </a:r>
            <a:r>
              <a:rPr lang="en-GB" dirty="0"/>
              <a:t> feeding behaviours. We will address these in a bit…</a:t>
            </a:r>
          </a:p>
        </p:txBody>
      </p:sp>
    </p:spTree>
    <p:extLst>
      <p:ext uri="{BB962C8B-B14F-4D97-AF65-F5344CB8AC3E}">
        <p14:creationId xmlns:p14="http://schemas.microsoft.com/office/powerpoint/2010/main" val="330518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1DD1338B-0832-4C34-AB48-2F3AB4F25F9D}"/>
              </a:ext>
            </a:extLst>
          </p:cNvPr>
          <p:cNvGraphicFramePr>
            <a:graphicFrameLocks noGrp="1"/>
          </p:cNvGraphicFramePr>
          <p:nvPr>
            <p:ph idx="1"/>
            <p:extLst>
              <p:ext uri="{D42A27DB-BD31-4B8C-83A1-F6EECF244321}">
                <p14:modId xmlns:p14="http://schemas.microsoft.com/office/powerpoint/2010/main" val="561874225"/>
              </p:ext>
            </p:extLst>
          </p:nvPr>
        </p:nvGraphicFramePr>
        <p:xfrm>
          <a:off x="1066800" y="1358456"/>
          <a:ext cx="10058400" cy="5062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012E114-A1DF-4694-B325-560CBEACB583}"/>
              </a:ext>
            </a:extLst>
          </p:cNvPr>
          <p:cNvSpPr txBox="1"/>
          <p:nvPr/>
        </p:nvSpPr>
        <p:spPr>
          <a:xfrm>
            <a:off x="2036638" y="437214"/>
            <a:ext cx="8971722" cy="584775"/>
          </a:xfrm>
          <a:prstGeom prst="rect">
            <a:avLst/>
          </a:prstGeom>
          <a:noFill/>
        </p:spPr>
        <p:txBody>
          <a:bodyPr wrap="square" rtlCol="0">
            <a:spAutoFit/>
          </a:bodyPr>
          <a:lstStyle/>
          <a:p>
            <a:r>
              <a:rPr lang="en-GB" sz="3200" b="1" dirty="0">
                <a:solidFill>
                  <a:srgbClr val="00B050"/>
                </a:solidFill>
                <a:latin typeface="+mj-lt"/>
              </a:rPr>
              <a:t>These points indicate feeding is going well!</a:t>
            </a:r>
          </a:p>
        </p:txBody>
      </p:sp>
    </p:spTree>
    <p:extLst>
      <p:ext uri="{BB962C8B-B14F-4D97-AF65-F5344CB8AC3E}">
        <p14:creationId xmlns:p14="http://schemas.microsoft.com/office/powerpoint/2010/main" val="298453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259F4-40B9-4681-BFCC-0AABCD6AB10D}"/>
              </a:ext>
            </a:extLst>
          </p:cNvPr>
          <p:cNvSpPr>
            <a:spLocks noGrp="1"/>
          </p:cNvSpPr>
          <p:nvPr>
            <p:ph type="title"/>
          </p:nvPr>
        </p:nvSpPr>
        <p:spPr>
          <a:xfrm>
            <a:off x="1066800" y="141477"/>
            <a:ext cx="10058400" cy="1188720"/>
          </a:xfrm>
        </p:spPr>
        <p:txBody>
          <a:bodyPr>
            <a:normAutofit/>
          </a:bodyPr>
          <a:lstStyle/>
          <a:p>
            <a:pPr algn="ctr"/>
            <a:r>
              <a:rPr lang="en-GB" sz="3200" b="1" dirty="0">
                <a:solidFill>
                  <a:srgbClr val="CC0000"/>
                </a:solidFill>
              </a:rPr>
              <a:t>These points may indicate a problem or a need to</a:t>
            </a:r>
            <a:br>
              <a:rPr lang="en-GB" sz="3200" b="1" dirty="0">
                <a:solidFill>
                  <a:srgbClr val="CC0000"/>
                </a:solidFill>
              </a:rPr>
            </a:br>
            <a:r>
              <a:rPr lang="en-GB" sz="3200" b="1" dirty="0">
                <a:solidFill>
                  <a:srgbClr val="CC0000"/>
                </a:solidFill>
              </a:rPr>
              <a:t>speak to your Midwife/Health Visitor</a:t>
            </a:r>
          </a:p>
        </p:txBody>
      </p:sp>
      <p:graphicFrame>
        <p:nvGraphicFramePr>
          <p:cNvPr id="4" name="Content Placeholder 3">
            <a:extLst>
              <a:ext uri="{FF2B5EF4-FFF2-40B4-BE49-F238E27FC236}">
                <a16:creationId xmlns:a16="http://schemas.microsoft.com/office/drawing/2014/main" id="{E5C7A79B-6785-42E0-BD36-3B4DD2A8E0C1}"/>
              </a:ext>
            </a:extLst>
          </p:cNvPr>
          <p:cNvGraphicFramePr>
            <a:graphicFrameLocks noGrp="1"/>
          </p:cNvGraphicFramePr>
          <p:nvPr>
            <p:ph idx="1"/>
            <p:extLst>
              <p:ext uri="{D42A27DB-BD31-4B8C-83A1-F6EECF244321}">
                <p14:modId xmlns:p14="http://schemas.microsoft.com/office/powerpoint/2010/main" val="3768737488"/>
              </p:ext>
            </p:extLst>
          </p:nvPr>
        </p:nvGraphicFramePr>
        <p:xfrm>
          <a:off x="264826" y="1481030"/>
          <a:ext cx="11662347" cy="5084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82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2961"/>
            <a:ext cx="10058400" cy="894204"/>
          </a:xfrm>
        </p:spPr>
        <p:txBody>
          <a:bodyPr>
            <a:normAutofit/>
          </a:bodyPr>
          <a:lstStyle/>
          <a:p>
            <a:r>
              <a:rPr lang="en-GB" sz="4400" b="1" dirty="0">
                <a:solidFill>
                  <a:schemeClr val="accent5">
                    <a:lumMod val="75000"/>
                  </a:schemeClr>
                </a:solidFill>
              </a:rPr>
              <a:t>What goes in, must come out!</a:t>
            </a:r>
          </a:p>
        </p:txBody>
      </p:sp>
      <p:sp>
        <p:nvSpPr>
          <p:cNvPr id="3" name="Text Placeholder 2"/>
          <p:cNvSpPr>
            <a:spLocks noGrp="1"/>
          </p:cNvSpPr>
          <p:nvPr>
            <p:ph type="body" idx="1"/>
          </p:nvPr>
        </p:nvSpPr>
        <p:spPr>
          <a:xfrm>
            <a:off x="698500" y="1859659"/>
            <a:ext cx="4800600" cy="737121"/>
          </a:xfrm>
        </p:spPr>
        <p:txBody>
          <a:bodyPr>
            <a:normAutofit/>
          </a:bodyPr>
          <a:lstStyle/>
          <a:p>
            <a:pPr>
              <a:lnSpc>
                <a:spcPct val="100000"/>
              </a:lnSpc>
            </a:pPr>
            <a:r>
              <a:rPr lang="en-GB" sz="1800" b="1" dirty="0"/>
              <a:t>Wet nappies increase with each day in relation to increasing milk supply</a:t>
            </a:r>
          </a:p>
        </p:txBody>
      </p:sp>
      <p:sp>
        <p:nvSpPr>
          <p:cNvPr id="5" name="Text Placeholder 4"/>
          <p:cNvSpPr>
            <a:spLocks noGrp="1"/>
          </p:cNvSpPr>
          <p:nvPr>
            <p:ph type="body" sz="quarter" idx="3"/>
          </p:nvPr>
        </p:nvSpPr>
        <p:spPr>
          <a:xfrm>
            <a:off x="6343454" y="1857658"/>
            <a:ext cx="4714461" cy="737121"/>
          </a:xfrm>
        </p:spPr>
        <p:txBody>
          <a:bodyPr>
            <a:noAutofit/>
          </a:bodyPr>
          <a:lstStyle/>
          <a:p>
            <a:pPr>
              <a:lnSpc>
                <a:spcPct val="100000"/>
              </a:lnSpc>
            </a:pPr>
            <a:r>
              <a:rPr lang="en-GB" sz="1800" b="1" dirty="0"/>
              <a:t>Dirty nappies change with each day as breastmilk helps to clear the large intestine of meconium (baby’s first poo)</a:t>
            </a:r>
          </a:p>
        </p:txBody>
      </p:sp>
      <p:sp>
        <p:nvSpPr>
          <p:cNvPr id="8" name="TextBox 7">
            <a:extLst>
              <a:ext uri="{FF2B5EF4-FFF2-40B4-BE49-F238E27FC236}">
                <a16:creationId xmlns:a16="http://schemas.microsoft.com/office/drawing/2014/main" id="{B877E7BC-4027-4721-9723-C77C40448F07}"/>
              </a:ext>
            </a:extLst>
          </p:cNvPr>
          <p:cNvSpPr txBox="1"/>
          <p:nvPr/>
        </p:nvSpPr>
        <p:spPr>
          <a:xfrm>
            <a:off x="1066800" y="980660"/>
            <a:ext cx="9780104" cy="461665"/>
          </a:xfrm>
          <a:prstGeom prst="rect">
            <a:avLst/>
          </a:prstGeom>
          <a:noFill/>
        </p:spPr>
        <p:txBody>
          <a:bodyPr wrap="square" rtlCol="0">
            <a:spAutoFit/>
          </a:bodyPr>
          <a:lstStyle/>
          <a:p>
            <a:r>
              <a:rPr lang="en-GB" sz="2400" dirty="0"/>
              <a:t>Baby’s nappies tell us a great deal about how they are feeding</a:t>
            </a:r>
          </a:p>
        </p:txBody>
      </p:sp>
      <p:sp>
        <p:nvSpPr>
          <p:cNvPr id="9" name="TextBox 8">
            <a:extLst>
              <a:ext uri="{FF2B5EF4-FFF2-40B4-BE49-F238E27FC236}">
                <a16:creationId xmlns:a16="http://schemas.microsoft.com/office/drawing/2014/main" id="{6B13672D-F4AD-4048-B89E-E8BD6C932BF4}"/>
              </a:ext>
            </a:extLst>
          </p:cNvPr>
          <p:cNvSpPr txBox="1"/>
          <p:nvPr/>
        </p:nvSpPr>
        <p:spPr>
          <a:xfrm>
            <a:off x="698500" y="2769704"/>
            <a:ext cx="5636041" cy="2585323"/>
          </a:xfrm>
          <a:prstGeom prst="rect">
            <a:avLst/>
          </a:prstGeom>
          <a:noFill/>
        </p:spPr>
        <p:txBody>
          <a:bodyPr wrap="square" rtlCol="0">
            <a:spAutoFit/>
          </a:bodyPr>
          <a:lstStyle/>
          <a:p>
            <a:r>
              <a:rPr lang="en-GB" b="1" dirty="0">
                <a:solidFill>
                  <a:schemeClr val="accent1"/>
                </a:solidFill>
              </a:rPr>
              <a:t>Day 0-1 </a:t>
            </a:r>
            <a:r>
              <a:rPr lang="en-GB" dirty="0"/>
              <a:t>– </a:t>
            </a:r>
            <a:r>
              <a:rPr lang="en-GB" b="1" dirty="0"/>
              <a:t>1</a:t>
            </a:r>
            <a:r>
              <a:rPr lang="en-GB" dirty="0"/>
              <a:t> or more</a:t>
            </a:r>
          </a:p>
          <a:p>
            <a:endParaRPr lang="en-GB" dirty="0"/>
          </a:p>
          <a:p>
            <a:r>
              <a:rPr lang="en-GB" b="1" dirty="0">
                <a:solidFill>
                  <a:schemeClr val="accent1"/>
                </a:solidFill>
              </a:rPr>
              <a:t>Day 1-2 </a:t>
            </a:r>
            <a:r>
              <a:rPr lang="en-GB" dirty="0"/>
              <a:t>– </a:t>
            </a:r>
            <a:r>
              <a:rPr lang="en-GB" b="1" dirty="0"/>
              <a:t>1-2</a:t>
            </a:r>
            <a:r>
              <a:rPr lang="en-GB" dirty="0"/>
              <a:t> or more</a:t>
            </a:r>
          </a:p>
          <a:p>
            <a:endParaRPr lang="en-GB" dirty="0"/>
          </a:p>
          <a:p>
            <a:r>
              <a:rPr lang="en-GB" b="1" dirty="0">
                <a:solidFill>
                  <a:schemeClr val="accent1"/>
                </a:solidFill>
              </a:rPr>
              <a:t>Day 3-4</a:t>
            </a:r>
            <a:r>
              <a:rPr lang="en-GB" dirty="0">
                <a:solidFill>
                  <a:schemeClr val="accent1"/>
                </a:solidFill>
              </a:rPr>
              <a:t> </a:t>
            </a:r>
            <a:r>
              <a:rPr lang="en-GB" dirty="0"/>
              <a:t>– </a:t>
            </a:r>
            <a:r>
              <a:rPr lang="en-GB" b="1" dirty="0"/>
              <a:t>3</a:t>
            </a:r>
            <a:r>
              <a:rPr lang="en-GB" dirty="0"/>
              <a:t> or more, </a:t>
            </a:r>
          </a:p>
          <a:p>
            <a:r>
              <a:rPr lang="en-GB" dirty="0"/>
              <a:t>	getting heavier</a:t>
            </a:r>
          </a:p>
          <a:p>
            <a:endParaRPr lang="en-GB" dirty="0"/>
          </a:p>
          <a:p>
            <a:r>
              <a:rPr lang="en-GB" b="1" dirty="0">
                <a:solidFill>
                  <a:schemeClr val="accent1"/>
                </a:solidFill>
              </a:rPr>
              <a:t>Day 5 onwards </a:t>
            </a:r>
            <a:r>
              <a:rPr lang="en-GB" dirty="0"/>
              <a:t>-  </a:t>
            </a:r>
            <a:r>
              <a:rPr lang="en-GB" b="1" dirty="0"/>
              <a:t>6 </a:t>
            </a:r>
            <a:r>
              <a:rPr lang="en-GB" dirty="0"/>
              <a:t>or more,</a:t>
            </a:r>
          </a:p>
          <a:p>
            <a:r>
              <a:rPr lang="en-GB" dirty="0"/>
              <a:t>		 noticeably heavy</a:t>
            </a:r>
          </a:p>
        </p:txBody>
      </p:sp>
      <p:sp>
        <p:nvSpPr>
          <p:cNvPr id="7" name="TextBox 6">
            <a:extLst>
              <a:ext uri="{FF2B5EF4-FFF2-40B4-BE49-F238E27FC236}">
                <a16:creationId xmlns:a16="http://schemas.microsoft.com/office/drawing/2014/main" id="{0E582AF8-331F-4D2A-AAFD-AC08F96AA40B}"/>
              </a:ext>
            </a:extLst>
          </p:cNvPr>
          <p:cNvSpPr txBox="1"/>
          <p:nvPr/>
        </p:nvSpPr>
        <p:spPr>
          <a:xfrm>
            <a:off x="6353395" y="2847921"/>
            <a:ext cx="4790661" cy="2031325"/>
          </a:xfrm>
          <a:prstGeom prst="rect">
            <a:avLst/>
          </a:prstGeom>
          <a:noFill/>
        </p:spPr>
        <p:txBody>
          <a:bodyPr wrap="square" rtlCol="0">
            <a:spAutoFit/>
          </a:bodyPr>
          <a:lstStyle/>
          <a:p>
            <a:r>
              <a:rPr lang="en-GB" b="1" dirty="0">
                <a:solidFill>
                  <a:schemeClr val="accent1"/>
                </a:solidFill>
              </a:rPr>
              <a:t>Day 0-1 </a:t>
            </a:r>
            <a:r>
              <a:rPr lang="en-GB" dirty="0"/>
              <a:t>– at least one, meconium </a:t>
            </a:r>
          </a:p>
          <a:p>
            <a:endParaRPr lang="en-GB" dirty="0"/>
          </a:p>
          <a:p>
            <a:r>
              <a:rPr lang="en-GB" b="1" dirty="0">
                <a:solidFill>
                  <a:schemeClr val="accent1"/>
                </a:solidFill>
              </a:rPr>
              <a:t>Day 1-2 </a:t>
            </a:r>
            <a:r>
              <a:rPr lang="en-GB" dirty="0"/>
              <a:t>– 1 or more, meconium</a:t>
            </a:r>
          </a:p>
          <a:p>
            <a:endParaRPr lang="en-GB" dirty="0"/>
          </a:p>
          <a:p>
            <a:r>
              <a:rPr lang="en-GB" b="1" dirty="0">
                <a:solidFill>
                  <a:schemeClr val="accent1"/>
                </a:solidFill>
              </a:rPr>
              <a:t>Day 3-4 </a:t>
            </a:r>
            <a:r>
              <a:rPr lang="en-GB" dirty="0"/>
              <a:t>– 2 or more, turning lighter</a:t>
            </a:r>
          </a:p>
          <a:p>
            <a:endParaRPr lang="en-GB" dirty="0"/>
          </a:p>
          <a:p>
            <a:r>
              <a:rPr lang="en-GB" b="1" dirty="0">
                <a:solidFill>
                  <a:schemeClr val="accent1"/>
                </a:solidFill>
              </a:rPr>
              <a:t>Day 5 onwards </a:t>
            </a:r>
            <a:r>
              <a:rPr lang="en-GB" dirty="0"/>
              <a:t>-  2 or more yellow stools</a:t>
            </a:r>
          </a:p>
        </p:txBody>
      </p:sp>
      <p:sp>
        <p:nvSpPr>
          <p:cNvPr id="4" name="Flowchart: Connector 3">
            <a:extLst>
              <a:ext uri="{FF2B5EF4-FFF2-40B4-BE49-F238E27FC236}">
                <a16:creationId xmlns:a16="http://schemas.microsoft.com/office/drawing/2014/main" id="{1504D274-6A60-4468-8A54-450426EFEE4B}"/>
              </a:ext>
            </a:extLst>
          </p:cNvPr>
          <p:cNvSpPr/>
          <p:nvPr/>
        </p:nvSpPr>
        <p:spPr>
          <a:xfrm>
            <a:off x="10912140" y="2765675"/>
            <a:ext cx="463827" cy="397566"/>
          </a:xfrm>
          <a:prstGeom prst="flowChartConnector">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a:extLst>
              <a:ext uri="{FF2B5EF4-FFF2-40B4-BE49-F238E27FC236}">
                <a16:creationId xmlns:a16="http://schemas.microsoft.com/office/drawing/2014/main" id="{0969CED0-0DE4-439B-97E0-D5C9DEDE7522}"/>
              </a:ext>
            </a:extLst>
          </p:cNvPr>
          <p:cNvSpPr/>
          <p:nvPr/>
        </p:nvSpPr>
        <p:spPr>
          <a:xfrm>
            <a:off x="10912140" y="3355398"/>
            <a:ext cx="463827" cy="397566"/>
          </a:xfrm>
          <a:prstGeom prst="flowChartConnector">
            <a:avLst/>
          </a:prstGeom>
          <a:solidFill>
            <a:srgbClr val="3E41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a:extLst>
              <a:ext uri="{FF2B5EF4-FFF2-40B4-BE49-F238E27FC236}">
                <a16:creationId xmlns:a16="http://schemas.microsoft.com/office/drawing/2014/main" id="{5C249623-B9D0-4182-8524-EED9C303C302}"/>
              </a:ext>
            </a:extLst>
          </p:cNvPr>
          <p:cNvSpPr/>
          <p:nvPr/>
        </p:nvSpPr>
        <p:spPr>
          <a:xfrm>
            <a:off x="10912140" y="3908096"/>
            <a:ext cx="463827" cy="397566"/>
          </a:xfrm>
          <a:prstGeom prst="flowChartConnector">
            <a:avLst/>
          </a:prstGeom>
          <a:solidFill>
            <a:srgbClr val="717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a:extLst>
              <a:ext uri="{FF2B5EF4-FFF2-40B4-BE49-F238E27FC236}">
                <a16:creationId xmlns:a16="http://schemas.microsoft.com/office/drawing/2014/main" id="{9BA2A5A7-D3C9-4F00-9BDC-D5CEEAC4464D}"/>
              </a:ext>
            </a:extLst>
          </p:cNvPr>
          <p:cNvSpPr/>
          <p:nvPr/>
        </p:nvSpPr>
        <p:spPr>
          <a:xfrm>
            <a:off x="10912139" y="4499983"/>
            <a:ext cx="463827" cy="397566"/>
          </a:xfrm>
          <a:prstGeom prst="flowChartConnector">
            <a:avLst/>
          </a:prstGeom>
          <a:solidFill>
            <a:srgbClr val="D5B9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Connector 13">
            <a:extLst>
              <a:ext uri="{FF2B5EF4-FFF2-40B4-BE49-F238E27FC236}">
                <a16:creationId xmlns:a16="http://schemas.microsoft.com/office/drawing/2014/main" id="{9BA2A5A7-D3C9-4F00-9BDC-D5CEEAC4464D}"/>
              </a:ext>
            </a:extLst>
          </p:cNvPr>
          <p:cNvSpPr/>
          <p:nvPr/>
        </p:nvSpPr>
        <p:spPr>
          <a:xfrm>
            <a:off x="4301426" y="2873579"/>
            <a:ext cx="231913" cy="144712"/>
          </a:xfrm>
          <a:prstGeom prst="flowChartConnector">
            <a:avLst/>
          </a:prstGeom>
          <a:solidFill>
            <a:srgbClr val="D5B9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Connector 14">
            <a:extLst>
              <a:ext uri="{FF2B5EF4-FFF2-40B4-BE49-F238E27FC236}">
                <a16:creationId xmlns:a16="http://schemas.microsoft.com/office/drawing/2014/main" id="{9BA2A5A7-D3C9-4F00-9BDC-D5CEEAC4464D}"/>
              </a:ext>
            </a:extLst>
          </p:cNvPr>
          <p:cNvSpPr/>
          <p:nvPr/>
        </p:nvSpPr>
        <p:spPr>
          <a:xfrm>
            <a:off x="4301426" y="3335840"/>
            <a:ext cx="231913" cy="144712"/>
          </a:xfrm>
          <a:prstGeom prst="flowChartConnector">
            <a:avLst/>
          </a:prstGeom>
          <a:solidFill>
            <a:srgbClr val="D5B9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Connector 15">
            <a:extLst>
              <a:ext uri="{FF2B5EF4-FFF2-40B4-BE49-F238E27FC236}">
                <a16:creationId xmlns:a16="http://schemas.microsoft.com/office/drawing/2014/main" id="{9BA2A5A7-D3C9-4F00-9BDC-D5CEEAC4464D}"/>
              </a:ext>
            </a:extLst>
          </p:cNvPr>
          <p:cNvSpPr/>
          <p:nvPr/>
        </p:nvSpPr>
        <p:spPr>
          <a:xfrm>
            <a:off x="4617269" y="3335840"/>
            <a:ext cx="231913" cy="144712"/>
          </a:xfrm>
          <a:prstGeom prst="flowChartConnector">
            <a:avLst/>
          </a:prstGeom>
          <a:solidFill>
            <a:srgbClr val="D5B9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Connector 16">
            <a:extLst>
              <a:ext uri="{FF2B5EF4-FFF2-40B4-BE49-F238E27FC236}">
                <a16:creationId xmlns:a16="http://schemas.microsoft.com/office/drawing/2014/main" id="{9BA2A5A7-D3C9-4F00-9BDC-D5CEEAC4464D}"/>
              </a:ext>
            </a:extLst>
          </p:cNvPr>
          <p:cNvSpPr/>
          <p:nvPr/>
        </p:nvSpPr>
        <p:spPr>
          <a:xfrm>
            <a:off x="4301426" y="4018172"/>
            <a:ext cx="231913" cy="144712"/>
          </a:xfrm>
          <a:prstGeom prst="flowChartConnector">
            <a:avLst/>
          </a:prstGeom>
          <a:solidFill>
            <a:srgbClr val="D5B9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Connector 17">
            <a:extLst>
              <a:ext uri="{FF2B5EF4-FFF2-40B4-BE49-F238E27FC236}">
                <a16:creationId xmlns:a16="http://schemas.microsoft.com/office/drawing/2014/main" id="{9BA2A5A7-D3C9-4F00-9BDC-D5CEEAC4464D}"/>
              </a:ext>
            </a:extLst>
          </p:cNvPr>
          <p:cNvSpPr/>
          <p:nvPr/>
        </p:nvSpPr>
        <p:spPr>
          <a:xfrm>
            <a:off x="4612293" y="4022036"/>
            <a:ext cx="231913" cy="144712"/>
          </a:xfrm>
          <a:prstGeom prst="flowChartConnector">
            <a:avLst/>
          </a:prstGeom>
          <a:solidFill>
            <a:srgbClr val="D5B9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Connector 18">
            <a:extLst>
              <a:ext uri="{FF2B5EF4-FFF2-40B4-BE49-F238E27FC236}">
                <a16:creationId xmlns:a16="http://schemas.microsoft.com/office/drawing/2014/main" id="{9BA2A5A7-D3C9-4F00-9BDC-D5CEEAC4464D}"/>
              </a:ext>
            </a:extLst>
          </p:cNvPr>
          <p:cNvSpPr/>
          <p:nvPr/>
        </p:nvSpPr>
        <p:spPr>
          <a:xfrm>
            <a:off x="4919300" y="4023717"/>
            <a:ext cx="231913" cy="144712"/>
          </a:xfrm>
          <a:prstGeom prst="flowChartConnector">
            <a:avLst/>
          </a:prstGeom>
          <a:solidFill>
            <a:srgbClr val="D5B9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Connector 19">
            <a:extLst>
              <a:ext uri="{FF2B5EF4-FFF2-40B4-BE49-F238E27FC236}">
                <a16:creationId xmlns:a16="http://schemas.microsoft.com/office/drawing/2014/main" id="{9BA2A5A7-D3C9-4F00-9BDC-D5CEEAC4464D}"/>
              </a:ext>
            </a:extLst>
          </p:cNvPr>
          <p:cNvSpPr/>
          <p:nvPr/>
        </p:nvSpPr>
        <p:spPr>
          <a:xfrm>
            <a:off x="5230999" y="4018172"/>
            <a:ext cx="231913" cy="144712"/>
          </a:xfrm>
          <a:prstGeom prst="flowChartConnector">
            <a:avLst/>
          </a:prstGeom>
          <a:solidFill>
            <a:srgbClr val="D5B9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lowchart: Connector 20">
            <a:extLst>
              <a:ext uri="{FF2B5EF4-FFF2-40B4-BE49-F238E27FC236}">
                <a16:creationId xmlns:a16="http://schemas.microsoft.com/office/drawing/2014/main" id="{9BA2A5A7-D3C9-4F00-9BDC-D5CEEAC4464D}"/>
              </a:ext>
            </a:extLst>
          </p:cNvPr>
          <p:cNvSpPr/>
          <p:nvPr/>
        </p:nvSpPr>
        <p:spPr>
          <a:xfrm>
            <a:off x="4612267" y="4814834"/>
            <a:ext cx="231913" cy="144712"/>
          </a:xfrm>
          <a:prstGeom prst="flowChartConnector">
            <a:avLst/>
          </a:prstGeom>
          <a:solidFill>
            <a:srgbClr val="D5B9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lowchart: Connector 21">
            <a:extLst>
              <a:ext uri="{FF2B5EF4-FFF2-40B4-BE49-F238E27FC236}">
                <a16:creationId xmlns:a16="http://schemas.microsoft.com/office/drawing/2014/main" id="{9BA2A5A7-D3C9-4F00-9BDC-D5CEEAC4464D}"/>
              </a:ext>
            </a:extLst>
          </p:cNvPr>
          <p:cNvSpPr/>
          <p:nvPr/>
        </p:nvSpPr>
        <p:spPr>
          <a:xfrm>
            <a:off x="4906614" y="4805959"/>
            <a:ext cx="231913" cy="144712"/>
          </a:xfrm>
          <a:prstGeom prst="flowChartConnector">
            <a:avLst/>
          </a:prstGeom>
          <a:solidFill>
            <a:srgbClr val="D5B9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lowchart: Connector 22">
            <a:extLst>
              <a:ext uri="{FF2B5EF4-FFF2-40B4-BE49-F238E27FC236}">
                <a16:creationId xmlns:a16="http://schemas.microsoft.com/office/drawing/2014/main" id="{9BA2A5A7-D3C9-4F00-9BDC-D5CEEAC4464D}"/>
              </a:ext>
            </a:extLst>
          </p:cNvPr>
          <p:cNvSpPr/>
          <p:nvPr/>
        </p:nvSpPr>
        <p:spPr>
          <a:xfrm>
            <a:off x="5220515" y="4814834"/>
            <a:ext cx="231913" cy="144712"/>
          </a:xfrm>
          <a:prstGeom prst="flowChartConnector">
            <a:avLst/>
          </a:prstGeom>
          <a:solidFill>
            <a:srgbClr val="D5B9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a:extLst>
              <a:ext uri="{FF2B5EF4-FFF2-40B4-BE49-F238E27FC236}">
                <a16:creationId xmlns:a16="http://schemas.microsoft.com/office/drawing/2014/main" id="{9BA2A5A7-D3C9-4F00-9BDC-D5CEEAC4464D}"/>
              </a:ext>
            </a:extLst>
          </p:cNvPr>
          <p:cNvSpPr/>
          <p:nvPr/>
        </p:nvSpPr>
        <p:spPr>
          <a:xfrm>
            <a:off x="5533325" y="4814834"/>
            <a:ext cx="231913" cy="144712"/>
          </a:xfrm>
          <a:prstGeom prst="flowChartConnector">
            <a:avLst/>
          </a:prstGeom>
          <a:solidFill>
            <a:srgbClr val="D5B9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a:extLst>
              <a:ext uri="{FF2B5EF4-FFF2-40B4-BE49-F238E27FC236}">
                <a16:creationId xmlns:a16="http://schemas.microsoft.com/office/drawing/2014/main" id="{9BA2A5A7-D3C9-4F00-9BDC-D5CEEAC4464D}"/>
              </a:ext>
            </a:extLst>
          </p:cNvPr>
          <p:cNvSpPr/>
          <p:nvPr/>
        </p:nvSpPr>
        <p:spPr>
          <a:xfrm>
            <a:off x="5846135" y="4814834"/>
            <a:ext cx="231913" cy="144712"/>
          </a:xfrm>
          <a:prstGeom prst="flowChartConnector">
            <a:avLst/>
          </a:prstGeom>
          <a:solidFill>
            <a:srgbClr val="D5B9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a:extLst>
              <a:ext uri="{FF2B5EF4-FFF2-40B4-BE49-F238E27FC236}">
                <a16:creationId xmlns:a16="http://schemas.microsoft.com/office/drawing/2014/main" id="{9BA2A5A7-D3C9-4F00-9BDC-D5CEEAC4464D}"/>
              </a:ext>
            </a:extLst>
          </p:cNvPr>
          <p:cNvSpPr/>
          <p:nvPr/>
        </p:nvSpPr>
        <p:spPr>
          <a:xfrm>
            <a:off x="4301425" y="4805959"/>
            <a:ext cx="231913" cy="144712"/>
          </a:xfrm>
          <a:prstGeom prst="flowChartConnector">
            <a:avLst/>
          </a:prstGeom>
          <a:solidFill>
            <a:srgbClr val="D5B9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609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6" presetClass="entr" presetSubtype="21" fill="hold"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barn(inVertical)">
                                      <p:cBhvr>
                                        <p:cTn id="25" dur="1000"/>
                                        <p:tgtEl>
                                          <p:spTgt spid="9">
                                            <p:txEl>
                                              <p:pRg st="0" end="0"/>
                                            </p:txEl>
                                          </p:spTgt>
                                        </p:tgtEl>
                                      </p:cBhvr>
                                    </p:animEffect>
                                  </p:childTnLst>
                                </p:cTn>
                              </p:par>
                            </p:childTnLst>
                          </p:cTn>
                        </p:par>
                        <p:par>
                          <p:cTn id="26" fill="hold">
                            <p:stCondLst>
                              <p:cond delay="400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anim calcmode="lin" valueType="num">
                                      <p:cBhvr>
                                        <p:cTn id="30" dur="500" fill="hold"/>
                                        <p:tgtEl>
                                          <p:spTgt spid="14"/>
                                        </p:tgtEl>
                                        <p:attrNameLst>
                                          <p:attrName>ppt_w</p:attrName>
                                        </p:attrNameLst>
                                      </p:cBhvr>
                                      <p:tavLst>
                                        <p:tav tm="0" fmla="#ppt_w*sin(2.5*pi*$)">
                                          <p:val>
                                            <p:fltVal val="0"/>
                                          </p:val>
                                        </p:tav>
                                        <p:tav tm="100000">
                                          <p:val>
                                            <p:fltVal val="1"/>
                                          </p:val>
                                        </p:tav>
                                      </p:tavLst>
                                    </p:anim>
                                    <p:anim calcmode="lin" valueType="num">
                                      <p:cBhvr>
                                        <p:cTn id="31" dur="500" fill="hold"/>
                                        <p:tgtEl>
                                          <p:spTgt spid="14"/>
                                        </p:tgtEl>
                                        <p:attrNameLst>
                                          <p:attrName>ppt_h</p:attrName>
                                        </p:attrNameLst>
                                      </p:cBhvr>
                                      <p:tavLst>
                                        <p:tav tm="0">
                                          <p:val>
                                            <p:strVal val="#ppt_h"/>
                                          </p:val>
                                        </p:tav>
                                        <p:tav tm="100000">
                                          <p:val>
                                            <p:strVal val="#ppt_h"/>
                                          </p:val>
                                        </p:tav>
                                      </p:tavLst>
                                    </p:anim>
                                  </p:childTnLst>
                                </p:cTn>
                              </p:par>
                            </p:childTnLst>
                          </p:cTn>
                        </p:par>
                        <p:par>
                          <p:cTn id="32" fill="hold">
                            <p:stCondLst>
                              <p:cond delay="4500"/>
                            </p:stCondLst>
                            <p:childTnLst>
                              <p:par>
                                <p:cTn id="33" presetID="16" presetClass="entr" presetSubtype="21" fill="hold" nodeType="after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arn(inVertical)">
                                      <p:cBhvr>
                                        <p:cTn id="35" dur="1000"/>
                                        <p:tgtEl>
                                          <p:spTgt spid="7">
                                            <p:txEl>
                                              <p:pRg st="0" end="0"/>
                                            </p:txEl>
                                          </p:spTgt>
                                        </p:tgtEl>
                                      </p:cBhvr>
                                    </p:animEffect>
                                  </p:childTnLst>
                                </p:cTn>
                              </p:par>
                            </p:childTnLst>
                          </p:cTn>
                        </p:par>
                        <p:par>
                          <p:cTn id="36" fill="hold">
                            <p:stCondLst>
                              <p:cond delay="5500"/>
                            </p:stCondLst>
                            <p:childTnLst>
                              <p:par>
                                <p:cTn id="37" presetID="45"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anim calcmode="lin" valueType="num">
                                      <p:cBhvr>
                                        <p:cTn id="40" dur="500" fill="hold"/>
                                        <p:tgtEl>
                                          <p:spTgt spid="4"/>
                                        </p:tgtEl>
                                        <p:attrNameLst>
                                          <p:attrName>ppt_w</p:attrName>
                                        </p:attrNameLst>
                                      </p:cBhvr>
                                      <p:tavLst>
                                        <p:tav tm="0" fmla="#ppt_w*sin(2.5*pi*$)">
                                          <p:val>
                                            <p:fltVal val="0"/>
                                          </p:val>
                                        </p:tav>
                                        <p:tav tm="100000">
                                          <p:val>
                                            <p:fltVal val="1"/>
                                          </p:val>
                                        </p:tav>
                                      </p:tavLst>
                                    </p:anim>
                                    <p:anim calcmode="lin" valueType="num">
                                      <p:cBhvr>
                                        <p:cTn id="41" dur="500" fill="hold"/>
                                        <p:tgtEl>
                                          <p:spTgt spid="4"/>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16" presetClass="entr" presetSubtype="21" fill="hold" nodeType="after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Effect transition="in" filter="barn(inVertical)">
                                      <p:cBhvr>
                                        <p:cTn id="45" dur="1000"/>
                                        <p:tgtEl>
                                          <p:spTgt spid="9">
                                            <p:txEl>
                                              <p:pRg st="2" end="2"/>
                                            </p:txEl>
                                          </p:spTgt>
                                        </p:tgtEl>
                                      </p:cBhvr>
                                    </p:animEffect>
                                  </p:childTnLst>
                                </p:cTn>
                              </p:par>
                            </p:childTnLst>
                          </p:cTn>
                        </p:par>
                        <p:par>
                          <p:cTn id="46" fill="hold">
                            <p:stCondLst>
                              <p:cond delay="7000"/>
                            </p:stCondLst>
                            <p:childTnLst>
                              <p:par>
                                <p:cTn id="47" presetID="45"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anim calcmode="lin" valueType="num">
                                      <p:cBhvr>
                                        <p:cTn id="50" dur="500" fill="hold"/>
                                        <p:tgtEl>
                                          <p:spTgt spid="15"/>
                                        </p:tgtEl>
                                        <p:attrNameLst>
                                          <p:attrName>ppt_w</p:attrName>
                                        </p:attrNameLst>
                                      </p:cBhvr>
                                      <p:tavLst>
                                        <p:tav tm="0" fmla="#ppt_w*sin(2.5*pi*$)">
                                          <p:val>
                                            <p:fltVal val="0"/>
                                          </p:val>
                                        </p:tav>
                                        <p:tav tm="100000">
                                          <p:val>
                                            <p:fltVal val="1"/>
                                          </p:val>
                                        </p:tav>
                                      </p:tavLst>
                                    </p:anim>
                                    <p:anim calcmode="lin" valueType="num">
                                      <p:cBhvr>
                                        <p:cTn id="51" dur="500" fill="hold"/>
                                        <p:tgtEl>
                                          <p:spTgt spid="15"/>
                                        </p:tgtEl>
                                        <p:attrNameLst>
                                          <p:attrName>ppt_h</p:attrName>
                                        </p:attrNameLst>
                                      </p:cBhvr>
                                      <p:tavLst>
                                        <p:tav tm="0">
                                          <p:val>
                                            <p:strVal val="#ppt_h"/>
                                          </p:val>
                                        </p:tav>
                                        <p:tav tm="100000">
                                          <p:val>
                                            <p:strVal val="#ppt_h"/>
                                          </p:val>
                                        </p:tav>
                                      </p:tavLst>
                                    </p:anim>
                                  </p:childTnLst>
                                </p:cTn>
                              </p:par>
                            </p:childTnLst>
                          </p:cTn>
                        </p:par>
                        <p:par>
                          <p:cTn id="52" fill="hold">
                            <p:stCondLst>
                              <p:cond delay="7500"/>
                            </p:stCondLst>
                            <p:childTnLst>
                              <p:par>
                                <p:cTn id="53" presetID="45"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anim calcmode="lin" valueType="num">
                                      <p:cBhvr>
                                        <p:cTn id="56" dur="500" fill="hold"/>
                                        <p:tgtEl>
                                          <p:spTgt spid="16"/>
                                        </p:tgtEl>
                                        <p:attrNameLst>
                                          <p:attrName>ppt_w</p:attrName>
                                        </p:attrNameLst>
                                      </p:cBhvr>
                                      <p:tavLst>
                                        <p:tav tm="0" fmla="#ppt_w*sin(2.5*pi*$)">
                                          <p:val>
                                            <p:fltVal val="0"/>
                                          </p:val>
                                        </p:tav>
                                        <p:tav tm="100000">
                                          <p:val>
                                            <p:fltVal val="1"/>
                                          </p:val>
                                        </p:tav>
                                      </p:tavLst>
                                    </p:anim>
                                    <p:anim calcmode="lin" valueType="num">
                                      <p:cBhvr>
                                        <p:cTn id="57" dur="500" fill="hold"/>
                                        <p:tgtEl>
                                          <p:spTgt spid="16"/>
                                        </p:tgtEl>
                                        <p:attrNameLst>
                                          <p:attrName>ppt_h</p:attrName>
                                        </p:attrNameLst>
                                      </p:cBhvr>
                                      <p:tavLst>
                                        <p:tav tm="0">
                                          <p:val>
                                            <p:strVal val="#ppt_h"/>
                                          </p:val>
                                        </p:tav>
                                        <p:tav tm="100000">
                                          <p:val>
                                            <p:strVal val="#ppt_h"/>
                                          </p:val>
                                        </p:tav>
                                      </p:tavLst>
                                    </p:anim>
                                  </p:childTnLst>
                                </p:cTn>
                              </p:par>
                            </p:childTnLst>
                          </p:cTn>
                        </p:par>
                        <p:par>
                          <p:cTn id="58" fill="hold">
                            <p:stCondLst>
                              <p:cond delay="8000"/>
                            </p:stCondLst>
                            <p:childTnLst>
                              <p:par>
                                <p:cTn id="59" presetID="16" presetClass="entr" presetSubtype="21" fill="hold" nodeType="afterEffect">
                                  <p:stCondLst>
                                    <p:cond delay="0"/>
                                  </p:stCondLst>
                                  <p:childTnLst>
                                    <p:set>
                                      <p:cBhvr>
                                        <p:cTn id="60" dur="1" fill="hold">
                                          <p:stCondLst>
                                            <p:cond delay="0"/>
                                          </p:stCondLst>
                                        </p:cTn>
                                        <p:tgtEl>
                                          <p:spTgt spid="7">
                                            <p:txEl>
                                              <p:pRg st="2" end="2"/>
                                            </p:txEl>
                                          </p:spTgt>
                                        </p:tgtEl>
                                        <p:attrNameLst>
                                          <p:attrName>style.visibility</p:attrName>
                                        </p:attrNameLst>
                                      </p:cBhvr>
                                      <p:to>
                                        <p:strVal val="visible"/>
                                      </p:to>
                                    </p:set>
                                    <p:animEffect transition="in" filter="barn(inVertical)">
                                      <p:cBhvr>
                                        <p:cTn id="61" dur="1000"/>
                                        <p:tgtEl>
                                          <p:spTgt spid="7">
                                            <p:txEl>
                                              <p:pRg st="2" end="2"/>
                                            </p:txEl>
                                          </p:spTgt>
                                        </p:tgtEl>
                                      </p:cBhvr>
                                    </p:animEffect>
                                  </p:childTnLst>
                                </p:cTn>
                              </p:par>
                            </p:childTnLst>
                          </p:cTn>
                        </p:par>
                        <p:par>
                          <p:cTn id="62" fill="hold">
                            <p:stCondLst>
                              <p:cond delay="9000"/>
                            </p:stCondLst>
                            <p:childTnLst>
                              <p:par>
                                <p:cTn id="63" presetID="45"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anim calcmode="lin" valueType="num">
                                      <p:cBhvr>
                                        <p:cTn id="66" dur="500" fill="hold"/>
                                        <p:tgtEl>
                                          <p:spTgt spid="10"/>
                                        </p:tgtEl>
                                        <p:attrNameLst>
                                          <p:attrName>ppt_w</p:attrName>
                                        </p:attrNameLst>
                                      </p:cBhvr>
                                      <p:tavLst>
                                        <p:tav tm="0" fmla="#ppt_w*sin(2.5*pi*$)">
                                          <p:val>
                                            <p:fltVal val="0"/>
                                          </p:val>
                                        </p:tav>
                                        <p:tav tm="100000">
                                          <p:val>
                                            <p:fltVal val="1"/>
                                          </p:val>
                                        </p:tav>
                                      </p:tavLst>
                                    </p:anim>
                                    <p:anim calcmode="lin" valueType="num">
                                      <p:cBhvr>
                                        <p:cTn id="67" dur="500" fill="hold"/>
                                        <p:tgtEl>
                                          <p:spTgt spid="10"/>
                                        </p:tgtEl>
                                        <p:attrNameLst>
                                          <p:attrName>ppt_h</p:attrName>
                                        </p:attrNameLst>
                                      </p:cBhvr>
                                      <p:tavLst>
                                        <p:tav tm="0">
                                          <p:val>
                                            <p:strVal val="#ppt_h"/>
                                          </p:val>
                                        </p:tav>
                                        <p:tav tm="100000">
                                          <p:val>
                                            <p:strVal val="#ppt_h"/>
                                          </p:val>
                                        </p:tav>
                                      </p:tavLst>
                                    </p:anim>
                                  </p:childTnLst>
                                </p:cTn>
                              </p:par>
                            </p:childTnLst>
                          </p:cTn>
                        </p:par>
                        <p:par>
                          <p:cTn id="68" fill="hold">
                            <p:stCondLst>
                              <p:cond delay="9500"/>
                            </p:stCondLst>
                            <p:childTnLst>
                              <p:par>
                                <p:cTn id="69" presetID="16" presetClass="entr" presetSubtype="21" fill="hold" nodeType="afterEffect">
                                  <p:stCondLst>
                                    <p:cond delay="0"/>
                                  </p:stCondLst>
                                  <p:childTnLst>
                                    <p:set>
                                      <p:cBhvr>
                                        <p:cTn id="70" dur="1" fill="hold">
                                          <p:stCondLst>
                                            <p:cond delay="0"/>
                                          </p:stCondLst>
                                        </p:cTn>
                                        <p:tgtEl>
                                          <p:spTgt spid="9">
                                            <p:txEl>
                                              <p:pRg st="4" end="4"/>
                                            </p:txEl>
                                          </p:spTgt>
                                        </p:tgtEl>
                                        <p:attrNameLst>
                                          <p:attrName>style.visibility</p:attrName>
                                        </p:attrNameLst>
                                      </p:cBhvr>
                                      <p:to>
                                        <p:strVal val="visible"/>
                                      </p:to>
                                    </p:set>
                                    <p:animEffect transition="in" filter="barn(inVertical)">
                                      <p:cBhvr>
                                        <p:cTn id="71" dur="1000"/>
                                        <p:tgtEl>
                                          <p:spTgt spid="9">
                                            <p:txEl>
                                              <p:pRg st="4" end="4"/>
                                            </p:txEl>
                                          </p:spTgt>
                                        </p:tgtEl>
                                      </p:cBhvr>
                                    </p:animEffect>
                                  </p:childTnLst>
                                </p:cTn>
                              </p:par>
                            </p:childTnLst>
                          </p:cTn>
                        </p:par>
                        <p:par>
                          <p:cTn id="72" fill="hold">
                            <p:stCondLst>
                              <p:cond delay="10500"/>
                            </p:stCondLst>
                            <p:childTnLst>
                              <p:par>
                                <p:cTn id="73" presetID="16" presetClass="entr" presetSubtype="21" fill="hold" nodeType="afterEffect">
                                  <p:stCondLst>
                                    <p:cond delay="0"/>
                                  </p:stCondLst>
                                  <p:childTnLst>
                                    <p:set>
                                      <p:cBhvr>
                                        <p:cTn id="74" dur="1" fill="hold">
                                          <p:stCondLst>
                                            <p:cond delay="0"/>
                                          </p:stCondLst>
                                        </p:cTn>
                                        <p:tgtEl>
                                          <p:spTgt spid="9">
                                            <p:txEl>
                                              <p:pRg st="5" end="5"/>
                                            </p:txEl>
                                          </p:spTgt>
                                        </p:tgtEl>
                                        <p:attrNameLst>
                                          <p:attrName>style.visibility</p:attrName>
                                        </p:attrNameLst>
                                      </p:cBhvr>
                                      <p:to>
                                        <p:strVal val="visible"/>
                                      </p:to>
                                    </p:set>
                                    <p:animEffect transition="in" filter="barn(inVertical)">
                                      <p:cBhvr>
                                        <p:cTn id="75" dur="500"/>
                                        <p:tgtEl>
                                          <p:spTgt spid="9">
                                            <p:txEl>
                                              <p:pRg st="5" end="5"/>
                                            </p:txEl>
                                          </p:spTgt>
                                        </p:tgtEl>
                                      </p:cBhvr>
                                    </p:animEffect>
                                  </p:childTnLst>
                                </p:cTn>
                              </p:par>
                            </p:childTnLst>
                          </p:cTn>
                        </p:par>
                        <p:par>
                          <p:cTn id="76" fill="hold">
                            <p:stCondLst>
                              <p:cond delay="11000"/>
                            </p:stCondLst>
                            <p:childTnLst>
                              <p:par>
                                <p:cTn id="77" presetID="45" presetClass="entr" presetSubtype="0"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anim calcmode="lin" valueType="num">
                                      <p:cBhvr>
                                        <p:cTn id="80" dur="500" fill="hold"/>
                                        <p:tgtEl>
                                          <p:spTgt spid="17"/>
                                        </p:tgtEl>
                                        <p:attrNameLst>
                                          <p:attrName>ppt_w</p:attrName>
                                        </p:attrNameLst>
                                      </p:cBhvr>
                                      <p:tavLst>
                                        <p:tav tm="0" fmla="#ppt_w*sin(2.5*pi*$)">
                                          <p:val>
                                            <p:fltVal val="0"/>
                                          </p:val>
                                        </p:tav>
                                        <p:tav tm="100000">
                                          <p:val>
                                            <p:fltVal val="1"/>
                                          </p:val>
                                        </p:tav>
                                      </p:tavLst>
                                    </p:anim>
                                    <p:anim calcmode="lin" valueType="num">
                                      <p:cBhvr>
                                        <p:cTn id="81" dur="500" fill="hold"/>
                                        <p:tgtEl>
                                          <p:spTgt spid="17"/>
                                        </p:tgtEl>
                                        <p:attrNameLst>
                                          <p:attrName>ppt_h</p:attrName>
                                        </p:attrNameLst>
                                      </p:cBhvr>
                                      <p:tavLst>
                                        <p:tav tm="0">
                                          <p:val>
                                            <p:strVal val="#ppt_h"/>
                                          </p:val>
                                        </p:tav>
                                        <p:tav tm="100000">
                                          <p:val>
                                            <p:strVal val="#ppt_h"/>
                                          </p:val>
                                        </p:tav>
                                      </p:tavLst>
                                    </p:anim>
                                  </p:childTnLst>
                                </p:cTn>
                              </p:par>
                            </p:childTnLst>
                          </p:cTn>
                        </p:par>
                        <p:par>
                          <p:cTn id="82" fill="hold">
                            <p:stCondLst>
                              <p:cond delay="11500"/>
                            </p:stCondLst>
                            <p:childTnLst>
                              <p:par>
                                <p:cTn id="83" presetID="45" presetClass="entr" presetSubtype="0"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anim calcmode="lin" valueType="num">
                                      <p:cBhvr>
                                        <p:cTn id="86" dur="500" fill="hold"/>
                                        <p:tgtEl>
                                          <p:spTgt spid="18"/>
                                        </p:tgtEl>
                                        <p:attrNameLst>
                                          <p:attrName>ppt_w</p:attrName>
                                        </p:attrNameLst>
                                      </p:cBhvr>
                                      <p:tavLst>
                                        <p:tav tm="0" fmla="#ppt_w*sin(2.5*pi*$)">
                                          <p:val>
                                            <p:fltVal val="0"/>
                                          </p:val>
                                        </p:tav>
                                        <p:tav tm="100000">
                                          <p:val>
                                            <p:fltVal val="1"/>
                                          </p:val>
                                        </p:tav>
                                      </p:tavLst>
                                    </p:anim>
                                    <p:anim calcmode="lin" valueType="num">
                                      <p:cBhvr>
                                        <p:cTn id="87" dur="500" fill="hold"/>
                                        <p:tgtEl>
                                          <p:spTgt spid="18"/>
                                        </p:tgtEl>
                                        <p:attrNameLst>
                                          <p:attrName>ppt_h</p:attrName>
                                        </p:attrNameLst>
                                      </p:cBhvr>
                                      <p:tavLst>
                                        <p:tav tm="0">
                                          <p:val>
                                            <p:strVal val="#ppt_h"/>
                                          </p:val>
                                        </p:tav>
                                        <p:tav tm="100000">
                                          <p:val>
                                            <p:strVal val="#ppt_h"/>
                                          </p:val>
                                        </p:tav>
                                      </p:tavLst>
                                    </p:anim>
                                  </p:childTnLst>
                                </p:cTn>
                              </p:par>
                            </p:childTnLst>
                          </p:cTn>
                        </p:par>
                        <p:par>
                          <p:cTn id="88" fill="hold">
                            <p:stCondLst>
                              <p:cond delay="12000"/>
                            </p:stCondLst>
                            <p:childTnLst>
                              <p:par>
                                <p:cTn id="89" presetID="45" presetClass="entr" presetSubtype="0"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500"/>
                                        <p:tgtEl>
                                          <p:spTgt spid="19"/>
                                        </p:tgtEl>
                                      </p:cBhvr>
                                    </p:animEffect>
                                    <p:anim calcmode="lin" valueType="num">
                                      <p:cBhvr>
                                        <p:cTn id="92" dur="500" fill="hold"/>
                                        <p:tgtEl>
                                          <p:spTgt spid="19"/>
                                        </p:tgtEl>
                                        <p:attrNameLst>
                                          <p:attrName>ppt_w</p:attrName>
                                        </p:attrNameLst>
                                      </p:cBhvr>
                                      <p:tavLst>
                                        <p:tav tm="0" fmla="#ppt_w*sin(2.5*pi*$)">
                                          <p:val>
                                            <p:fltVal val="0"/>
                                          </p:val>
                                        </p:tav>
                                        <p:tav tm="100000">
                                          <p:val>
                                            <p:fltVal val="1"/>
                                          </p:val>
                                        </p:tav>
                                      </p:tavLst>
                                    </p:anim>
                                    <p:anim calcmode="lin" valueType="num">
                                      <p:cBhvr>
                                        <p:cTn id="93" dur="500" fill="hold"/>
                                        <p:tgtEl>
                                          <p:spTgt spid="19"/>
                                        </p:tgtEl>
                                        <p:attrNameLst>
                                          <p:attrName>ppt_h</p:attrName>
                                        </p:attrNameLst>
                                      </p:cBhvr>
                                      <p:tavLst>
                                        <p:tav tm="0">
                                          <p:val>
                                            <p:strVal val="#ppt_h"/>
                                          </p:val>
                                        </p:tav>
                                        <p:tav tm="100000">
                                          <p:val>
                                            <p:strVal val="#ppt_h"/>
                                          </p:val>
                                        </p:tav>
                                      </p:tavLst>
                                    </p:anim>
                                  </p:childTnLst>
                                </p:cTn>
                              </p:par>
                            </p:childTnLst>
                          </p:cTn>
                        </p:par>
                        <p:par>
                          <p:cTn id="94" fill="hold">
                            <p:stCondLst>
                              <p:cond delay="12500"/>
                            </p:stCondLst>
                            <p:childTnLst>
                              <p:par>
                                <p:cTn id="95" presetID="45" presetClass="entr" presetSubtype="0"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500"/>
                                        <p:tgtEl>
                                          <p:spTgt spid="20"/>
                                        </p:tgtEl>
                                      </p:cBhvr>
                                    </p:animEffect>
                                    <p:anim calcmode="lin" valueType="num">
                                      <p:cBhvr>
                                        <p:cTn id="98" dur="500" fill="hold"/>
                                        <p:tgtEl>
                                          <p:spTgt spid="20"/>
                                        </p:tgtEl>
                                        <p:attrNameLst>
                                          <p:attrName>ppt_w</p:attrName>
                                        </p:attrNameLst>
                                      </p:cBhvr>
                                      <p:tavLst>
                                        <p:tav tm="0" fmla="#ppt_w*sin(2.5*pi*$)">
                                          <p:val>
                                            <p:fltVal val="0"/>
                                          </p:val>
                                        </p:tav>
                                        <p:tav tm="100000">
                                          <p:val>
                                            <p:fltVal val="1"/>
                                          </p:val>
                                        </p:tav>
                                      </p:tavLst>
                                    </p:anim>
                                    <p:anim calcmode="lin" valueType="num">
                                      <p:cBhvr>
                                        <p:cTn id="99" dur="500" fill="hold"/>
                                        <p:tgtEl>
                                          <p:spTgt spid="20"/>
                                        </p:tgtEl>
                                        <p:attrNameLst>
                                          <p:attrName>ppt_h</p:attrName>
                                        </p:attrNameLst>
                                      </p:cBhvr>
                                      <p:tavLst>
                                        <p:tav tm="0">
                                          <p:val>
                                            <p:strVal val="#ppt_h"/>
                                          </p:val>
                                        </p:tav>
                                        <p:tav tm="100000">
                                          <p:val>
                                            <p:strVal val="#ppt_h"/>
                                          </p:val>
                                        </p:tav>
                                      </p:tavLst>
                                    </p:anim>
                                  </p:childTnLst>
                                </p:cTn>
                              </p:par>
                            </p:childTnLst>
                          </p:cTn>
                        </p:par>
                        <p:par>
                          <p:cTn id="100" fill="hold">
                            <p:stCondLst>
                              <p:cond delay="13000"/>
                            </p:stCondLst>
                            <p:childTnLst>
                              <p:par>
                                <p:cTn id="101" presetID="16" presetClass="entr" presetSubtype="21" fill="hold" nodeType="afterEffect">
                                  <p:stCondLst>
                                    <p:cond delay="0"/>
                                  </p:stCondLst>
                                  <p:childTnLst>
                                    <p:set>
                                      <p:cBhvr>
                                        <p:cTn id="102" dur="1" fill="hold">
                                          <p:stCondLst>
                                            <p:cond delay="0"/>
                                          </p:stCondLst>
                                        </p:cTn>
                                        <p:tgtEl>
                                          <p:spTgt spid="7">
                                            <p:txEl>
                                              <p:pRg st="4" end="4"/>
                                            </p:txEl>
                                          </p:spTgt>
                                        </p:tgtEl>
                                        <p:attrNameLst>
                                          <p:attrName>style.visibility</p:attrName>
                                        </p:attrNameLst>
                                      </p:cBhvr>
                                      <p:to>
                                        <p:strVal val="visible"/>
                                      </p:to>
                                    </p:set>
                                    <p:animEffect transition="in" filter="barn(inVertical)">
                                      <p:cBhvr>
                                        <p:cTn id="103" dur="1000"/>
                                        <p:tgtEl>
                                          <p:spTgt spid="7">
                                            <p:txEl>
                                              <p:pRg st="4" end="4"/>
                                            </p:txEl>
                                          </p:spTgt>
                                        </p:tgtEl>
                                      </p:cBhvr>
                                    </p:animEffect>
                                  </p:childTnLst>
                                </p:cTn>
                              </p:par>
                            </p:childTnLst>
                          </p:cTn>
                        </p:par>
                        <p:par>
                          <p:cTn id="104" fill="hold">
                            <p:stCondLst>
                              <p:cond delay="14000"/>
                            </p:stCondLst>
                            <p:childTnLst>
                              <p:par>
                                <p:cTn id="105" presetID="45" presetClass="entr" presetSubtype="0" fill="hold" grpId="0" nodeType="after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fade">
                                      <p:cBhvr>
                                        <p:cTn id="107" dur="500"/>
                                        <p:tgtEl>
                                          <p:spTgt spid="11"/>
                                        </p:tgtEl>
                                      </p:cBhvr>
                                    </p:animEffect>
                                    <p:anim calcmode="lin" valueType="num">
                                      <p:cBhvr>
                                        <p:cTn id="108" dur="500" fill="hold"/>
                                        <p:tgtEl>
                                          <p:spTgt spid="11"/>
                                        </p:tgtEl>
                                        <p:attrNameLst>
                                          <p:attrName>ppt_w</p:attrName>
                                        </p:attrNameLst>
                                      </p:cBhvr>
                                      <p:tavLst>
                                        <p:tav tm="0" fmla="#ppt_w*sin(2.5*pi*$)">
                                          <p:val>
                                            <p:fltVal val="0"/>
                                          </p:val>
                                        </p:tav>
                                        <p:tav tm="100000">
                                          <p:val>
                                            <p:fltVal val="1"/>
                                          </p:val>
                                        </p:tav>
                                      </p:tavLst>
                                    </p:anim>
                                    <p:anim calcmode="lin" valueType="num">
                                      <p:cBhvr>
                                        <p:cTn id="109" dur="500" fill="hold"/>
                                        <p:tgtEl>
                                          <p:spTgt spid="11"/>
                                        </p:tgtEl>
                                        <p:attrNameLst>
                                          <p:attrName>ppt_h</p:attrName>
                                        </p:attrNameLst>
                                      </p:cBhvr>
                                      <p:tavLst>
                                        <p:tav tm="0">
                                          <p:val>
                                            <p:strVal val="#ppt_h"/>
                                          </p:val>
                                        </p:tav>
                                        <p:tav tm="100000">
                                          <p:val>
                                            <p:strVal val="#ppt_h"/>
                                          </p:val>
                                        </p:tav>
                                      </p:tavLst>
                                    </p:anim>
                                  </p:childTnLst>
                                </p:cTn>
                              </p:par>
                            </p:childTnLst>
                          </p:cTn>
                        </p:par>
                        <p:par>
                          <p:cTn id="110" fill="hold">
                            <p:stCondLst>
                              <p:cond delay="14500"/>
                            </p:stCondLst>
                            <p:childTnLst>
                              <p:par>
                                <p:cTn id="111" presetID="16" presetClass="entr" presetSubtype="21" fill="hold" nodeType="afterEffect">
                                  <p:stCondLst>
                                    <p:cond delay="0"/>
                                  </p:stCondLst>
                                  <p:childTnLst>
                                    <p:set>
                                      <p:cBhvr>
                                        <p:cTn id="112" dur="1" fill="hold">
                                          <p:stCondLst>
                                            <p:cond delay="0"/>
                                          </p:stCondLst>
                                        </p:cTn>
                                        <p:tgtEl>
                                          <p:spTgt spid="9">
                                            <p:txEl>
                                              <p:pRg st="7" end="7"/>
                                            </p:txEl>
                                          </p:spTgt>
                                        </p:tgtEl>
                                        <p:attrNameLst>
                                          <p:attrName>style.visibility</p:attrName>
                                        </p:attrNameLst>
                                      </p:cBhvr>
                                      <p:to>
                                        <p:strVal val="visible"/>
                                      </p:to>
                                    </p:set>
                                    <p:animEffect transition="in" filter="barn(inVertical)">
                                      <p:cBhvr>
                                        <p:cTn id="113" dur="1000"/>
                                        <p:tgtEl>
                                          <p:spTgt spid="9">
                                            <p:txEl>
                                              <p:pRg st="7" end="7"/>
                                            </p:txEl>
                                          </p:spTgt>
                                        </p:tgtEl>
                                      </p:cBhvr>
                                    </p:animEffect>
                                  </p:childTnLst>
                                </p:cTn>
                              </p:par>
                            </p:childTnLst>
                          </p:cTn>
                        </p:par>
                        <p:par>
                          <p:cTn id="114" fill="hold">
                            <p:stCondLst>
                              <p:cond delay="15500"/>
                            </p:stCondLst>
                            <p:childTnLst>
                              <p:par>
                                <p:cTn id="115" presetID="16" presetClass="entr" presetSubtype="21" fill="hold" nodeType="afterEffect">
                                  <p:stCondLst>
                                    <p:cond delay="0"/>
                                  </p:stCondLst>
                                  <p:childTnLst>
                                    <p:set>
                                      <p:cBhvr>
                                        <p:cTn id="116" dur="1" fill="hold">
                                          <p:stCondLst>
                                            <p:cond delay="0"/>
                                          </p:stCondLst>
                                        </p:cTn>
                                        <p:tgtEl>
                                          <p:spTgt spid="9">
                                            <p:txEl>
                                              <p:pRg st="8" end="8"/>
                                            </p:txEl>
                                          </p:spTgt>
                                        </p:tgtEl>
                                        <p:attrNameLst>
                                          <p:attrName>style.visibility</p:attrName>
                                        </p:attrNameLst>
                                      </p:cBhvr>
                                      <p:to>
                                        <p:strVal val="visible"/>
                                      </p:to>
                                    </p:set>
                                    <p:animEffect transition="in" filter="barn(inVertical)">
                                      <p:cBhvr>
                                        <p:cTn id="117" dur="500"/>
                                        <p:tgtEl>
                                          <p:spTgt spid="9">
                                            <p:txEl>
                                              <p:pRg st="8" end="8"/>
                                            </p:txEl>
                                          </p:spTgt>
                                        </p:tgtEl>
                                      </p:cBhvr>
                                    </p:animEffect>
                                  </p:childTnLst>
                                </p:cTn>
                              </p:par>
                            </p:childTnLst>
                          </p:cTn>
                        </p:par>
                        <p:par>
                          <p:cTn id="118" fill="hold">
                            <p:stCondLst>
                              <p:cond delay="16000"/>
                            </p:stCondLst>
                            <p:childTnLst>
                              <p:par>
                                <p:cTn id="119" presetID="45" presetClass="entr" presetSubtype="0" fill="hold" grpId="0" nodeType="after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fade">
                                      <p:cBhvr>
                                        <p:cTn id="121" dur="500"/>
                                        <p:tgtEl>
                                          <p:spTgt spid="26"/>
                                        </p:tgtEl>
                                      </p:cBhvr>
                                    </p:animEffect>
                                    <p:anim calcmode="lin" valueType="num">
                                      <p:cBhvr>
                                        <p:cTn id="122" dur="500" fill="hold"/>
                                        <p:tgtEl>
                                          <p:spTgt spid="26"/>
                                        </p:tgtEl>
                                        <p:attrNameLst>
                                          <p:attrName>ppt_w</p:attrName>
                                        </p:attrNameLst>
                                      </p:cBhvr>
                                      <p:tavLst>
                                        <p:tav tm="0" fmla="#ppt_w*sin(2.5*pi*$)">
                                          <p:val>
                                            <p:fltVal val="0"/>
                                          </p:val>
                                        </p:tav>
                                        <p:tav tm="100000">
                                          <p:val>
                                            <p:fltVal val="1"/>
                                          </p:val>
                                        </p:tav>
                                      </p:tavLst>
                                    </p:anim>
                                    <p:anim calcmode="lin" valueType="num">
                                      <p:cBhvr>
                                        <p:cTn id="123" dur="500" fill="hold"/>
                                        <p:tgtEl>
                                          <p:spTgt spid="26"/>
                                        </p:tgtEl>
                                        <p:attrNameLst>
                                          <p:attrName>ppt_h</p:attrName>
                                        </p:attrNameLst>
                                      </p:cBhvr>
                                      <p:tavLst>
                                        <p:tav tm="0">
                                          <p:val>
                                            <p:strVal val="#ppt_h"/>
                                          </p:val>
                                        </p:tav>
                                        <p:tav tm="100000">
                                          <p:val>
                                            <p:strVal val="#ppt_h"/>
                                          </p:val>
                                        </p:tav>
                                      </p:tavLst>
                                    </p:anim>
                                  </p:childTnLst>
                                </p:cTn>
                              </p:par>
                            </p:childTnLst>
                          </p:cTn>
                        </p:par>
                        <p:par>
                          <p:cTn id="124" fill="hold">
                            <p:stCondLst>
                              <p:cond delay="16500"/>
                            </p:stCondLst>
                            <p:childTnLst>
                              <p:par>
                                <p:cTn id="125" presetID="45" presetClass="entr" presetSubtype="0" fill="hold" grpId="0" nodeType="after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fade">
                                      <p:cBhvr>
                                        <p:cTn id="127" dur="500"/>
                                        <p:tgtEl>
                                          <p:spTgt spid="21"/>
                                        </p:tgtEl>
                                      </p:cBhvr>
                                    </p:animEffect>
                                    <p:anim calcmode="lin" valueType="num">
                                      <p:cBhvr>
                                        <p:cTn id="128" dur="500" fill="hold"/>
                                        <p:tgtEl>
                                          <p:spTgt spid="21"/>
                                        </p:tgtEl>
                                        <p:attrNameLst>
                                          <p:attrName>ppt_w</p:attrName>
                                        </p:attrNameLst>
                                      </p:cBhvr>
                                      <p:tavLst>
                                        <p:tav tm="0" fmla="#ppt_w*sin(2.5*pi*$)">
                                          <p:val>
                                            <p:fltVal val="0"/>
                                          </p:val>
                                        </p:tav>
                                        <p:tav tm="100000">
                                          <p:val>
                                            <p:fltVal val="1"/>
                                          </p:val>
                                        </p:tav>
                                      </p:tavLst>
                                    </p:anim>
                                    <p:anim calcmode="lin" valueType="num">
                                      <p:cBhvr>
                                        <p:cTn id="129" dur="500" fill="hold"/>
                                        <p:tgtEl>
                                          <p:spTgt spid="21"/>
                                        </p:tgtEl>
                                        <p:attrNameLst>
                                          <p:attrName>ppt_h</p:attrName>
                                        </p:attrNameLst>
                                      </p:cBhvr>
                                      <p:tavLst>
                                        <p:tav tm="0">
                                          <p:val>
                                            <p:strVal val="#ppt_h"/>
                                          </p:val>
                                        </p:tav>
                                        <p:tav tm="100000">
                                          <p:val>
                                            <p:strVal val="#ppt_h"/>
                                          </p:val>
                                        </p:tav>
                                      </p:tavLst>
                                    </p:anim>
                                  </p:childTnLst>
                                </p:cTn>
                              </p:par>
                            </p:childTnLst>
                          </p:cTn>
                        </p:par>
                        <p:par>
                          <p:cTn id="130" fill="hold">
                            <p:stCondLst>
                              <p:cond delay="17000"/>
                            </p:stCondLst>
                            <p:childTnLst>
                              <p:par>
                                <p:cTn id="131" presetID="45"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500"/>
                                        <p:tgtEl>
                                          <p:spTgt spid="22"/>
                                        </p:tgtEl>
                                      </p:cBhvr>
                                    </p:animEffect>
                                    <p:anim calcmode="lin" valueType="num">
                                      <p:cBhvr>
                                        <p:cTn id="134" dur="500" fill="hold"/>
                                        <p:tgtEl>
                                          <p:spTgt spid="22"/>
                                        </p:tgtEl>
                                        <p:attrNameLst>
                                          <p:attrName>ppt_w</p:attrName>
                                        </p:attrNameLst>
                                      </p:cBhvr>
                                      <p:tavLst>
                                        <p:tav tm="0" fmla="#ppt_w*sin(2.5*pi*$)">
                                          <p:val>
                                            <p:fltVal val="0"/>
                                          </p:val>
                                        </p:tav>
                                        <p:tav tm="100000">
                                          <p:val>
                                            <p:fltVal val="1"/>
                                          </p:val>
                                        </p:tav>
                                      </p:tavLst>
                                    </p:anim>
                                    <p:anim calcmode="lin" valueType="num">
                                      <p:cBhvr>
                                        <p:cTn id="135" dur="500" fill="hold"/>
                                        <p:tgtEl>
                                          <p:spTgt spid="22"/>
                                        </p:tgtEl>
                                        <p:attrNameLst>
                                          <p:attrName>ppt_h</p:attrName>
                                        </p:attrNameLst>
                                      </p:cBhvr>
                                      <p:tavLst>
                                        <p:tav tm="0">
                                          <p:val>
                                            <p:strVal val="#ppt_h"/>
                                          </p:val>
                                        </p:tav>
                                        <p:tav tm="100000">
                                          <p:val>
                                            <p:strVal val="#ppt_h"/>
                                          </p:val>
                                        </p:tav>
                                      </p:tavLst>
                                    </p:anim>
                                  </p:childTnLst>
                                </p:cTn>
                              </p:par>
                            </p:childTnLst>
                          </p:cTn>
                        </p:par>
                        <p:par>
                          <p:cTn id="136" fill="hold">
                            <p:stCondLst>
                              <p:cond delay="17500"/>
                            </p:stCondLst>
                            <p:childTnLst>
                              <p:par>
                                <p:cTn id="137" presetID="45" presetClass="entr" presetSubtype="0" fill="hold" grpId="0" nodeType="after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500"/>
                                        <p:tgtEl>
                                          <p:spTgt spid="23"/>
                                        </p:tgtEl>
                                      </p:cBhvr>
                                    </p:animEffect>
                                    <p:anim calcmode="lin" valueType="num">
                                      <p:cBhvr>
                                        <p:cTn id="140" dur="500" fill="hold"/>
                                        <p:tgtEl>
                                          <p:spTgt spid="23"/>
                                        </p:tgtEl>
                                        <p:attrNameLst>
                                          <p:attrName>ppt_w</p:attrName>
                                        </p:attrNameLst>
                                      </p:cBhvr>
                                      <p:tavLst>
                                        <p:tav tm="0" fmla="#ppt_w*sin(2.5*pi*$)">
                                          <p:val>
                                            <p:fltVal val="0"/>
                                          </p:val>
                                        </p:tav>
                                        <p:tav tm="100000">
                                          <p:val>
                                            <p:fltVal val="1"/>
                                          </p:val>
                                        </p:tav>
                                      </p:tavLst>
                                    </p:anim>
                                    <p:anim calcmode="lin" valueType="num">
                                      <p:cBhvr>
                                        <p:cTn id="141" dur="500" fill="hold"/>
                                        <p:tgtEl>
                                          <p:spTgt spid="23"/>
                                        </p:tgtEl>
                                        <p:attrNameLst>
                                          <p:attrName>ppt_h</p:attrName>
                                        </p:attrNameLst>
                                      </p:cBhvr>
                                      <p:tavLst>
                                        <p:tav tm="0">
                                          <p:val>
                                            <p:strVal val="#ppt_h"/>
                                          </p:val>
                                        </p:tav>
                                        <p:tav tm="100000">
                                          <p:val>
                                            <p:strVal val="#ppt_h"/>
                                          </p:val>
                                        </p:tav>
                                      </p:tavLst>
                                    </p:anim>
                                  </p:childTnLst>
                                </p:cTn>
                              </p:par>
                            </p:childTnLst>
                          </p:cTn>
                        </p:par>
                        <p:par>
                          <p:cTn id="142" fill="hold">
                            <p:stCondLst>
                              <p:cond delay="18000"/>
                            </p:stCondLst>
                            <p:childTnLst>
                              <p:par>
                                <p:cTn id="143" presetID="45" presetClass="entr" presetSubtype="0" fill="hold" grpId="0" nodeType="after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500"/>
                                        <p:tgtEl>
                                          <p:spTgt spid="24"/>
                                        </p:tgtEl>
                                      </p:cBhvr>
                                    </p:animEffect>
                                    <p:anim calcmode="lin" valueType="num">
                                      <p:cBhvr>
                                        <p:cTn id="146" dur="500" fill="hold"/>
                                        <p:tgtEl>
                                          <p:spTgt spid="24"/>
                                        </p:tgtEl>
                                        <p:attrNameLst>
                                          <p:attrName>ppt_w</p:attrName>
                                        </p:attrNameLst>
                                      </p:cBhvr>
                                      <p:tavLst>
                                        <p:tav tm="0" fmla="#ppt_w*sin(2.5*pi*$)">
                                          <p:val>
                                            <p:fltVal val="0"/>
                                          </p:val>
                                        </p:tav>
                                        <p:tav tm="100000">
                                          <p:val>
                                            <p:fltVal val="1"/>
                                          </p:val>
                                        </p:tav>
                                      </p:tavLst>
                                    </p:anim>
                                    <p:anim calcmode="lin" valueType="num">
                                      <p:cBhvr>
                                        <p:cTn id="147" dur="500" fill="hold"/>
                                        <p:tgtEl>
                                          <p:spTgt spid="24"/>
                                        </p:tgtEl>
                                        <p:attrNameLst>
                                          <p:attrName>ppt_h</p:attrName>
                                        </p:attrNameLst>
                                      </p:cBhvr>
                                      <p:tavLst>
                                        <p:tav tm="0">
                                          <p:val>
                                            <p:strVal val="#ppt_h"/>
                                          </p:val>
                                        </p:tav>
                                        <p:tav tm="100000">
                                          <p:val>
                                            <p:strVal val="#ppt_h"/>
                                          </p:val>
                                        </p:tav>
                                      </p:tavLst>
                                    </p:anim>
                                  </p:childTnLst>
                                </p:cTn>
                              </p:par>
                            </p:childTnLst>
                          </p:cTn>
                        </p:par>
                        <p:par>
                          <p:cTn id="148" fill="hold">
                            <p:stCondLst>
                              <p:cond delay="18500"/>
                            </p:stCondLst>
                            <p:childTnLst>
                              <p:par>
                                <p:cTn id="149" presetID="45" presetClass="entr" presetSubtype="0" fill="hold" grpId="0" nodeType="afterEffect">
                                  <p:stCondLst>
                                    <p:cond delay="0"/>
                                  </p:stCondLst>
                                  <p:childTnLst>
                                    <p:set>
                                      <p:cBhvr>
                                        <p:cTn id="150" dur="1" fill="hold">
                                          <p:stCondLst>
                                            <p:cond delay="0"/>
                                          </p:stCondLst>
                                        </p:cTn>
                                        <p:tgtEl>
                                          <p:spTgt spid="25"/>
                                        </p:tgtEl>
                                        <p:attrNameLst>
                                          <p:attrName>style.visibility</p:attrName>
                                        </p:attrNameLst>
                                      </p:cBhvr>
                                      <p:to>
                                        <p:strVal val="visible"/>
                                      </p:to>
                                    </p:set>
                                    <p:animEffect transition="in" filter="fade">
                                      <p:cBhvr>
                                        <p:cTn id="151" dur="500"/>
                                        <p:tgtEl>
                                          <p:spTgt spid="25"/>
                                        </p:tgtEl>
                                      </p:cBhvr>
                                    </p:animEffect>
                                    <p:anim calcmode="lin" valueType="num">
                                      <p:cBhvr>
                                        <p:cTn id="152" dur="500" fill="hold"/>
                                        <p:tgtEl>
                                          <p:spTgt spid="25"/>
                                        </p:tgtEl>
                                        <p:attrNameLst>
                                          <p:attrName>ppt_w</p:attrName>
                                        </p:attrNameLst>
                                      </p:cBhvr>
                                      <p:tavLst>
                                        <p:tav tm="0" fmla="#ppt_w*sin(2.5*pi*$)">
                                          <p:val>
                                            <p:fltVal val="0"/>
                                          </p:val>
                                        </p:tav>
                                        <p:tav tm="100000">
                                          <p:val>
                                            <p:fltVal val="1"/>
                                          </p:val>
                                        </p:tav>
                                      </p:tavLst>
                                    </p:anim>
                                    <p:anim calcmode="lin" valueType="num">
                                      <p:cBhvr>
                                        <p:cTn id="153" dur="500" fill="hold"/>
                                        <p:tgtEl>
                                          <p:spTgt spid="25"/>
                                        </p:tgtEl>
                                        <p:attrNameLst>
                                          <p:attrName>ppt_h</p:attrName>
                                        </p:attrNameLst>
                                      </p:cBhvr>
                                      <p:tavLst>
                                        <p:tav tm="0">
                                          <p:val>
                                            <p:strVal val="#ppt_h"/>
                                          </p:val>
                                        </p:tav>
                                        <p:tav tm="100000">
                                          <p:val>
                                            <p:strVal val="#ppt_h"/>
                                          </p:val>
                                        </p:tav>
                                      </p:tavLst>
                                    </p:anim>
                                  </p:childTnLst>
                                </p:cTn>
                              </p:par>
                            </p:childTnLst>
                          </p:cTn>
                        </p:par>
                        <p:par>
                          <p:cTn id="154" fill="hold">
                            <p:stCondLst>
                              <p:cond delay="19000"/>
                            </p:stCondLst>
                            <p:childTnLst>
                              <p:par>
                                <p:cTn id="155" presetID="16" presetClass="entr" presetSubtype="21" fill="hold" nodeType="afterEffect">
                                  <p:stCondLst>
                                    <p:cond delay="0"/>
                                  </p:stCondLst>
                                  <p:childTnLst>
                                    <p:set>
                                      <p:cBhvr>
                                        <p:cTn id="156" dur="1" fill="hold">
                                          <p:stCondLst>
                                            <p:cond delay="0"/>
                                          </p:stCondLst>
                                        </p:cTn>
                                        <p:tgtEl>
                                          <p:spTgt spid="7">
                                            <p:txEl>
                                              <p:pRg st="6" end="6"/>
                                            </p:txEl>
                                          </p:spTgt>
                                        </p:tgtEl>
                                        <p:attrNameLst>
                                          <p:attrName>style.visibility</p:attrName>
                                        </p:attrNameLst>
                                      </p:cBhvr>
                                      <p:to>
                                        <p:strVal val="visible"/>
                                      </p:to>
                                    </p:set>
                                    <p:animEffect transition="in" filter="barn(inVertical)">
                                      <p:cBhvr>
                                        <p:cTn id="157" dur="1000"/>
                                        <p:tgtEl>
                                          <p:spTgt spid="7">
                                            <p:txEl>
                                              <p:pRg st="6" end="6"/>
                                            </p:txEl>
                                          </p:spTgt>
                                        </p:tgtEl>
                                      </p:cBhvr>
                                    </p:animEffect>
                                  </p:childTnLst>
                                </p:cTn>
                              </p:par>
                            </p:childTnLst>
                          </p:cTn>
                        </p:par>
                        <p:par>
                          <p:cTn id="158" fill="hold">
                            <p:stCondLst>
                              <p:cond delay="20000"/>
                            </p:stCondLst>
                            <p:childTnLst>
                              <p:par>
                                <p:cTn id="159" presetID="45" presetClass="entr" presetSubtype="0" fill="hold" grpId="0" nodeType="afterEffect">
                                  <p:stCondLst>
                                    <p:cond delay="0"/>
                                  </p:stCondLst>
                                  <p:childTnLst>
                                    <p:set>
                                      <p:cBhvr>
                                        <p:cTn id="160" dur="1" fill="hold">
                                          <p:stCondLst>
                                            <p:cond delay="0"/>
                                          </p:stCondLst>
                                        </p:cTn>
                                        <p:tgtEl>
                                          <p:spTgt spid="12"/>
                                        </p:tgtEl>
                                        <p:attrNameLst>
                                          <p:attrName>style.visibility</p:attrName>
                                        </p:attrNameLst>
                                      </p:cBhvr>
                                      <p:to>
                                        <p:strVal val="visible"/>
                                      </p:to>
                                    </p:set>
                                    <p:animEffect transition="in" filter="fade">
                                      <p:cBhvr>
                                        <p:cTn id="161" dur="500"/>
                                        <p:tgtEl>
                                          <p:spTgt spid="12"/>
                                        </p:tgtEl>
                                      </p:cBhvr>
                                    </p:animEffect>
                                    <p:anim calcmode="lin" valueType="num">
                                      <p:cBhvr>
                                        <p:cTn id="162" dur="500" fill="hold"/>
                                        <p:tgtEl>
                                          <p:spTgt spid="12"/>
                                        </p:tgtEl>
                                        <p:attrNameLst>
                                          <p:attrName>ppt_w</p:attrName>
                                        </p:attrNameLst>
                                      </p:cBhvr>
                                      <p:tavLst>
                                        <p:tav tm="0" fmla="#ppt_w*sin(2.5*pi*$)">
                                          <p:val>
                                            <p:fltVal val="0"/>
                                          </p:val>
                                        </p:tav>
                                        <p:tav tm="100000">
                                          <p:val>
                                            <p:fltVal val="1"/>
                                          </p:val>
                                        </p:tav>
                                      </p:tavLst>
                                    </p:anim>
                                    <p:anim calcmode="lin" valueType="num">
                                      <p:cBhvr>
                                        <p:cTn id="163"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8" grpId="0"/>
      <p:bldP spid="4" grpId="0" animBg="1"/>
      <p:bldP spid="10"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D6D7D-26CD-49BB-948A-81BC79469755}"/>
              </a:ext>
            </a:extLst>
          </p:cNvPr>
          <p:cNvSpPr>
            <a:spLocks noGrp="1"/>
          </p:cNvSpPr>
          <p:nvPr>
            <p:ph type="title"/>
          </p:nvPr>
        </p:nvSpPr>
        <p:spPr>
          <a:xfrm>
            <a:off x="768626" y="288748"/>
            <a:ext cx="10058400" cy="1188720"/>
          </a:xfrm>
        </p:spPr>
        <p:txBody>
          <a:bodyPr anchor="b">
            <a:normAutofit/>
          </a:bodyPr>
          <a:lstStyle/>
          <a:p>
            <a:r>
              <a:rPr lang="en-GB" dirty="0">
                <a:solidFill>
                  <a:schemeClr val="accent5">
                    <a:lumMod val="75000"/>
                  </a:schemeClr>
                </a:solidFill>
              </a:rPr>
              <a:t>To summarise, here is a discussion about feeding between a Midwife and a Mum to a 3-day old baby</a:t>
            </a:r>
          </a:p>
        </p:txBody>
      </p:sp>
      <p:grpSp>
        <p:nvGrpSpPr>
          <p:cNvPr id="14" name="Group 13">
            <a:extLst>
              <a:ext uri="{FF2B5EF4-FFF2-40B4-BE49-F238E27FC236}">
                <a16:creationId xmlns:a16="http://schemas.microsoft.com/office/drawing/2014/main" id="{8C4A41E0-2009-4157-8CCF-8E71C352CB5C}"/>
              </a:ext>
            </a:extLst>
          </p:cNvPr>
          <p:cNvGrpSpPr/>
          <p:nvPr/>
        </p:nvGrpSpPr>
        <p:grpSpPr>
          <a:xfrm>
            <a:off x="113122" y="1457738"/>
            <a:ext cx="12078878" cy="5062331"/>
            <a:chOff x="113122" y="1457738"/>
            <a:chExt cx="12078878" cy="5062331"/>
          </a:xfrm>
        </p:grpSpPr>
        <p:sp>
          <p:nvSpPr>
            <p:cNvPr id="5" name="Arrow: Right 4">
              <a:extLst>
                <a:ext uri="{FF2B5EF4-FFF2-40B4-BE49-F238E27FC236}">
                  <a16:creationId xmlns:a16="http://schemas.microsoft.com/office/drawing/2014/main" id="{AF0257D2-0B86-458D-AF14-D64320947635}"/>
                </a:ext>
              </a:extLst>
            </p:cNvPr>
            <p:cNvSpPr/>
            <p:nvPr/>
          </p:nvSpPr>
          <p:spPr>
            <a:xfrm>
              <a:off x="113122" y="1457738"/>
              <a:ext cx="12078878" cy="5062331"/>
            </a:xfrm>
            <a:prstGeom prst="rightArrow">
              <a:avLst/>
            </a:prstGeom>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474CBC3F-A362-4674-AE22-6ABA7B72FE01}"/>
                </a:ext>
              </a:extLst>
            </p:cNvPr>
            <p:cNvSpPr/>
            <p:nvPr/>
          </p:nvSpPr>
          <p:spPr>
            <a:xfrm>
              <a:off x="188222" y="2976437"/>
              <a:ext cx="2136308" cy="2024932"/>
            </a:xfrm>
            <a:custGeom>
              <a:avLst/>
              <a:gdLst>
                <a:gd name="connsiteX0" fmla="*/ 0 w 2136308"/>
                <a:gd name="connsiteY0" fmla="*/ 337495 h 2024932"/>
                <a:gd name="connsiteX1" fmla="*/ 337495 w 2136308"/>
                <a:gd name="connsiteY1" fmla="*/ 0 h 2024932"/>
                <a:gd name="connsiteX2" fmla="*/ 1798813 w 2136308"/>
                <a:gd name="connsiteY2" fmla="*/ 0 h 2024932"/>
                <a:gd name="connsiteX3" fmla="*/ 2136308 w 2136308"/>
                <a:gd name="connsiteY3" fmla="*/ 337495 h 2024932"/>
                <a:gd name="connsiteX4" fmla="*/ 2136308 w 2136308"/>
                <a:gd name="connsiteY4" fmla="*/ 1687437 h 2024932"/>
                <a:gd name="connsiteX5" fmla="*/ 1798813 w 2136308"/>
                <a:gd name="connsiteY5" fmla="*/ 2024932 h 2024932"/>
                <a:gd name="connsiteX6" fmla="*/ 337495 w 2136308"/>
                <a:gd name="connsiteY6" fmla="*/ 2024932 h 2024932"/>
                <a:gd name="connsiteX7" fmla="*/ 0 w 2136308"/>
                <a:gd name="connsiteY7" fmla="*/ 1687437 h 2024932"/>
                <a:gd name="connsiteX8" fmla="*/ 0 w 2136308"/>
                <a:gd name="connsiteY8" fmla="*/ 337495 h 202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6308" h="2024932">
                  <a:moveTo>
                    <a:pt x="0" y="337495"/>
                  </a:moveTo>
                  <a:cubicBezTo>
                    <a:pt x="0" y="151102"/>
                    <a:pt x="151102" y="0"/>
                    <a:pt x="337495" y="0"/>
                  </a:cubicBezTo>
                  <a:lnTo>
                    <a:pt x="1798813" y="0"/>
                  </a:lnTo>
                  <a:cubicBezTo>
                    <a:pt x="1985206" y="0"/>
                    <a:pt x="2136308" y="151102"/>
                    <a:pt x="2136308" y="337495"/>
                  </a:cubicBezTo>
                  <a:lnTo>
                    <a:pt x="2136308" y="1687437"/>
                  </a:lnTo>
                  <a:cubicBezTo>
                    <a:pt x="2136308" y="1873830"/>
                    <a:pt x="1985206" y="2024932"/>
                    <a:pt x="1798813" y="2024932"/>
                  </a:cubicBezTo>
                  <a:lnTo>
                    <a:pt x="337495" y="2024932"/>
                  </a:lnTo>
                  <a:cubicBezTo>
                    <a:pt x="151102" y="2024932"/>
                    <a:pt x="0" y="1873830"/>
                    <a:pt x="0" y="1687437"/>
                  </a:cubicBezTo>
                  <a:lnTo>
                    <a:pt x="0" y="33749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55999" tIns="155999" rIns="155999" bIns="155999" numCol="1" spcCol="1270" anchor="ctr" anchorCtr="0">
              <a:noAutofit/>
            </a:bodyPr>
            <a:lstStyle/>
            <a:p>
              <a:pPr marL="0" lvl="0" indent="0" algn="ctr" defTabSz="666750">
                <a:lnSpc>
                  <a:spcPct val="90000"/>
                </a:lnSpc>
                <a:spcBef>
                  <a:spcPct val="0"/>
                </a:spcBef>
                <a:spcAft>
                  <a:spcPct val="35000"/>
                </a:spcAft>
                <a:buNone/>
              </a:pPr>
              <a:r>
                <a:rPr lang="en-GB" sz="1500" kern="1200" dirty="0"/>
                <a:t>Mum reports the baby is going to the breast between every 1½ -3 hours, feeding for between 5 and 40 minutes at a time</a:t>
              </a:r>
            </a:p>
          </p:txBody>
        </p:sp>
        <p:sp>
          <p:nvSpPr>
            <p:cNvPr id="7" name="Freeform: Shape 6">
              <a:extLst>
                <a:ext uri="{FF2B5EF4-FFF2-40B4-BE49-F238E27FC236}">
                  <a16:creationId xmlns:a16="http://schemas.microsoft.com/office/drawing/2014/main" id="{AB899121-AE73-4C5C-8CD8-3DA8B14944A2}"/>
                </a:ext>
              </a:extLst>
            </p:cNvPr>
            <p:cNvSpPr/>
            <p:nvPr/>
          </p:nvSpPr>
          <p:spPr>
            <a:xfrm>
              <a:off x="2431345" y="2976437"/>
              <a:ext cx="2136308" cy="2024932"/>
            </a:xfrm>
            <a:custGeom>
              <a:avLst/>
              <a:gdLst>
                <a:gd name="connsiteX0" fmla="*/ 0 w 2136308"/>
                <a:gd name="connsiteY0" fmla="*/ 337495 h 2024932"/>
                <a:gd name="connsiteX1" fmla="*/ 337495 w 2136308"/>
                <a:gd name="connsiteY1" fmla="*/ 0 h 2024932"/>
                <a:gd name="connsiteX2" fmla="*/ 1798813 w 2136308"/>
                <a:gd name="connsiteY2" fmla="*/ 0 h 2024932"/>
                <a:gd name="connsiteX3" fmla="*/ 2136308 w 2136308"/>
                <a:gd name="connsiteY3" fmla="*/ 337495 h 2024932"/>
                <a:gd name="connsiteX4" fmla="*/ 2136308 w 2136308"/>
                <a:gd name="connsiteY4" fmla="*/ 1687437 h 2024932"/>
                <a:gd name="connsiteX5" fmla="*/ 1798813 w 2136308"/>
                <a:gd name="connsiteY5" fmla="*/ 2024932 h 2024932"/>
                <a:gd name="connsiteX6" fmla="*/ 337495 w 2136308"/>
                <a:gd name="connsiteY6" fmla="*/ 2024932 h 2024932"/>
                <a:gd name="connsiteX7" fmla="*/ 0 w 2136308"/>
                <a:gd name="connsiteY7" fmla="*/ 1687437 h 2024932"/>
                <a:gd name="connsiteX8" fmla="*/ 0 w 2136308"/>
                <a:gd name="connsiteY8" fmla="*/ 337495 h 202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6308" h="2024932">
                  <a:moveTo>
                    <a:pt x="0" y="337495"/>
                  </a:moveTo>
                  <a:cubicBezTo>
                    <a:pt x="0" y="151102"/>
                    <a:pt x="151102" y="0"/>
                    <a:pt x="337495" y="0"/>
                  </a:cubicBezTo>
                  <a:lnTo>
                    <a:pt x="1798813" y="0"/>
                  </a:lnTo>
                  <a:cubicBezTo>
                    <a:pt x="1985206" y="0"/>
                    <a:pt x="2136308" y="151102"/>
                    <a:pt x="2136308" y="337495"/>
                  </a:cubicBezTo>
                  <a:lnTo>
                    <a:pt x="2136308" y="1687437"/>
                  </a:lnTo>
                  <a:cubicBezTo>
                    <a:pt x="2136308" y="1873830"/>
                    <a:pt x="1985206" y="2024932"/>
                    <a:pt x="1798813" y="2024932"/>
                  </a:cubicBezTo>
                  <a:lnTo>
                    <a:pt x="337495" y="2024932"/>
                  </a:lnTo>
                  <a:cubicBezTo>
                    <a:pt x="151102" y="2024932"/>
                    <a:pt x="0" y="1873830"/>
                    <a:pt x="0" y="1687437"/>
                  </a:cubicBezTo>
                  <a:lnTo>
                    <a:pt x="0" y="33749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55999" tIns="155999" rIns="155999" bIns="155999" numCol="1" spcCol="1270" anchor="ctr" anchorCtr="0">
              <a:noAutofit/>
            </a:bodyPr>
            <a:lstStyle/>
            <a:p>
              <a:pPr marL="0" lvl="0" indent="0" algn="ctr" defTabSz="666750">
                <a:lnSpc>
                  <a:spcPct val="90000"/>
                </a:lnSpc>
                <a:spcBef>
                  <a:spcPct val="0"/>
                </a:spcBef>
                <a:spcAft>
                  <a:spcPct val="35000"/>
                </a:spcAft>
                <a:buNone/>
              </a:pPr>
              <a:r>
                <a:rPr lang="en-GB" sz="1500" kern="1200"/>
                <a:t>She says the feeds feel strong, but not painful, after the first 20 seconds or so of the baby attaching</a:t>
              </a:r>
            </a:p>
          </p:txBody>
        </p:sp>
        <p:sp>
          <p:nvSpPr>
            <p:cNvPr id="9" name="Freeform: Shape 8">
              <a:extLst>
                <a:ext uri="{FF2B5EF4-FFF2-40B4-BE49-F238E27FC236}">
                  <a16:creationId xmlns:a16="http://schemas.microsoft.com/office/drawing/2014/main" id="{1A26847E-AA5C-47B2-BFD8-2D12DFC0ABDC}"/>
                </a:ext>
              </a:extLst>
            </p:cNvPr>
            <p:cNvSpPr/>
            <p:nvPr/>
          </p:nvSpPr>
          <p:spPr>
            <a:xfrm>
              <a:off x="4674468" y="2976437"/>
              <a:ext cx="2136308" cy="2024932"/>
            </a:xfrm>
            <a:custGeom>
              <a:avLst/>
              <a:gdLst>
                <a:gd name="connsiteX0" fmla="*/ 0 w 2136308"/>
                <a:gd name="connsiteY0" fmla="*/ 337495 h 2024932"/>
                <a:gd name="connsiteX1" fmla="*/ 337495 w 2136308"/>
                <a:gd name="connsiteY1" fmla="*/ 0 h 2024932"/>
                <a:gd name="connsiteX2" fmla="*/ 1798813 w 2136308"/>
                <a:gd name="connsiteY2" fmla="*/ 0 h 2024932"/>
                <a:gd name="connsiteX3" fmla="*/ 2136308 w 2136308"/>
                <a:gd name="connsiteY3" fmla="*/ 337495 h 2024932"/>
                <a:gd name="connsiteX4" fmla="*/ 2136308 w 2136308"/>
                <a:gd name="connsiteY4" fmla="*/ 1687437 h 2024932"/>
                <a:gd name="connsiteX5" fmla="*/ 1798813 w 2136308"/>
                <a:gd name="connsiteY5" fmla="*/ 2024932 h 2024932"/>
                <a:gd name="connsiteX6" fmla="*/ 337495 w 2136308"/>
                <a:gd name="connsiteY6" fmla="*/ 2024932 h 2024932"/>
                <a:gd name="connsiteX7" fmla="*/ 0 w 2136308"/>
                <a:gd name="connsiteY7" fmla="*/ 1687437 h 2024932"/>
                <a:gd name="connsiteX8" fmla="*/ 0 w 2136308"/>
                <a:gd name="connsiteY8" fmla="*/ 337495 h 202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6308" h="2024932">
                  <a:moveTo>
                    <a:pt x="0" y="337495"/>
                  </a:moveTo>
                  <a:cubicBezTo>
                    <a:pt x="0" y="151102"/>
                    <a:pt x="151102" y="0"/>
                    <a:pt x="337495" y="0"/>
                  </a:cubicBezTo>
                  <a:lnTo>
                    <a:pt x="1798813" y="0"/>
                  </a:lnTo>
                  <a:cubicBezTo>
                    <a:pt x="1985206" y="0"/>
                    <a:pt x="2136308" y="151102"/>
                    <a:pt x="2136308" y="337495"/>
                  </a:cubicBezTo>
                  <a:lnTo>
                    <a:pt x="2136308" y="1687437"/>
                  </a:lnTo>
                  <a:cubicBezTo>
                    <a:pt x="2136308" y="1873830"/>
                    <a:pt x="1985206" y="2024932"/>
                    <a:pt x="1798813" y="2024932"/>
                  </a:cubicBezTo>
                  <a:lnTo>
                    <a:pt x="337495" y="2024932"/>
                  </a:lnTo>
                  <a:cubicBezTo>
                    <a:pt x="151102" y="2024932"/>
                    <a:pt x="0" y="1873830"/>
                    <a:pt x="0" y="1687437"/>
                  </a:cubicBezTo>
                  <a:lnTo>
                    <a:pt x="0" y="33749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55999" tIns="155999" rIns="155999" bIns="155999" numCol="1" spcCol="1270" anchor="ctr" anchorCtr="0">
              <a:noAutofit/>
            </a:bodyPr>
            <a:lstStyle/>
            <a:p>
              <a:pPr marL="0" lvl="0" indent="0" algn="ctr" defTabSz="666750">
                <a:lnSpc>
                  <a:spcPct val="90000"/>
                </a:lnSpc>
                <a:spcBef>
                  <a:spcPct val="0"/>
                </a:spcBef>
                <a:spcAft>
                  <a:spcPct val="35000"/>
                </a:spcAft>
                <a:buNone/>
              </a:pPr>
              <a:r>
                <a:rPr lang="en-GB" sz="1500" kern="1200"/>
                <a:t>Following each feed, the baby comes off the breast spontaneously and Mum’s nipples are rounded in shape</a:t>
              </a:r>
            </a:p>
          </p:txBody>
        </p:sp>
        <p:sp>
          <p:nvSpPr>
            <p:cNvPr id="10" name="Freeform: Shape 9">
              <a:extLst>
                <a:ext uri="{FF2B5EF4-FFF2-40B4-BE49-F238E27FC236}">
                  <a16:creationId xmlns:a16="http://schemas.microsoft.com/office/drawing/2014/main" id="{AED0127A-4266-42CC-B617-35D692635485}"/>
                </a:ext>
              </a:extLst>
            </p:cNvPr>
            <p:cNvSpPr/>
            <p:nvPr/>
          </p:nvSpPr>
          <p:spPr>
            <a:xfrm>
              <a:off x="6917592" y="2976437"/>
              <a:ext cx="2136308" cy="2024932"/>
            </a:xfrm>
            <a:custGeom>
              <a:avLst/>
              <a:gdLst>
                <a:gd name="connsiteX0" fmla="*/ 0 w 2136308"/>
                <a:gd name="connsiteY0" fmla="*/ 337495 h 2024932"/>
                <a:gd name="connsiteX1" fmla="*/ 337495 w 2136308"/>
                <a:gd name="connsiteY1" fmla="*/ 0 h 2024932"/>
                <a:gd name="connsiteX2" fmla="*/ 1798813 w 2136308"/>
                <a:gd name="connsiteY2" fmla="*/ 0 h 2024932"/>
                <a:gd name="connsiteX3" fmla="*/ 2136308 w 2136308"/>
                <a:gd name="connsiteY3" fmla="*/ 337495 h 2024932"/>
                <a:gd name="connsiteX4" fmla="*/ 2136308 w 2136308"/>
                <a:gd name="connsiteY4" fmla="*/ 1687437 h 2024932"/>
                <a:gd name="connsiteX5" fmla="*/ 1798813 w 2136308"/>
                <a:gd name="connsiteY5" fmla="*/ 2024932 h 2024932"/>
                <a:gd name="connsiteX6" fmla="*/ 337495 w 2136308"/>
                <a:gd name="connsiteY6" fmla="*/ 2024932 h 2024932"/>
                <a:gd name="connsiteX7" fmla="*/ 0 w 2136308"/>
                <a:gd name="connsiteY7" fmla="*/ 1687437 h 2024932"/>
                <a:gd name="connsiteX8" fmla="*/ 0 w 2136308"/>
                <a:gd name="connsiteY8" fmla="*/ 337495 h 202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6308" h="2024932">
                  <a:moveTo>
                    <a:pt x="0" y="337495"/>
                  </a:moveTo>
                  <a:cubicBezTo>
                    <a:pt x="0" y="151102"/>
                    <a:pt x="151102" y="0"/>
                    <a:pt x="337495" y="0"/>
                  </a:cubicBezTo>
                  <a:lnTo>
                    <a:pt x="1798813" y="0"/>
                  </a:lnTo>
                  <a:cubicBezTo>
                    <a:pt x="1985206" y="0"/>
                    <a:pt x="2136308" y="151102"/>
                    <a:pt x="2136308" y="337495"/>
                  </a:cubicBezTo>
                  <a:lnTo>
                    <a:pt x="2136308" y="1687437"/>
                  </a:lnTo>
                  <a:cubicBezTo>
                    <a:pt x="2136308" y="1873830"/>
                    <a:pt x="1985206" y="2024932"/>
                    <a:pt x="1798813" y="2024932"/>
                  </a:cubicBezTo>
                  <a:lnTo>
                    <a:pt x="337495" y="2024932"/>
                  </a:lnTo>
                  <a:cubicBezTo>
                    <a:pt x="151102" y="2024932"/>
                    <a:pt x="0" y="1873830"/>
                    <a:pt x="0" y="1687437"/>
                  </a:cubicBezTo>
                  <a:lnTo>
                    <a:pt x="0" y="33749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55999" tIns="155999" rIns="155999" bIns="155999" numCol="1" spcCol="1270" anchor="ctr" anchorCtr="0">
              <a:noAutofit/>
            </a:bodyPr>
            <a:lstStyle/>
            <a:p>
              <a:pPr marL="0" lvl="0" indent="0" algn="ctr" defTabSz="666750">
                <a:lnSpc>
                  <a:spcPct val="90000"/>
                </a:lnSpc>
                <a:spcBef>
                  <a:spcPct val="0"/>
                </a:spcBef>
                <a:spcAft>
                  <a:spcPct val="35000"/>
                </a:spcAft>
                <a:buNone/>
              </a:pPr>
              <a:r>
                <a:rPr lang="en-GB" sz="1500" kern="1200" dirty="0"/>
                <a:t>The baby is having around 3 or 4 wees in 24 hours, and her poos are turning brow/green</a:t>
              </a:r>
            </a:p>
          </p:txBody>
        </p:sp>
        <p:sp>
          <p:nvSpPr>
            <p:cNvPr id="11" name="Freeform: Shape 10">
              <a:extLst>
                <a:ext uri="{FF2B5EF4-FFF2-40B4-BE49-F238E27FC236}">
                  <a16:creationId xmlns:a16="http://schemas.microsoft.com/office/drawing/2014/main" id="{36BF4ED2-1E6B-4597-AA1F-EA21CBAE56B1}"/>
                </a:ext>
              </a:extLst>
            </p:cNvPr>
            <p:cNvSpPr/>
            <p:nvPr/>
          </p:nvSpPr>
          <p:spPr>
            <a:xfrm>
              <a:off x="9160715" y="2976437"/>
              <a:ext cx="2136308" cy="2024932"/>
            </a:xfrm>
            <a:custGeom>
              <a:avLst/>
              <a:gdLst>
                <a:gd name="connsiteX0" fmla="*/ 0 w 2136308"/>
                <a:gd name="connsiteY0" fmla="*/ 337495 h 2024932"/>
                <a:gd name="connsiteX1" fmla="*/ 337495 w 2136308"/>
                <a:gd name="connsiteY1" fmla="*/ 0 h 2024932"/>
                <a:gd name="connsiteX2" fmla="*/ 1798813 w 2136308"/>
                <a:gd name="connsiteY2" fmla="*/ 0 h 2024932"/>
                <a:gd name="connsiteX3" fmla="*/ 2136308 w 2136308"/>
                <a:gd name="connsiteY3" fmla="*/ 337495 h 2024932"/>
                <a:gd name="connsiteX4" fmla="*/ 2136308 w 2136308"/>
                <a:gd name="connsiteY4" fmla="*/ 1687437 h 2024932"/>
                <a:gd name="connsiteX5" fmla="*/ 1798813 w 2136308"/>
                <a:gd name="connsiteY5" fmla="*/ 2024932 h 2024932"/>
                <a:gd name="connsiteX6" fmla="*/ 337495 w 2136308"/>
                <a:gd name="connsiteY6" fmla="*/ 2024932 h 2024932"/>
                <a:gd name="connsiteX7" fmla="*/ 0 w 2136308"/>
                <a:gd name="connsiteY7" fmla="*/ 1687437 h 2024932"/>
                <a:gd name="connsiteX8" fmla="*/ 0 w 2136308"/>
                <a:gd name="connsiteY8" fmla="*/ 337495 h 202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6308" h="2024932">
                  <a:moveTo>
                    <a:pt x="0" y="337495"/>
                  </a:moveTo>
                  <a:cubicBezTo>
                    <a:pt x="0" y="151102"/>
                    <a:pt x="151102" y="0"/>
                    <a:pt x="337495" y="0"/>
                  </a:cubicBezTo>
                  <a:lnTo>
                    <a:pt x="1798813" y="0"/>
                  </a:lnTo>
                  <a:cubicBezTo>
                    <a:pt x="1985206" y="0"/>
                    <a:pt x="2136308" y="151102"/>
                    <a:pt x="2136308" y="337495"/>
                  </a:cubicBezTo>
                  <a:lnTo>
                    <a:pt x="2136308" y="1687437"/>
                  </a:lnTo>
                  <a:cubicBezTo>
                    <a:pt x="2136308" y="1873830"/>
                    <a:pt x="1985206" y="2024932"/>
                    <a:pt x="1798813" y="2024932"/>
                  </a:cubicBezTo>
                  <a:lnTo>
                    <a:pt x="337495" y="2024932"/>
                  </a:lnTo>
                  <a:cubicBezTo>
                    <a:pt x="151102" y="2024932"/>
                    <a:pt x="0" y="1873830"/>
                    <a:pt x="0" y="1687437"/>
                  </a:cubicBezTo>
                  <a:lnTo>
                    <a:pt x="0" y="33749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55999" tIns="155999" rIns="155999" bIns="155999" numCol="1" spcCol="1270" anchor="ctr" anchorCtr="0">
              <a:noAutofit/>
            </a:bodyPr>
            <a:lstStyle/>
            <a:p>
              <a:pPr marL="0" lvl="0" indent="0" algn="ctr" defTabSz="666750">
                <a:lnSpc>
                  <a:spcPct val="90000"/>
                </a:lnSpc>
                <a:spcBef>
                  <a:spcPct val="0"/>
                </a:spcBef>
                <a:spcAft>
                  <a:spcPct val="35000"/>
                </a:spcAft>
                <a:buNone/>
              </a:pPr>
              <a:r>
                <a:rPr lang="en-GB" sz="1500" kern="1200" dirty="0"/>
                <a:t>From all these observations, we can assume that baby is effectively feeding at the breast without ever needing to see ‘how much’ she is taking in at each feed!</a:t>
              </a:r>
            </a:p>
          </p:txBody>
        </p:sp>
      </p:grpSp>
      <p:sp>
        <p:nvSpPr>
          <p:cNvPr id="12" name="Action Button: Go Home 19">
            <a:hlinkClick r:id="rId2" action="ppaction://hlinksldjump" highlightClick="1"/>
            <a:extLst>
              <a:ext uri="{FF2B5EF4-FFF2-40B4-BE49-F238E27FC236}">
                <a16:creationId xmlns:a16="http://schemas.microsoft.com/office/drawing/2014/main" id="{F3908AE1-F7D7-4DDE-A99B-F81FF4692359}"/>
              </a:ext>
            </a:extLst>
          </p:cNvPr>
          <p:cNvSpPr/>
          <p:nvPr/>
        </p:nvSpPr>
        <p:spPr>
          <a:xfrm>
            <a:off x="11414760" y="6196866"/>
            <a:ext cx="655320" cy="5486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64A5EB44-5DAB-4622-A125-24471CF0B6EF}"/>
              </a:ext>
            </a:extLst>
          </p:cNvPr>
          <p:cNvSpPr/>
          <p:nvPr/>
        </p:nvSpPr>
        <p:spPr>
          <a:xfrm>
            <a:off x="10827026" y="6370469"/>
            <a:ext cx="360804" cy="198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756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2312-A8E8-42AA-A53D-5D34DED4CE6D}"/>
              </a:ext>
            </a:extLst>
          </p:cNvPr>
          <p:cNvSpPr>
            <a:spLocks noGrp="1"/>
          </p:cNvSpPr>
          <p:nvPr>
            <p:ph type="title"/>
          </p:nvPr>
        </p:nvSpPr>
        <p:spPr>
          <a:xfrm>
            <a:off x="531724" y="187043"/>
            <a:ext cx="10739306" cy="985388"/>
          </a:xfrm>
        </p:spPr>
        <p:txBody>
          <a:bodyPr>
            <a:normAutofit fontScale="90000"/>
          </a:bodyPr>
          <a:lstStyle/>
          <a:p>
            <a:r>
              <a:rPr lang="en-GB" sz="4900" b="1" dirty="0">
                <a:solidFill>
                  <a:schemeClr val="accent5">
                    <a:lumMod val="75000"/>
                  </a:schemeClr>
                </a:solidFill>
              </a:rPr>
              <a:t>Expressing </a:t>
            </a:r>
            <a:r>
              <a:rPr lang="en-GB" dirty="0">
                <a:solidFill>
                  <a:schemeClr val="accent5">
                    <a:lumMod val="75000"/>
                  </a:schemeClr>
                </a:solidFill>
              </a:rPr>
              <a:t>– these are just a few reasons you may need to or choose to express your milk</a:t>
            </a:r>
          </a:p>
        </p:txBody>
      </p:sp>
      <p:sp>
        <p:nvSpPr>
          <p:cNvPr id="4" name="Rectangle: Rounded Corners 3">
            <a:extLst>
              <a:ext uri="{FF2B5EF4-FFF2-40B4-BE49-F238E27FC236}">
                <a16:creationId xmlns:a16="http://schemas.microsoft.com/office/drawing/2014/main" id="{F562E407-9DCD-48DC-B0EC-35395D0522A4}"/>
              </a:ext>
            </a:extLst>
          </p:cNvPr>
          <p:cNvSpPr/>
          <p:nvPr/>
        </p:nvSpPr>
        <p:spPr>
          <a:xfrm>
            <a:off x="531724" y="1334807"/>
            <a:ext cx="4654492" cy="2801223"/>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GB" b="1" dirty="0">
                <a:solidFill>
                  <a:schemeClr val="bg1"/>
                </a:solidFill>
              </a:rPr>
              <a:t>Before your baby is born- </a:t>
            </a:r>
            <a:r>
              <a:rPr lang="en-GB" dirty="0">
                <a:solidFill>
                  <a:schemeClr val="bg1"/>
                </a:solidFill>
              </a:rPr>
              <a:t>especially if you have risk factors such as Gestational Diabetes. This is known as antenatal colostrum collection or </a:t>
            </a:r>
            <a:r>
              <a:rPr lang="en-GB" b="1" dirty="0">
                <a:solidFill>
                  <a:schemeClr val="bg1"/>
                </a:solidFill>
              </a:rPr>
              <a:t>colostrum harvesting</a:t>
            </a:r>
            <a:r>
              <a:rPr lang="en-GB" dirty="0">
                <a:solidFill>
                  <a:schemeClr val="bg1"/>
                </a:solidFill>
              </a:rPr>
              <a:t>. See the link to our leaflet for more information on this. </a:t>
            </a:r>
          </a:p>
          <a:p>
            <a:pPr algn="just"/>
            <a:endParaRPr lang="en-GB" dirty="0">
              <a:solidFill>
                <a:schemeClr val="bg1"/>
              </a:solidFill>
            </a:endParaRPr>
          </a:p>
          <a:p>
            <a:r>
              <a:rPr lang="en-GB" b="1" dirty="0">
                <a:solidFill>
                  <a:schemeClr val="accent3">
                    <a:lumMod val="40000"/>
                    <a:lumOff val="60000"/>
                  </a:schemeClr>
                </a:solidFill>
                <a:hlinkClick r:id="rId2">
                  <a:extLst>
                    <a:ext uri="{A12FA001-AC4F-418D-AE19-62706E023703}">
                      <ahyp:hlinkClr xmlns:ahyp="http://schemas.microsoft.com/office/drawing/2018/hyperlinkcolor" val="tx"/>
                    </a:ext>
                  </a:extLst>
                </a:hlinkClick>
              </a:rPr>
              <a:t>Click here for our leaflet about antenatal colostrum </a:t>
            </a:r>
            <a:endParaRPr lang="en-GB" b="1" dirty="0">
              <a:solidFill>
                <a:schemeClr val="accent3">
                  <a:lumMod val="40000"/>
                  <a:lumOff val="60000"/>
                </a:schemeClr>
              </a:solidFill>
            </a:endParaRPr>
          </a:p>
        </p:txBody>
      </p:sp>
      <p:sp>
        <p:nvSpPr>
          <p:cNvPr id="5" name="Rectangle: Rounded Corners 4">
            <a:extLst>
              <a:ext uri="{FF2B5EF4-FFF2-40B4-BE49-F238E27FC236}">
                <a16:creationId xmlns:a16="http://schemas.microsoft.com/office/drawing/2014/main" id="{ADD9EFBF-B3D6-4087-94CD-A53913454F2C}"/>
              </a:ext>
            </a:extLst>
          </p:cNvPr>
          <p:cNvSpPr/>
          <p:nvPr/>
        </p:nvSpPr>
        <p:spPr>
          <a:xfrm>
            <a:off x="5822621" y="1313833"/>
            <a:ext cx="5313028" cy="3456129"/>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GB" b="1" dirty="0">
                <a:solidFill>
                  <a:schemeClr val="bg1"/>
                </a:solidFill>
              </a:rPr>
              <a:t>In the first few days</a:t>
            </a:r>
            <a:r>
              <a:rPr lang="en-GB" dirty="0">
                <a:solidFill>
                  <a:schemeClr val="bg1"/>
                </a:solidFill>
              </a:rPr>
              <a:t>- Sometimes baby’s can be very sleepy and reluctant to feed in the first day or two. If your baby is like this then we would recommend lots of skin to skin contact and encourage you to hand express every 2 – 3 hours. This stimulation will encourage your milk supply so that when baby is more ready to feed the supply will be increasing and ready to meet their needs too. Any colostrum you get can be given to your sleepy baby and this can then give them the energy to wake and feed. </a:t>
            </a:r>
          </a:p>
        </p:txBody>
      </p:sp>
      <p:sp>
        <p:nvSpPr>
          <p:cNvPr id="6" name="Rectangle: Rounded Corners 5">
            <a:extLst>
              <a:ext uri="{FF2B5EF4-FFF2-40B4-BE49-F238E27FC236}">
                <a16:creationId xmlns:a16="http://schemas.microsoft.com/office/drawing/2014/main" id="{C173B381-9F48-4070-8BCC-6030AC55C192}"/>
              </a:ext>
            </a:extLst>
          </p:cNvPr>
          <p:cNvSpPr/>
          <p:nvPr/>
        </p:nvSpPr>
        <p:spPr>
          <a:xfrm>
            <a:off x="531724" y="4429645"/>
            <a:ext cx="4774735" cy="1904301"/>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GB" b="1" dirty="0">
                <a:solidFill>
                  <a:schemeClr val="bg1"/>
                </a:solidFill>
              </a:rPr>
              <a:t>If you are separated from baby- </a:t>
            </a:r>
            <a:r>
              <a:rPr lang="en-GB" dirty="0">
                <a:solidFill>
                  <a:schemeClr val="bg1"/>
                </a:solidFill>
              </a:rPr>
              <a:t>For example baby is on the Neonatal unit (NNU). We encourage mum’s to initiate expressing within 2 hours of birth if their baby is transferred to NNU.</a:t>
            </a:r>
          </a:p>
          <a:p>
            <a:pPr algn="just"/>
            <a:r>
              <a:rPr lang="en-GB" b="1" dirty="0">
                <a:solidFill>
                  <a:schemeClr val="accent3">
                    <a:lumMod val="40000"/>
                    <a:lumOff val="60000"/>
                  </a:schemeClr>
                </a:solidFill>
                <a:hlinkClick r:id="rId3" action="ppaction://hlinksldjump">
                  <a:extLst>
                    <a:ext uri="{A12FA001-AC4F-418D-AE19-62706E023703}">
                      <ahyp:hlinkClr xmlns:ahyp="http://schemas.microsoft.com/office/drawing/2018/hyperlinkcolor" val="tx"/>
                    </a:ext>
                  </a:extLst>
                </a:hlinkClick>
              </a:rPr>
              <a:t>What if baby comes early? </a:t>
            </a:r>
            <a:endParaRPr lang="en-GB" b="1" dirty="0">
              <a:solidFill>
                <a:schemeClr val="accent3">
                  <a:lumMod val="40000"/>
                  <a:lumOff val="60000"/>
                </a:schemeClr>
              </a:solidFill>
            </a:endParaRPr>
          </a:p>
        </p:txBody>
      </p:sp>
      <p:sp>
        <p:nvSpPr>
          <p:cNvPr id="7" name="Rectangle: Rounded Corners 6">
            <a:extLst>
              <a:ext uri="{FF2B5EF4-FFF2-40B4-BE49-F238E27FC236}">
                <a16:creationId xmlns:a16="http://schemas.microsoft.com/office/drawing/2014/main" id="{1721658F-F233-47DE-BEBF-D2D655FB4EF8}"/>
              </a:ext>
            </a:extLst>
          </p:cNvPr>
          <p:cNvSpPr/>
          <p:nvPr/>
        </p:nvSpPr>
        <p:spPr>
          <a:xfrm>
            <a:off x="5822620" y="4986779"/>
            <a:ext cx="5313029" cy="1347167"/>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en-GB" b="1" dirty="0">
                <a:solidFill>
                  <a:schemeClr val="bg1"/>
                </a:solidFill>
              </a:rPr>
              <a:t>To relieve engorged breasts or relieve blocked ducts. </a:t>
            </a:r>
          </a:p>
          <a:p>
            <a:r>
              <a:rPr lang="en-GB" b="1" dirty="0">
                <a:solidFill>
                  <a:schemeClr val="accent3">
                    <a:lumMod val="40000"/>
                    <a:lumOff val="60000"/>
                  </a:schemeClr>
                </a:solidFill>
                <a:hlinkClick r:id="rId4" action="ppaction://hlinksldjump">
                  <a:extLst>
                    <a:ext uri="{A12FA001-AC4F-418D-AE19-62706E023703}">
                      <ahyp:hlinkClr xmlns:ahyp="http://schemas.microsoft.com/office/drawing/2018/hyperlinkcolor" val="tx"/>
                    </a:ext>
                  </a:extLst>
                </a:hlinkClick>
              </a:rPr>
              <a:t>Engorgement or full breasts? </a:t>
            </a:r>
            <a:endParaRPr lang="en-GB" b="1" dirty="0">
              <a:solidFill>
                <a:schemeClr val="accent3">
                  <a:lumMod val="40000"/>
                  <a:lumOff val="60000"/>
                </a:schemeClr>
              </a:solidFill>
            </a:endParaRPr>
          </a:p>
        </p:txBody>
      </p:sp>
    </p:spTree>
    <p:extLst>
      <p:ext uri="{BB962C8B-B14F-4D97-AF65-F5344CB8AC3E}">
        <p14:creationId xmlns:p14="http://schemas.microsoft.com/office/powerpoint/2010/main" val="290915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4466" y="328217"/>
            <a:ext cx="10898697" cy="816661"/>
          </a:xfrm>
        </p:spPr>
        <p:txBody>
          <a:bodyPr>
            <a:normAutofit/>
          </a:bodyPr>
          <a:lstStyle/>
          <a:p>
            <a:r>
              <a:rPr lang="en-GB" sz="4400" b="1" dirty="0">
                <a:solidFill>
                  <a:schemeClr val="accent5">
                    <a:lumMod val="75000"/>
                  </a:schemeClr>
                </a:solidFill>
              </a:rPr>
              <a:t>Hand Expressing</a:t>
            </a:r>
          </a:p>
        </p:txBody>
      </p:sp>
      <p:sp>
        <p:nvSpPr>
          <p:cNvPr id="6" name="Content Placeholder 5"/>
          <p:cNvSpPr>
            <a:spLocks noGrp="1"/>
          </p:cNvSpPr>
          <p:nvPr>
            <p:ph idx="1"/>
          </p:nvPr>
        </p:nvSpPr>
        <p:spPr>
          <a:xfrm>
            <a:off x="226503" y="1518407"/>
            <a:ext cx="5939405" cy="5176008"/>
          </a:xfrm>
        </p:spPr>
        <p:txBody>
          <a:bodyPr>
            <a:normAutofit fontScale="70000" lnSpcReduction="20000"/>
          </a:bodyPr>
          <a:lstStyle/>
          <a:p>
            <a:r>
              <a:rPr lang="en-GB" sz="3300" dirty="0"/>
              <a:t>In the first few days your breasts will produce colostrum. This is small volumes of concentrated nutrition, perfectly tailored to the needs of your newborn and their small tummy.</a:t>
            </a:r>
          </a:p>
          <a:p>
            <a:r>
              <a:rPr lang="en-GB" sz="3300" dirty="0"/>
              <a:t>Hand expressing is the preferred method for collecting your colostrum, this is to ensure that you are able to collect every last drop and not lose some within the tubing of a breast pump.</a:t>
            </a:r>
          </a:p>
          <a:p>
            <a:r>
              <a:rPr lang="en-GB" sz="3300" dirty="0"/>
              <a:t>Some women may choose to try collecting colostrum by hand expressing towards the end of their pregnancy - 36 weeks gestation  onwards. </a:t>
            </a:r>
          </a:p>
          <a:p>
            <a:r>
              <a:rPr lang="en-GB" sz="3300" dirty="0"/>
              <a:t>Speak to your Midwife for support and guidance with learning this new skill. </a:t>
            </a:r>
            <a:endParaRPr lang="en-GB" dirty="0"/>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0497" y="220825"/>
            <a:ext cx="4667333" cy="55237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EC1970-9516-460E-A3CD-4FA7B2E3376B}"/>
              </a:ext>
            </a:extLst>
          </p:cNvPr>
          <p:cNvSpPr txBox="1"/>
          <p:nvPr/>
        </p:nvSpPr>
        <p:spPr>
          <a:xfrm>
            <a:off x="6633715" y="5729647"/>
            <a:ext cx="4313237" cy="646331"/>
          </a:xfrm>
          <a:prstGeom prst="rect">
            <a:avLst/>
          </a:prstGeom>
          <a:noFill/>
        </p:spPr>
        <p:txBody>
          <a:bodyPr wrap="square" rtlCol="0">
            <a:spAutoFit/>
          </a:bodyPr>
          <a:lstStyle/>
          <a:p>
            <a:pPr algn="ctr"/>
            <a:r>
              <a:rPr lang="en-GB" dirty="0">
                <a:solidFill>
                  <a:schemeClr val="accent5">
                    <a:lumMod val="75000"/>
                  </a:schemeClr>
                </a:solidFill>
                <a:hlinkClick r:id="rId3">
                  <a:extLst>
                    <a:ext uri="{A12FA001-AC4F-418D-AE19-62706E023703}">
                      <ahyp:hlinkClr xmlns:ahyp="http://schemas.microsoft.com/office/drawing/2018/hyperlinkcolor" val="tx"/>
                    </a:ext>
                  </a:extLst>
                </a:hlinkClick>
              </a:rPr>
              <a:t>Click here to view the </a:t>
            </a:r>
          </a:p>
          <a:p>
            <a:pPr algn="ctr"/>
            <a:r>
              <a:rPr lang="en-GB" dirty="0">
                <a:solidFill>
                  <a:schemeClr val="accent5">
                    <a:lumMod val="75000"/>
                  </a:schemeClr>
                </a:solidFill>
                <a:hlinkClick r:id="rId3">
                  <a:extLst>
                    <a:ext uri="{A12FA001-AC4F-418D-AE19-62706E023703}">
                      <ahyp:hlinkClr xmlns:ahyp="http://schemas.microsoft.com/office/drawing/2018/hyperlinkcolor" val="tx"/>
                    </a:ext>
                  </a:extLst>
                </a:hlinkClick>
              </a:rPr>
              <a:t>“Off to the Best Start” Leaflet</a:t>
            </a:r>
            <a:endParaRPr lang="en-GB" dirty="0">
              <a:solidFill>
                <a:schemeClr val="accent5">
                  <a:lumMod val="75000"/>
                </a:schemeClr>
              </a:solidFill>
            </a:endParaRPr>
          </a:p>
        </p:txBody>
      </p:sp>
    </p:spTree>
    <p:extLst>
      <p:ext uri="{BB962C8B-B14F-4D97-AF65-F5344CB8AC3E}">
        <p14:creationId xmlns:p14="http://schemas.microsoft.com/office/powerpoint/2010/main" val="177050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1000"/>
                                        <p:tgtEl>
                                          <p:spTgt spid="6">
                                            <p:txEl>
                                              <p:pRg st="3" end="3"/>
                                            </p:txEl>
                                          </p:spTgt>
                                        </p:tgtEl>
                                      </p:cBhvr>
                                    </p:animEffect>
                                    <p:anim calcmode="lin" valueType="num">
                                      <p:cBhvr>
                                        <p:cTn id="2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6" presetClass="entr" presetSubtype="16"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circle(in)">
                                      <p:cBhvr>
                                        <p:cTn id="31" dur="2000"/>
                                        <p:tgtEl>
                                          <p:spTgt spid="1026"/>
                                        </p:tgtEl>
                                      </p:cBhvr>
                                    </p:animEffect>
                                  </p:childTnLst>
                                </p:cTn>
                              </p:par>
                            </p:childTnLst>
                          </p:cTn>
                        </p:par>
                        <p:par>
                          <p:cTn id="32" fill="hold">
                            <p:stCondLst>
                              <p:cond delay="6000"/>
                            </p:stCondLst>
                            <p:childTnLst>
                              <p:par>
                                <p:cTn id="33" presetID="10" presetClass="entr" presetSubtype="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69" y="231273"/>
            <a:ext cx="10949031" cy="825998"/>
          </a:xfrm>
        </p:spPr>
        <p:txBody>
          <a:bodyPr/>
          <a:lstStyle/>
          <a:p>
            <a:r>
              <a:rPr lang="en-US" b="1" dirty="0">
                <a:solidFill>
                  <a:schemeClr val="accent5">
                    <a:lumMod val="75000"/>
                  </a:schemeClr>
                </a:solidFill>
              </a:rPr>
              <a:t>This information package covers …</a:t>
            </a:r>
          </a:p>
        </p:txBody>
      </p:sp>
      <p:sp>
        <p:nvSpPr>
          <p:cNvPr id="3" name="Content Placeholder 2"/>
          <p:cNvSpPr>
            <a:spLocks noGrp="1"/>
          </p:cNvSpPr>
          <p:nvPr>
            <p:ph idx="1"/>
          </p:nvPr>
        </p:nvSpPr>
        <p:spPr>
          <a:xfrm>
            <a:off x="402672" y="1244943"/>
            <a:ext cx="10722528" cy="5201175"/>
          </a:xfrm>
        </p:spPr>
        <p:txBody>
          <a:bodyPr>
            <a:normAutofit fontScale="85000" lnSpcReduction="20000"/>
          </a:bodyPr>
          <a:lstStyle/>
          <a:p>
            <a:r>
              <a:rPr lang="en-US" dirty="0"/>
              <a:t>What makes breastfeeding so special?</a:t>
            </a:r>
          </a:p>
          <a:p>
            <a:r>
              <a:rPr lang="en-US" dirty="0"/>
              <a:t>Colostrum – the first milk</a:t>
            </a:r>
          </a:p>
          <a:p>
            <a:r>
              <a:rPr lang="en-US" dirty="0"/>
              <a:t>Breastfeeding and the microbiome</a:t>
            </a:r>
          </a:p>
          <a:p>
            <a:r>
              <a:rPr lang="en-US" dirty="0"/>
              <a:t>The first few days</a:t>
            </a:r>
          </a:p>
          <a:p>
            <a:r>
              <a:rPr lang="en-US" dirty="0"/>
              <a:t>How do I know feeding is going well?</a:t>
            </a:r>
          </a:p>
          <a:p>
            <a:r>
              <a:rPr lang="en-US" dirty="0"/>
              <a:t>Ideas for feeding positions</a:t>
            </a:r>
          </a:p>
          <a:p>
            <a:r>
              <a:rPr lang="en-US" dirty="0"/>
              <a:t>Expressing and storing your milk</a:t>
            </a:r>
          </a:p>
          <a:p>
            <a:r>
              <a:rPr lang="en-US" dirty="0"/>
              <a:t>Responsive feeding</a:t>
            </a:r>
          </a:p>
          <a:p>
            <a:r>
              <a:rPr lang="en-US" dirty="0"/>
              <a:t>Bottle feeding</a:t>
            </a:r>
          </a:p>
          <a:p>
            <a:r>
              <a:rPr lang="en-US" dirty="0"/>
              <a:t>What if baby comes early?</a:t>
            </a:r>
          </a:p>
          <a:p>
            <a:r>
              <a:rPr lang="en-US" dirty="0"/>
              <a:t>Partners and emotional wellbeing</a:t>
            </a:r>
          </a:p>
          <a:p>
            <a:r>
              <a:rPr lang="en-US" dirty="0"/>
              <a:t>Troubleshooting </a:t>
            </a:r>
          </a:p>
        </p:txBody>
      </p:sp>
      <p:pic>
        <p:nvPicPr>
          <p:cNvPr id="5" name="Picture 4" descr="Close-up of a baby grabbing a hand">
            <a:extLst>
              <a:ext uri="{FF2B5EF4-FFF2-40B4-BE49-F238E27FC236}">
                <a16:creationId xmlns:a16="http://schemas.microsoft.com/office/drawing/2014/main" id="{FB76A23C-1100-4C1C-86FD-A8062C1702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190" y="2182761"/>
            <a:ext cx="4417142" cy="2944761"/>
          </a:xfrm>
          <a:prstGeom prst="ellipse">
            <a:avLst/>
          </a:prstGeom>
          <a:ln>
            <a:noFill/>
          </a:ln>
          <a:effectLst>
            <a:softEdge rad="112500"/>
          </a:effectLst>
        </p:spPr>
      </p:pic>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down)">
                                      <p:cBhvr>
                                        <p:cTn id="35" dur="500"/>
                                        <p:tgtEl>
                                          <p:spTgt spid="3">
                                            <p:txEl>
                                              <p:pRg st="7" end="7"/>
                                            </p:tx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500"/>
                                        <p:tgtEl>
                                          <p:spTgt spid="3">
                                            <p:txEl>
                                              <p:pRg st="8" end="8"/>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down)">
                                      <p:cBhvr>
                                        <p:cTn id="43" dur="500"/>
                                        <p:tgtEl>
                                          <p:spTgt spid="3">
                                            <p:txEl>
                                              <p:pRg st="9" end="9"/>
                                            </p:tx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down)">
                                      <p:cBhvr>
                                        <p:cTn id="47" dur="500"/>
                                        <p:tgtEl>
                                          <p:spTgt spid="3">
                                            <p:txEl>
                                              <p:pRg st="10" end="10"/>
                                            </p:tx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wipe(down)">
                                      <p:cBhvr>
                                        <p:cTn id="51" dur="500"/>
                                        <p:tgtEl>
                                          <p:spTgt spid="3">
                                            <p:txEl>
                                              <p:pRg st="11" end="11"/>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8014-E9C6-4259-8977-2F8727D3FE30}"/>
              </a:ext>
            </a:extLst>
          </p:cNvPr>
          <p:cNvSpPr>
            <a:spLocks noGrp="1"/>
          </p:cNvSpPr>
          <p:nvPr>
            <p:ph type="title"/>
          </p:nvPr>
        </p:nvSpPr>
        <p:spPr>
          <a:xfrm>
            <a:off x="670874" y="685799"/>
            <a:ext cx="10850252" cy="665850"/>
          </a:xfrm>
        </p:spPr>
        <p:txBody>
          <a:bodyPr>
            <a:normAutofit/>
          </a:bodyPr>
          <a:lstStyle/>
          <a:p>
            <a:r>
              <a:rPr lang="en-GB" b="1" dirty="0">
                <a:solidFill>
                  <a:schemeClr val="accent5">
                    <a:lumMod val="75000"/>
                  </a:schemeClr>
                </a:solidFill>
              </a:rPr>
              <a:t>Video from </a:t>
            </a:r>
            <a:r>
              <a:rPr lang="en-GB" b="1" dirty="0" err="1">
                <a:solidFill>
                  <a:schemeClr val="accent5">
                    <a:lumMod val="75000"/>
                  </a:schemeClr>
                </a:solidFill>
              </a:rPr>
              <a:t>Unicef</a:t>
            </a:r>
            <a:r>
              <a:rPr lang="en-GB" b="1" dirty="0">
                <a:solidFill>
                  <a:schemeClr val="accent5">
                    <a:lumMod val="75000"/>
                  </a:schemeClr>
                </a:solidFill>
              </a:rPr>
              <a:t> to demonstrate hand expressing</a:t>
            </a:r>
          </a:p>
        </p:txBody>
      </p:sp>
      <p:pic>
        <p:nvPicPr>
          <p:cNvPr id="4" name="Online Media 3" title="Unicef UK Baby Friendly Initiative | Hand expression">
            <a:hlinkClick r:id="" action="ppaction://media"/>
            <a:extLst>
              <a:ext uri="{FF2B5EF4-FFF2-40B4-BE49-F238E27FC236}">
                <a16:creationId xmlns:a16="http://schemas.microsoft.com/office/drawing/2014/main" id="{AAB94873-7F94-446E-9CCE-D7FD9D5DC0EA}"/>
              </a:ext>
            </a:extLst>
          </p:cNvPr>
          <p:cNvPicPr>
            <a:picLocks noRot="1" noChangeAspect="1"/>
          </p:cNvPicPr>
          <p:nvPr>
            <a:videoFile r:link="rId1"/>
          </p:nvPr>
        </p:nvPicPr>
        <p:blipFill>
          <a:blip r:embed="rId3"/>
          <a:stretch>
            <a:fillRect/>
          </a:stretch>
        </p:blipFill>
        <p:spPr>
          <a:xfrm>
            <a:off x="1685378" y="1559523"/>
            <a:ext cx="8438336" cy="4767660"/>
          </a:xfrm>
          <a:prstGeom prst="rect">
            <a:avLst/>
          </a:prstGeom>
        </p:spPr>
      </p:pic>
    </p:spTree>
    <p:extLst>
      <p:ext uri="{BB962C8B-B14F-4D97-AF65-F5344CB8AC3E}">
        <p14:creationId xmlns:p14="http://schemas.microsoft.com/office/powerpoint/2010/main" val="214219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69434"/>
            <a:ext cx="10058400" cy="1188720"/>
          </a:xfrm>
        </p:spPr>
        <p:txBody>
          <a:bodyPr>
            <a:normAutofit/>
          </a:bodyPr>
          <a:lstStyle/>
          <a:p>
            <a:r>
              <a:rPr lang="en-GB" sz="4400" b="1" dirty="0">
                <a:solidFill>
                  <a:schemeClr val="accent5">
                    <a:lumMod val="75000"/>
                  </a:schemeClr>
                </a:solidFill>
              </a:rPr>
              <a:t>Storage of Breastmilk</a:t>
            </a:r>
          </a:p>
        </p:txBody>
      </p:sp>
      <p:sp>
        <p:nvSpPr>
          <p:cNvPr id="3" name="Content Placeholder 2"/>
          <p:cNvSpPr>
            <a:spLocks noGrp="1"/>
          </p:cNvSpPr>
          <p:nvPr>
            <p:ph sz="half" idx="1"/>
          </p:nvPr>
        </p:nvSpPr>
        <p:spPr>
          <a:xfrm>
            <a:off x="1066800" y="1638584"/>
            <a:ext cx="4800600" cy="3369645"/>
          </a:xfrm>
        </p:spPr>
        <p:txBody>
          <a:bodyPr/>
          <a:lstStyle/>
          <a:p>
            <a:pPr marL="0" indent="0">
              <a:buNone/>
            </a:pPr>
            <a:r>
              <a:rPr lang="en-GB" b="1" dirty="0">
                <a:solidFill>
                  <a:schemeClr val="accent5">
                    <a:lumMod val="75000"/>
                  </a:schemeClr>
                </a:solidFill>
              </a:rPr>
              <a:t>Fresh Breastmilk including colostrum</a:t>
            </a:r>
          </a:p>
          <a:p>
            <a:r>
              <a:rPr lang="en-GB" dirty="0">
                <a:solidFill>
                  <a:schemeClr val="tx1">
                    <a:lumMod val="75000"/>
                  </a:schemeClr>
                </a:solidFill>
              </a:rPr>
              <a:t>Room temp: 6 hours</a:t>
            </a:r>
          </a:p>
          <a:p>
            <a:r>
              <a:rPr lang="en-GB" dirty="0">
                <a:solidFill>
                  <a:schemeClr val="tx1">
                    <a:lumMod val="75000"/>
                  </a:schemeClr>
                </a:solidFill>
              </a:rPr>
              <a:t>Fridge 5-10°C: 3 days</a:t>
            </a:r>
          </a:p>
          <a:p>
            <a:r>
              <a:rPr lang="en-GB" dirty="0">
                <a:solidFill>
                  <a:schemeClr val="tx1">
                    <a:lumMod val="75000"/>
                  </a:schemeClr>
                </a:solidFill>
              </a:rPr>
              <a:t>Fridge 4°C or lower: 5 days</a:t>
            </a:r>
          </a:p>
          <a:p>
            <a:r>
              <a:rPr lang="en-GB" dirty="0">
                <a:solidFill>
                  <a:schemeClr val="tx1">
                    <a:lumMod val="75000"/>
                  </a:schemeClr>
                </a:solidFill>
              </a:rPr>
              <a:t>Freezer -18­°C: 6 months</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096000" y="1722022"/>
            <a:ext cx="2619375" cy="1743074"/>
          </a:xfrm>
          <a:prstGeom prst="rect">
            <a:avLst/>
          </a:prstGeom>
          <a:noFill/>
          <a:ln>
            <a:noFill/>
          </a:ln>
          <a:effectLst>
            <a:glow rad="63500">
              <a:schemeClr val="accent5">
                <a:lumMod val="60000"/>
                <a:lumOff val="40000"/>
                <a:alpha val="40000"/>
              </a:schemeClr>
            </a:glo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23313" y="3834035"/>
            <a:ext cx="2909888" cy="1936397"/>
          </a:xfrm>
          <a:prstGeom prst="rect">
            <a:avLst/>
          </a:prstGeom>
          <a:noFill/>
          <a:ln>
            <a:noFill/>
          </a:ln>
          <a:effectLst>
            <a:glow rad="63500">
              <a:schemeClr val="accent4">
                <a:lumMod val="40000"/>
                <a:lumOff val="60000"/>
                <a:alpha val="40000"/>
              </a:schemeClr>
            </a:glo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a:extLst>
              <a:ext uri="{FF2B5EF4-FFF2-40B4-BE49-F238E27FC236}">
                <a16:creationId xmlns:a16="http://schemas.microsoft.com/office/drawing/2014/main" id="{A06AFD93-93E9-4E03-9943-75F7F56F931C}"/>
              </a:ext>
            </a:extLst>
          </p:cNvPr>
          <p:cNvSpPr/>
          <p:nvPr/>
        </p:nvSpPr>
        <p:spPr>
          <a:xfrm>
            <a:off x="555922" y="4801040"/>
            <a:ext cx="7010234" cy="1936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For more information see the </a:t>
            </a:r>
          </a:p>
          <a:p>
            <a:pPr algn="ctr"/>
            <a:r>
              <a:rPr lang="en-GB" sz="1600" dirty="0">
                <a:solidFill>
                  <a:schemeClr val="bg1"/>
                </a:solidFill>
              </a:rPr>
              <a:t>Breastfeeding Network information leaflet on expressing and storing breastmilk. </a:t>
            </a:r>
          </a:p>
          <a:p>
            <a:pPr algn="ctr"/>
            <a:endParaRPr lang="en-GB" sz="1600" dirty="0">
              <a:solidFill>
                <a:schemeClr val="bg1"/>
              </a:solidFill>
            </a:endParaRPr>
          </a:p>
          <a:p>
            <a:pPr algn="ctr"/>
            <a:r>
              <a:rPr lang="en-GB" sz="1600" dirty="0">
                <a:solidFill>
                  <a:schemeClr val="accent3">
                    <a:lumMod val="40000"/>
                    <a:lumOff val="60000"/>
                  </a:schemeClr>
                </a:solidFill>
                <a:hlinkClick r:id="rId4">
                  <a:extLst>
                    <a:ext uri="{A12FA001-AC4F-418D-AE19-62706E023703}">
                      <ahyp:hlinkClr xmlns:ahyp="http://schemas.microsoft.com/office/drawing/2018/hyperlinkcolor" val="tx"/>
                    </a:ext>
                  </a:extLst>
                </a:hlinkClick>
              </a:rPr>
              <a:t>Click here</a:t>
            </a:r>
            <a:endParaRPr lang="en-GB" sz="1600" dirty="0">
              <a:solidFill>
                <a:schemeClr val="accent3">
                  <a:lumMod val="40000"/>
                  <a:lumOff val="60000"/>
                </a:schemeClr>
              </a:solidFill>
            </a:endParaRPr>
          </a:p>
        </p:txBody>
      </p:sp>
      <p:pic>
        <p:nvPicPr>
          <p:cNvPr id="1028" name="Picture 4" descr="Friends of DIBM Packages - The Breastfeeding Network">
            <a:extLst>
              <a:ext uri="{FF2B5EF4-FFF2-40B4-BE49-F238E27FC236}">
                <a16:creationId xmlns:a16="http://schemas.microsoft.com/office/drawing/2014/main" id="{2A959C8F-DD4B-4F14-9027-10A3E8CC3A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5325434"/>
            <a:ext cx="889996" cy="889996"/>
          </a:xfrm>
          <a:prstGeom prst="rect">
            <a:avLst/>
          </a:prstGeom>
          <a:noFill/>
          <a:extLst>
            <a:ext uri="{909E8E84-426E-40DD-AFC4-6F175D3DCCD1}">
              <a14:hiddenFill xmlns:a14="http://schemas.microsoft.com/office/drawing/2010/main">
                <a:solidFill>
                  <a:srgbClr val="FFFFFF"/>
                </a:solidFill>
              </a14:hiddenFill>
            </a:ext>
          </a:extLst>
        </p:spPr>
      </p:pic>
      <p:sp>
        <p:nvSpPr>
          <p:cNvPr id="11" name="Action Button: Go Home 19">
            <a:hlinkClick r:id="rId6" action="ppaction://hlinksldjump" highlightClick="1"/>
            <a:extLst>
              <a:ext uri="{FF2B5EF4-FFF2-40B4-BE49-F238E27FC236}">
                <a16:creationId xmlns:a16="http://schemas.microsoft.com/office/drawing/2014/main" id="{833CA7AE-1862-430B-8467-62805F7B7A67}"/>
              </a:ext>
            </a:extLst>
          </p:cNvPr>
          <p:cNvSpPr/>
          <p:nvPr/>
        </p:nvSpPr>
        <p:spPr>
          <a:xfrm>
            <a:off x="11414760" y="6196866"/>
            <a:ext cx="655320" cy="5486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3232FB15-A19D-4CC3-9006-63F7037B41A7}"/>
              </a:ext>
            </a:extLst>
          </p:cNvPr>
          <p:cNvSpPr/>
          <p:nvPr/>
        </p:nvSpPr>
        <p:spPr>
          <a:xfrm>
            <a:off x="10827026" y="6370469"/>
            <a:ext cx="360804" cy="198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518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6" presetClass="entr" presetSubtype="16" fill="hold" nodeType="after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circle(in)">
                                      <p:cBhvr>
                                        <p:cTn id="37" dur="2000"/>
                                        <p:tgtEl>
                                          <p:spTgt spid="1026"/>
                                        </p:tgtEl>
                                      </p:cBhvr>
                                    </p:animEffect>
                                  </p:childTnLst>
                                </p:cTn>
                              </p:par>
                            </p:childTnLst>
                          </p:cTn>
                        </p:par>
                        <p:par>
                          <p:cTn id="38" fill="hold">
                            <p:stCondLst>
                              <p:cond delay="7000"/>
                            </p:stCondLst>
                            <p:childTnLst>
                              <p:par>
                                <p:cTn id="39" presetID="6" presetClass="entr" presetSubtype="16" fill="hold" nodeType="afterEffect">
                                  <p:stCondLst>
                                    <p:cond delay="0"/>
                                  </p:stCondLst>
                                  <p:childTnLst>
                                    <p:set>
                                      <p:cBhvr>
                                        <p:cTn id="40" dur="1" fill="hold">
                                          <p:stCondLst>
                                            <p:cond delay="0"/>
                                          </p:stCondLst>
                                        </p:cTn>
                                        <p:tgtEl>
                                          <p:spTgt spid="1027"/>
                                        </p:tgtEl>
                                        <p:attrNameLst>
                                          <p:attrName>style.visibility</p:attrName>
                                        </p:attrNameLst>
                                      </p:cBhvr>
                                      <p:to>
                                        <p:strVal val="visible"/>
                                      </p:to>
                                    </p:set>
                                    <p:animEffect transition="in" filter="circle(in)">
                                      <p:cBhvr>
                                        <p:cTn id="41" dur="2000"/>
                                        <p:tgtEl>
                                          <p:spTgt spid="1027"/>
                                        </p:tgtEl>
                                      </p:cBhvr>
                                    </p:animEffect>
                                  </p:child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par>
                          <p:cTn id="45" fill="hold">
                            <p:stCondLst>
                              <p:cond delay="9000"/>
                            </p:stCondLst>
                            <p:childTnLst>
                              <p:par>
                                <p:cTn id="46" presetID="10" presetClass="entr" presetSubtype="0" fill="hold" grpId="0"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par>
                          <p:cTn id="49" fill="hold">
                            <p:stCondLst>
                              <p:cond delay="9500"/>
                            </p:stCondLst>
                            <p:childTnLst>
                              <p:par>
                                <p:cTn id="50" presetID="10" presetClass="entr" presetSubtype="0" fill="hold" nodeType="afterEffect">
                                  <p:stCondLst>
                                    <p:cond delay="0"/>
                                  </p:stCondLst>
                                  <p:childTnLst>
                                    <p:set>
                                      <p:cBhvr>
                                        <p:cTn id="51" dur="1" fill="hold">
                                          <p:stCondLst>
                                            <p:cond delay="0"/>
                                          </p:stCondLst>
                                        </p:cTn>
                                        <p:tgtEl>
                                          <p:spTgt spid="1028"/>
                                        </p:tgtEl>
                                        <p:attrNameLst>
                                          <p:attrName>style.visibility</p:attrName>
                                        </p:attrNameLst>
                                      </p:cBhvr>
                                      <p:to>
                                        <p:strVal val="visible"/>
                                      </p:to>
                                    </p:set>
                                    <p:animEffect transition="in" filter="fade">
                                      <p:cBhvr>
                                        <p:cTn id="5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508" y="751365"/>
            <a:ext cx="6130315" cy="863087"/>
          </a:xfrm>
        </p:spPr>
        <p:txBody>
          <a:bodyPr>
            <a:normAutofit/>
          </a:bodyPr>
          <a:lstStyle/>
          <a:p>
            <a:r>
              <a:rPr lang="en-GB" sz="4400" b="1" dirty="0">
                <a:solidFill>
                  <a:schemeClr val="accent5">
                    <a:lumMod val="75000"/>
                  </a:schemeClr>
                </a:solidFill>
              </a:rPr>
              <a:t>Bottle Feeding</a:t>
            </a:r>
          </a:p>
        </p:txBody>
      </p:sp>
      <p:sp>
        <p:nvSpPr>
          <p:cNvPr id="3" name="Content Placeholder 2"/>
          <p:cNvSpPr>
            <a:spLocks noGrp="1"/>
          </p:cNvSpPr>
          <p:nvPr>
            <p:ph sz="half" idx="1"/>
          </p:nvPr>
        </p:nvSpPr>
        <p:spPr>
          <a:xfrm>
            <a:off x="1066800" y="1904999"/>
            <a:ext cx="4800600" cy="4711701"/>
          </a:xfrm>
        </p:spPr>
        <p:txBody>
          <a:bodyPr>
            <a:normAutofit fontScale="92500"/>
          </a:bodyPr>
          <a:lstStyle/>
          <a:p>
            <a:r>
              <a:rPr lang="en-GB" dirty="0"/>
              <a:t>If you choose to bottle feed expressed breastmilk or formula, there are a few things you will need to know.</a:t>
            </a:r>
          </a:p>
          <a:p>
            <a:r>
              <a:rPr lang="en-GB" dirty="0"/>
              <a:t>Skin to skin is so beneficial and important for you and your new baby.</a:t>
            </a:r>
          </a:p>
          <a:p>
            <a:r>
              <a:rPr lang="en-GB" dirty="0"/>
              <a:t>Equipment you will need:- Bottles, teats and bottle covers, bottle brush and sterilising equipment.</a:t>
            </a:r>
          </a:p>
          <a:p>
            <a:r>
              <a:rPr lang="en-GB" dirty="0"/>
              <a:t>If using formula you will only need</a:t>
            </a:r>
          </a:p>
          <a:p>
            <a:pPr marL="320040" lvl="1" indent="0">
              <a:buNone/>
            </a:pPr>
            <a:r>
              <a:rPr lang="en-GB" sz="2400" b="1" dirty="0">
                <a:solidFill>
                  <a:schemeClr val="accent5">
                    <a:lumMod val="75000"/>
                  </a:schemeClr>
                </a:solidFill>
              </a:rPr>
              <a:t>First infant milk for the first year</a:t>
            </a:r>
          </a:p>
        </p:txBody>
      </p:sp>
      <p:pic>
        <p:nvPicPr>
          <p:cNvPr id="1026" name="Picture 2">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409493" y="249781"/>
            <a:ext cx="2577381" cy="3336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488893" y="5783591"/>
            <a:ext cx="3048702" cy="369332"/>
          </a:xfrm>
          <a:prstGeom prst="rect">
            <a:avLst/>
          </a:prstGeom>
          <a:noFill/>
        </p:spPr>
        <p:txBody>
          <a:bodyPr wrap="square" rtlCol="0">
            <a:spAutoFit/>
          </a:bodyPr>
          <a:lstStyle/>
          <a:p>
            <a:r>
              <a:rPr lang="en-GB" dirty="0">
                <a:solidFill>
                  <a:schemeClr val="accent5">
                    <a:lumMod val="75000"/>
                  </a:schemeClr>
                </a:solidFill>
                <a:hlinkClick r:id="rId4"/>
              </a:rPr>
              <a:t>Click the picture to view</a:t>
            </a:r>
            <a:endParaRPr lang="en-GB" dirty="0">
              <a:solidFill>
                <a:schemeClr val="accent5">
                  <a:lumMod val="75000"/>
                </a:schemeClr>
              </a:solidFill>
            </a:endParaRPr>
          </a:p>
        </p:txBody>
      </p:sp>
      <p:pic>
        <p:nvPicPr>
          <p:cNvPr id="7" name="Picture 2">
            <a:hlinkClick r:id="rId4"/>
            <a:extLst>
              <a:ext uri="{FF2B5EF4-FFF2-40B4-BE49-F238E27FC236}">
                <a16:creationId xmlns:a16="http://schemas.microsoft.com/office/drawing/2014/main" id="{E0CBB227-E157-42CC-908B-F9B551028D3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425912" y="4398515"/>
            <a:ext cx="2560962" cy="1284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D80ACE33-989E-4ABD-B3E7-989EF28F92DC}"/>
              </a:ext>
            </a:extLst>
          </p:cNvPr>
          <p:cNvSpPr txBox="1"/>
          <p:nvPr/>
        </p:nvSpPr>
        <p:spPr>
          <a:xfrm>
            <a:off x="7460612" y="3642758"/>
            <a:ext cx="2656130" cy="369332"/>
          </a:xfrm>
          <a:prstGeom prst="rect">
            <a:avLst/>
          </a:prstGeom>
          <a:noFill/>
        </p:spPr>
        <p:txBody>
          <a:bodyPr wrap="square">
            <a:spAutoFit/>
          </a:bodyPr>
          <a:lstStyle/>
          <a:p>
            <a:r>
              <a:rPr lang="en-GB" dirty="0">
                <a:solidFill>
                  <a:schemeClr val="accent5">
                    <a:lumMod val="75000"/>
                  </a:schemeClr>
                </a:solidFill>
                <a:hlinkClick r:id="rId2">
                  <a:extLst>
                    <a:ext uri="{A12FA001-AC4F-418D-AE19-62706E023703}">
                      <ahyp:hlinkClr xmlns:ahyp="http://schemas.microsoft.com/office/drawing/2018/hyperlinkcolor" val="tx"/>
                    </a:ext>
                  </a:extLst>
                </a:hlinkClick>
              </a:rPr>
              <a:t>Click the picture to view </a:t>
            </a:r>
            <a:endParaRPr lang="en-GB" dirty="0">
              <a:solidFill>
                <a:schemeClr val="accent5">
                  <a:lumMod val="75000"/>
                </a:schemeClr>
              </a:solidFill>
            </a:endParaRPr>
          </a:p>
        </p:txBody>
      </p:sp>
    </p:spTree>
    <p:extLst>
      <p:ext uri="{BB962C8B-B14F-4D97-AF65-F5344CB8AC3E}">
        <p14:creationId xmlns:p14="http://schemas.microsoft.com/office/powerpoint/2010/main" val="37110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50E93-C1F1-48C0-A645-397BF3233455}"/>
              </a:ext>
            </a:extLst>
          </p:cNvPr>
          <p:cNvSpPr>
            <a:spLocks noGrp="1"/>
          </p:cNvSpPr>
          <p:nvPr>
            <p:ph type="title"/>
          </p:nvPr>
        </p:nvSpPr>
        <p:spPr>
          <a:xfrm>
            <a:off x="343949" y="0"/>
            <a:ext cx="10781251" cy="931178"/>
          </a:xfrm>
        </p:spPr>
        <p:txBody>
          <a:bodyPr vert="horz" lIns="91440" tIns="45720" rIns="91440" bIns="45720" rtlCol="0" anchor="b">
            <a:noAutofit/>
          </a:bodyPr>
          <a:lstStyle/>
          <a:p>
            <a:r>
              <a:rPr lang="en-US" sz="4400" b="1" kern="1200" dirty="0">
                <a:solidFill>
                  <a:schemeClr val="accent5">
                    <a:lumMod val="75000"/>
                  </a:schemeClr>
                </a:solidFill>
                <a:latin typeface="+mj-lt"/>
                <a:ea typeface="+mj-ea"/>
                <a:cs typeface="+mj-cs"/>
              </a:rPr>
              <a:t>Responsive and paced bottle feeding </a:t>
            </a:r>
          </a:p>
        </p:txBody>
      </p:sp>
      <p:sp>
        <p:nvSpPr>
          <p:cNvPr id="4" name="TextBox 3">
            <a:extLst>
              <a:ext uri="{FF2B5EF4-FFF2-40B4-BE49-F238E27FC236}">
                <a16:creationId xmlns:a16="http://schemas.microsoft.com/office/drawing/2014/main" id="{AEC19217-25B7-43D9-8EEB-0D1322F949F4}"/>
              </a:ext>
            </a:extLst>
          </p:cNvPr>
          <p:cNvSpPr txBox="1"/>
          <p:nvPr/>
        </p:nvSpPr>
        <p:spPr>
          <a:xfrm>
            <a:off x="5290859" y="1165802"/>
            <a:ext cx="6417578" cy="5127794"/>
          </a:xfrm>
          <a:prstGeom prst="rect">
            <a:avLst/>
          </a:prstGeom>
        </p:spPr>
        <p:txBody>
          <a:bodyPr vert="horz" lIns="91440" tIns="45720" rIns="91440" bIns="45720" rtlCol="0">
            <a:normAutofit/>
          </a:bodyPr>
          <a:lstStyle/>
          <a:p>
            <a:pPr marL="285750" indent="-285750">
              <a:lnSpc>
                <a:spcPct val="90000"/>
              </a:lnSpc>
              <a:spcAft>
                <a:spcPts val="600"/>
              </a:spcAft>
              <a:buClr>
                <a:schemeClr val="accent5"/>
              </a:buClr>
              <a:buSzPct val="90000"/>
              <a:buFont typeface="Arial" pitchFamily="34" charset="0"/>
              <a:buChar char="•"/>
            </a:pPr>
            <a:r>
              <a:rPr lang="en-US" sz="2400" dirty="0"/>
              <a:t>Whether you are bottle feeding expressed breastmilk or artificial formula milk, it is important to offer feeds </a:t>
            </a:r>
            <a:r>
              <a:rPr lang="en-US" sz="2400" b="1" dirty="0">
                <a:solidFill>
                  <a:schemeClr val="accent5">
                    <a:lumMod val="75000"/>
                  </a:schemeClr>
                </a:solidFill>
              </a:rPr>
              <a:t>responsively, </a:t>
            </a:r>
            <a:r>
              <a:rPr lang="en-US" sz="2400" dirty="0"/>
              <a:t>following</a:t>
            </a:r>
            <a:r>
              <a:rPr lang="en-US" sz="2400" b="1" dirty="0">
                <a:solidFill>
                  <a:schemeClr val="accent5">
                    <a:lumMod val="75000"/>
                  </a:schemeClr>
                </a:solidFill>
              </a:rPr>
              <a:t> </a:t>
            </a:r>
            <a:r>
              <a:rPr lang="en-US" sz="2400" dirty="0"/>
              <a:t>your baby’s feeding cues. </a:t>
            </a:r>
          </a:p>
          <a:p>
            <a:pPr marL="285750" indent="-285750">
              <a:lnSpc>
                <a:spcPct val="90000"/>
              </a:lnSpc>
              <a:spcAft>
                <a:spcPts val="600"/>
              </a:spcAft>
              <a:buClr>
                <a:schemeClr val="accent5"/>
              </a:buClr>
              <a:buSzPct val="90000"/>
              <a:buFont typeface="Arial" pitchFamily="34" charset="0"/>
              <a:buChar char="•"/>
            </a:pPr>
            <a:r>
              <a:rPr lang="en-US" sz="2400" dirty="0"/>
              <a:t>If you follow the guidance for </a:t>
            </a:r>
            <a:r>
              <a:rPr lang="en-US" sz="2400" b="1" dirty="0">
                <a:solidFill>
                  <a:schemeClr val="accent5">
                    <a:lumMod val="75000"/>
                  </a:schemeClr>
                </a:solidFill>
              </a:rPr>
              <a:t>paced bottle feeding </a:t>
            </a:r>
            <a:r>
              <a:rPr lang="en-US" sz="2400" dirty="0"/>
              <a:t>you will avoid over feeding your baby from the bottle. </a:t>
            </a:r>
          </a:p>
          <a:p>
            <a:pPr marL="285750" indent="-285750">
              <a:lnSpc>
                <a:spcPct val="90000"/>
              </a:lnSpc>
              <a:spcAft>
                <a:spcPts val="600"/>
              </a:spcAft>
              <a:buClr>
                <a:schemeClr val="accent5"/>
              </a:buClr>
              <a:buSzPct val="90000"/>
              <a:buFont typeface="Arial" pitchFamily="34" charset="0"/>
              <a:buChar char="•"/>
            </a:pPr>
            <a:r>
              <a:rPr lang="en-US" sz="2400" dirty="0"/>
              <a:t>If you are combination feeding from the breast and bottle, then paced bottle feeding enables your baby to feed at a similar pace to how they feed at the breast. You will notice that they take pauses in their sucking and drinking to allow them to breathe and take the feed calmly. </a:t>
            </a:r>
          </a:p>
        </p:txBody>
      </p:sp>
      <p:pic>
        <p:nvPicPr>
          <p:cNvPr id="8194" name="Picture 2" descr="Formula Milk">
            <a:extLst>
              <a:ext uri="{FF2B5EF4-FFF2-40B4-BE49-F238E27FC236}">
                <a16:creationId xmlns:a16="http://schemas.microsoft.com/office/drawing/2014/main" id="{E65893D8-8E78-4B37-AB1B-7388CEC14E0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3563" y="994045"/>
            <a:ext cx="4682531" cy="5730879"/>
          </a:xfrm>
          <a:prstGeom prst="rect">
            <a:avLst/>
          </a:prstGeom>
          <a:solidFill>
            <a:srgbClr val="FFFFFF"/>
          </a:solidFill>
        </p:spPr>
      </p:pic>
    </p:spTree>
    <p:extLst>
      <p:ext uri="{BB962C8B-B14F-4D97-AF65-F5344CB8AC3E}">
        <p14:creationId xmlns:p14="http://schemas.microsoft.com/office/powerpoint/2010/main" val="74127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684" y="324549"/>
            <a:ext cx="10896600" cy="1010555"/>
          </a:xfrm>
        </p:spPr>
        <p:txBody>
          <a:bodyPr>
            <a:normAutofit fontScale="90000"/>
          </a:bodyPr>
          <a:lstStyle/>
          <a:p>
            <a:r>
              <a:rPr lang="en-GB" sz="4800" b="1" dirty="0">
                <a:solidFill>
                  <a:schemeClr val="accent5">
                    <a:lumMod val="75000"/>
                  </a:schemeClr>
                </a:solidFill>
              </a:rPr>
              <a:t>Sterilising</a:t>
            </a:r>
            <a:br>
              <a:rPr lang="en-GB" b="1" dirty="0">
                <a:solidFill>
                  <a:schemeClr val="accent5">
                    <a:lumMod val="75000"/>
                  </a:schemeClr>
                </a:solidFill>
              </a:rPr>
            </a:br>
            <a:r>
              <a:rPr lang="en-GB" sz="2400" b="1" dirty="0">
                <a:solidFill>
                  <a:schemeClr val="accent5">
                    <a:lumMod val="75000"/>
                  </a:schemeClr>
                </a:solidFill>
              </a:rPr>
              <a:t>Before sterilising always wash well with hot soapy water and then rinse</a:t>
            </a:r>
          </a:p>
        </p:txBody>
      </p:sp>
      <p:sp>
        <p:nvSpPr>
          <p:cNvPr id="6" name="Oval 5"/>
          <p:cNvSpPr/>
          <p:nvPr/>
        </p:nvSpPr>
        <p:spPr>
          <a:xfrm>
            <a:off x="234694" y="1618083"/>
            <a:ext cx="5544000" cy="29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Cold-water sterilising</a:t>
            </a:r>
          </a:p>
          <a:p>
            <a:pPr marL="285750" indent="-285750">
              <a:buFont typeface="Arial" panose="020B0604020202020204" pitchFamily="34" charset="0"/>
              <a:buChar char="•"/>
            </a:pPr>
            <a:r>
              <a:rPr lang="en-GB" sz="2000" dirty="0"/>
              <a:t>Follow manufacturers instructions</a:t>
            </a:r>
          </a:p>
          <a:p>
            <a:pPr marL="285750" indent="-285750">
              <a:buFont typeface="Arial" panose="020B0604020202020204" pitchFamily="34" charset="0"/>
              <a:buChar char="•"/>
            </a:pPr>
            <a:r>
              <a:rPr lang="en-GB" sz="2000" dirty="0"/>
              <a:t>Change solution every 24 hours</a:t>
            </a:r>
          </a:p>
          <a:p>
            <a:pPr marL="285750" indent="-285750">
              <a:buFont typeface="Arial" panose="020B0604020202020204" pitchFamily="34" charset="0"/>
              <a:buChar char="•"/>
            </a:pPr>
            <a:r>
              <a:rPr lang="en-GB" sz="2000" dirty="0"/>
              <a:t>Equipment should be in solution for at least 30mins</a:t>
            </a:r>
          </a:p>
          <a:p>
            <a:pPr marL="285750" indent="-285750">
              <a:buFont typeface="Arial" panose="020B0604020202020204" pitchFamily="34" charset="0"/>
              <a:buChar char="•"/>
            </a:pPr>
            <a:r>
              <a:rPr lang="en-GB" sz="2000" dirty="0"/>
              <a:t>Keep all equipment under solution with floating cover</a:t>
            </a:r>
          </a:p>
        </p:txBody>
      </p:sp>
      <p:sp>
        <p:nvSpPr>
          <p:cNvPr id="7" name="Oval 6"/>
          <p:cNvSpPr/>
          <p:nvPr/>
        </p:nvSpPr>
        <p:spPr>
          <a:xfrm>
            <a:off x="7139103" y="1471969"/>
            <a:ext cx="4905375" cy="28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Steam sterilising</a:t>
            </a:r>
          </a:p>
          <a:p>
            <a:pPr marL="285750" indent="-285750">
              <a:buFont typeface="Arial" panose="020B0604020202020204" pitchFamily="34" charset="0"/>
              <a:buChar char="•"/>
            </a:pPr>
            <a:r>
              <a:rPr lang="en-GB" sz="2000" dirty="0"/>
              <a:t>Follow manufacturers instructions</a:t>
            </a:r>
          </a:p>
          <a:p>
            <a:pPr marL="285750" indent="-285750">
              <a:buFont typeface="Arial" panose="020B0604020202020204" pitchFamily="34" charset="0"/>
              <a:buChar char="•"/>
            </a:pPr>
            <a:r>
              <a:rPr lang="en-GB" sz="2000" dirty="0"/>
              <a:t>Make sure opening of bottles and teats are facing down.</a:t>
            </a:r>
          </a:p>
        </p:txBody>
      </p:sp>
      <p:sp>
        <p:nvSpPr>
          <p:cNvPr id="8" name="Oval 7"/>
          <p:cNvSpPr/>
          <p:nvPr/>
        </p:nvSpPr>
        <p:spPr>
          <a:xfrm>
            <a:off x="4253306" y="3920371"/>
            <a:ext cx="4932000" cy="27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Sterilising by boiling</a:t>
            </a:r>
          </a:p>
          <a:p>
            <a:pPr marL="285750" indent="-285750">
              <a:buFont typeface="Arial" panose="020B0604020202020204" pitchFamily="34" charset="0"/>
              <a:buChar char="•"/>
            </a:pPr>
            <a:r>
              <a:rPr lang="en-GB" sz="2000" dirty="0"/>
              <a:t>Ensure hot water safety to avoid scalds or burns</a:t>
            </a:r>
          </a:p>
          <a:p>
            <a:pPr marL="285750" indent="-285750">
              <a:buFont typeface="Arial" panose="020B0604020202020204" pitchFamily="34" charset="0"/>
              <a:buChar char="•"/>
            </a:pPr>
            <a:r>
              <a:rPr lang="en-GB" sz="2000" dirty="0"/>
              <a:t>Make sure the equipment is safe to boil</a:t>
            </a:r>
          </a:p>
          <a:p>
            <a:pPr marL="285750" indent="-285750">
              <a:buFont typeface="Arial" panose="020B0604020202020204" pitchFamily="34" charset="0"/>
              <a:buChar char="•"/>
            </a:pPr>
            <a:r>
              <a:rPr lang="en-GB" sz="2000" dirty="0"/>
              <a:t>Boil I water for at least 10mins.</a:t>
            </a:r>
          </a:p>
        </p:txBody>
      </p:sp>
    </p:spTree>
    <p:extLst>
      <p:ext uri="{BB962C8B-B14F-4D97-AF65-F5344CB8AC3E}">
        <p14:creationId xmlns:p14="http://schemas.microsoft.com/office/powerpoint/2010/main" val="167576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147" y="457518"/>
            <a:ext cx="10949031" cy="809220"/>
          </a:xfrm>
        </p:spPr>
        <p:txBody>
          <a:bodyPr>
            <a:normAutofit/>
          </a:bodyPr>
          <a:lstStyle/>
          <a:p>
            <a:r>
              <a:rPr lang="en-GB" sz="4400" b="1" dirty="0">
                <a:solidFill>
                  <a:schemeClr val="accent5">
                    <a:lumMod val="75000"/>
                  </a:schemeClr>
                </a:solidFill>
              </a:rPr>
              <a:t>Infant Formula</a:t>
            </a:r>
          </a:p>
        </p:txBody>
      </p:sp>
      <p:sp>
        <p:nvSpPr>
          <p:cNvPr id="3" name="Content Placeholder 2"/>
          <p:cNvSpPr>
            <a:spLocks noGrp="1"/>
          </p:cNvSpPr>
          <p:nvPr>
            <p:ph sz="half" idx="1"/>
          </p:nvPr>
        </p:nvSpPr>
        <p:spPr>
          <a:xfrm>
            <a:off x="549147" y="1543575"/>
            <a:ext cx="5691231" cy="4420997"/>
          </a:xfrm>
        </p:spPr>
        <p:txBody>
          <a:bodyPr>
            <a:normAutofit/>
          </a:bodyPr>
          <a:lstStyle/>
          <a:p>
            <a:r>
              <a:rPr lang="en-GB" dirty="0"/>
              <a:t>Most infant formula is made from cow’s milk that has been treated to be suitable for babies.  You should not feed other formulas unless discussed with the Midwife, Health Visitor or GP.</a:t>
            </a:r>
          </a:p>
          <a:p>
            <a:pPr marL="0" indent="0">
              <a:buNone/>
            </a:pPr>
            <a:r>
              <a:rPr lang="en-GB" dirty="0"/>
              <a:t>There are 2 forms</a:t>
            </a:r>
          </a:p>
          <a:p>
            <a:r>
              <a:rPr lang="en-GB" b="1" dirty="0">
                <a:solidFill>
                  <a:schemeClr val="accent5">
                    <a:lumMod val="75000"/>
                  </a:schemeClr>
                </a:solidFill>
              </a:rPr>
              <a:t>Ready- to- feed</a:t>
            </a:r>
            <a:r>
              <a:rPr lang="en-GB" dirty="0"/>
              <a:t>, sold in cartons and sterile (this we would recommend to bring into hospital if you plan on bottle feeding)</a:t>
            </a:r>
          </a:p>
          <a:p>
            <a:r>
              <a:rPr lang="en-GB" b="1" dirty="0">
                <a:solidFill>
                  <a:schemeClr val="accent5">
                    <a:lumMod val="75000"/>
                  </a:schemeClr>
                </a:solidFill>
              </a:rPr>
              <a:t>Powdered infant formula</a:t>
            </a:r>
            <a:r>
              <a:rPr lang="en-GB" b="1" dirty="0"/>
              <a:t>- </a:t>
            </a:r>
            <a:r>
              <a:rPr lang="en-GB" dirty="0"/>
              <a:t>not sterile.</a:t>
            </a:r>
          </a:p>
        </p:txBody>
      </p:sp>
      <p:sp>
        <p:nvSpPr>
          <p:cNvPr id="4" name="Content Placeholder 3"/>
          <p:cNvSpPr>
            <a:spLocks noGrp="1"/>
          </p:cNvSpPr>
          <p:nvPr>
            <p:ph sz="half" idx="2"/>
          </p:nvPr>
        </p:nvSpPr>
        <p:spPr>
          <a:xfrm>
            <a:off x="6396792" y="629024"/>
            <a:ext cx="4800600" cy="4709110"/>
          </a:xfrm>
        </p:spPr>
        <p:txBody>
          <a:bodyPr>
            <a:normAutofit/>
          </a:bodyPr>
          <a:lstStyle/>
          <a:p>
            <a:r>
              <a:rPr lang="en-GB" b="1" dirty="0">
                <a:solidFill>
                  <a:schemeClr val="accent5">
                    <a:lumMod val="75000"/>
                  </a:schemeClr>
                </a:solidFill>
              </a:rPr>
              <a:t>First Infant Formula</a:t>
            </a:r>
            <a:r>
              <a:rPr lang="en-GB" dirty="0"/>
              <a:t> is what is recommended for the 1</a:t>
            </a:r>
            <a:r>
              <a:rPr lang="en-GB" baseline="30000" dirty="0"/>
              <a:t>st</a:t>
            </a:r>
            <a:r>
              <a:rPr lang="en-GB" dirty="0"/>
              <a:t> year.</a:t>
            </a:r>
          </a:p>
          <a:p>
            <a:r>
              <a:rPr lang="en-GB" dirty="0"/>
              <a:t>‘Hungry milk’, ‘second milk’, ‘toddler milks’ and ‘growing milks’ are not necessary or suitable for babies, they can be much harder for your baby to digest.</a:t>
            </a:r>
          </a:p>
          <a:p>
            <a:r>
              <a:rPr lang="en-GB" dirty="0"/>
              <a:t>For more unbiased information on different milks and food sources please visit</a:t>
            </a:r>
          </a:p>
          <a:p>
            <a:pPr marL="320040" lvl="1" indent="0">
              <a:buNone/>
            </a:pPr>
            <a:r>
              <a:rPr lang="en-GB" sz="2400" b="1" dirty="0">
                <a:solidFill>
                  <a:schemeClr val="accent5">
                    <a:lumMod val="75000"/>
                  </a:schemeClr>
                </a:solidFill>
                <a:hlinkClick r:id="rId2">
                  <a:extLst>
                    <a:ext uri="{A12FA001-AC4F-418D-AE19-62706E023703}">
                      <ahyp:hlinkClr xmlns:ahyp="http://schemas.microsoft.com/office/drawing/2018/hyperlinkcolor" val="tx"/>
                    </a:ext>
                  </a:extLst>
                </a:hlinkClick>
              </a:rPr>
              <a:t>www.firststepsnutrition.org</a:t>
            </a:r>
            <a:endParaRPr lang="en-GB" sz="2400" b="1" dirty="0">
              <a:solidFill>
                <a:schemeClr val="accent5">
                  <a:lumMod val="75000"/>
                </a:schemeClr>
              </a:solidFill>
            </a:endParaRP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58206" y="5434390"/>
            <a:ext cx="2193356"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08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579" y="573858"/>
            <a:ext cx="10058400" cy="714920"/>
          </a:xfrm>
        </p:spPr>
        <p:txBody>
          <a:bodyPr/>
          <a:lstStyle/>
          <a:p>
            <a:r>
              <a:rPr lang="en-GB" b="1" dirty="0">
                <a:solidFill>
                  <a:schemeClr val="accent5">
                    <a:lumMod val="75000"/>
                  </a:schemeClr>
                </a:solidFill>
              </a:rPr>
              <a:t>Making up a feed</a:t>
            </a:r>
          </a:p>
        </p:txBody>
      </p:sp>
      <p:pic>
        <p:nvPicPr>
          <p:cNvPr id="6" name="Online Media 5" title="Bottle feeding">
            <a:hlinkClick r:id="" action="ppaction://media"/>
            <a:extLst>
              <a:ext uri="{FF2B5EF4-FFF2-40B4-BE49-F238E27FC236}">
                <a16:creationId xmlns:a16="http://schemas.microsoft.com/office/drawing/2014/main" id="{68573417-6142-4743-8435-CD401E8D5C56}"/>
              </a:ext>
            </a:extLst>
          </p:cNvPr>
          <p:cNvPicPr>
            <a:picLocks noRot="1" noChangeAspect="1"/>
          </p:cNvPicPr>
          <p:nvPr>
            <a:videoFile r:link="rId1"/>
          </p:nvPr>
        </p:nvPicPr>
        <p:blipFill>
          <a:blip r:embed="rId3"/>
          <a:stretch>
            <a:fillRect/>
          </a:stretch>
        </p:blipFill>
        <p:spPr>
          <a:xfrm>
            <a:off x="1863864" y="1376361"/>
            <a:ext cx="8225502" cy="4647409"/>
          </a:xfrm>
          <a:prstGeom prst="rect">
            <a:avLst/>
          </a:prstGeom>
        </p:spPr>
      </p:pic>
      <p:sp>
        <p:nvSpPr>
          <p:cNvPr id="7" name="TextBox 6">
            <a:extLst>
              <a:ext uri="{FF2B5EF4-FFF2-40B4-BE49-F238E27FC236}">
                <a16:creationId xmlns:a16="http://schemas.microsoft.com/office/drawing/2014/main" id="{7472965B-32FD-486D-B561-450980B46EC9}"/>
              </a:ext>
            </a:extLst>
          </p:cNvPr>
          <p:cNvSpPr txBox="1"/>
          <p:nvPr/>
        </p:nvSpPr>
        <p:spPr>
          <a:xfrm>
            <a:off x="2241789" y="6049896"/>
            <a:ext cx="7358168" cy="923330"/>
          </a:xfrm>
          <a:prstGeom prst="rect">
            <a:avLst/>
          </a:prstGeom>
          <a:noFill/>
        </p:spPr>
        <p:txBody>
          <a:bodyPr wrap="none" rtlCol="0">
            <a:spAutoFit/>
          </a:bodyPr>
          <a:lstStyle/>
          <a:p>
            <a:r>
              <a:rPr lang="en-GB" b="1" dirty="0">
                <a:solidFill>
                  <a:schemeClr val="accent5">
                    <a:lumMod val="75000"/>
                  </a:schemeClr>
                </a:solidFill>
              </a:rPr>
              <a:t>Video from Bolton NHS Trust for making up feeds and paced feeding</a:t>
            </a:r>
          </a:p>
          <a:p>
            <a:endParaRPr lang="en-GB" b="1" dirty="0">
              <a:solidFill>
                <a:schemeClr val="accent5">
                  <a:lumMod val="75000"/>
                </a:schemeClr>
              </a:solidFill>
            </a:endParaRPr>
          </a:p>
          <a:p>
            <a:endParaRPr lang="en-GB" b="1" dirty="0">
              <a:solidFill>
                <a:schemeClr val="accent5">
                  <a:lumMod val="75000"/>
                </a:schemeClr>
              </a:solidFill>
            </a:endParaRPr>
          </a:p>
        </p:txBody>
      </p:sp>
      <p:sp>
        <p:nvSpPr>
          <p:cNvPr id="8" name="Action Button: Go Home 19">
            <a:hlinkClick r:id="rId4" action="ppaction://hlinksldjump" highlightClick="1"/>
            <a:extLst>
              <a:ext uri="{FF2B5EF4-FFF2-40B4-BE49-F238E27FC236}">
                <a16:creationId xmlns:a16="http://schemas.microsoft.com/office/drawing/2014/main" id="{7B8587AE-743D-4338-931D-60780DE001E3}"/>
              </a:ext>
            </a:extLst>
          </p:cNvPr>
          <p:cNvSpPr/>
          <p:nvPr/>
        </p:nvSpPr>
        <p:spPr>
          <a:xfrm>
            <a:off x="11414760" y="6196866"/>
            <a:ext cx="655320" cy="5486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D91DBA9B-914A-4A6F-A0CF-7DB7431D3599}"/>
              </a:ext>
            </a:extLst>
          </p:cNvPr>
          <p:cNvSpPr/>
          <p:nvPr/>
        </p:nvSpPr>
        <p:spPr>
          <a:xfrm>
            <a:off x="10827026" y="6370469"/>
            <a:ext cx="360804" cy="198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096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6"/>
                </p:tgtEl>
              </p:cMediaNode>
            </p:video>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1762A-0C28-412A-B1DF-FA8ECD4934C5}"/>
              </a:ext>
            </a:extLst>
          </p:cNvPr>
          <p:cNvSpPr>
            <a:spLocks noGrp="1"/>
          </p:cNvSpPr>
          <p:nvPr>
            <p:ph type="title"/>
          </p:nvPr>
        </p:nvSpPr>
        <p:spPr>
          <a:xfrm>
            <a:off x="427839" y="457518"/>
            <a:ext cx="10697361" cy="817609"/>
          </a:xfrm>
        </p:spPr>
        <p:txBody>
          <a:bodyPr/>
          <a:lstStyle/>
          <a:p>
            <a:r>
              <a:rPr lang="en-GB" b="1" dirty="0">
                <a:solidFill>
                  <a:schemeClr val="accent5">
                    <a:lumMod val="75000"/>
                  </a:schemeClr>
                </a:solidFill>
              </a:rPr>
              <a:t>What if baby comes early? </a:t>
            </a:r>
          </a:p>
        </p:txBody>
      </p:sp>
      <p:sp>
        <p:nvSpPr>
          <p:cNvPr id="3" name="Content Placeholder 2">
            <a:extLst>
              <a:ext uri="{FF2B5EF4-FFF2-40B4-BE49-F238E27FC236}">
                <a16:creationId xmlns:a16="http://schemas.microsoft.com/office/drawing/2014/main" id="{7BAE976F-CAFC-4B39-882A-50CD9B540F17}"/>
              </a:ext>
            </a:extLst>
          </p:cNvPr>
          <p:cNvSpPr>
            <a:spLocks noGrp="1"/>
          </p:cNvSpPr>
          <p:nvPr>
            <p:ph idx="1"/>
          </p:nvPr>
        </p:nvSpPr>
        <p:spPr>
          <a:xfrm>
            <a:off x="427839" y="1905001"/>
            <a:ext cx="10697361" cy="4210573"/>
          </a:xfrm>
        </p:spPr>
        <p:txBody>
          <a:bodyPr/>
          <a:lstStyle/>
          <a:p>
            <a:r>
              <a:rPr lang="en-GB" dirty="0"/>
              <a:t>A baby born before 37 weeks of pregnancy is called a premature baby and depending on how early your baby is born may need to be looked after in the Neonatal Unit (NNU).</a:t>
            </a:r>
          </a:p>
          <a:p>
            <a:r>
              <a:rPr lang="en-GB" dirty="0"/>
              <a:t>The health professionals understand how important it is to support families during this emotional time and will support you to become involved in the care of your baby as soon as you are ready.</a:t>
            </a:r>
          </a:p>
          <a:p>
            <a:r>
              <a:rPr lang="en-GB" dirty="0"/>
              <a:t>Being involved in your baby’s care helps you to bond with your baby and helps your baby’s progress and development.</a:t>
            </a:r>
          </a:p>
          <a:p>
            <a:r>
              <a:rPr lang="en-GB" dirty="0"/>
              <a:t>You will be informed about the benefits of breast milk for your baby …</a:t>
            </a:r>
          </a:p>
        </p:txBody>
      </p:sp>
    </p:spTree>
    <p:extLst>
      <p:ext uri="{BB962C8B-B14F-4D97-AF65-F5344CB8AC3E}">
        <p14:creationId xmlns:p14="http://schemas.microsoft.com/office/powerpoint/2010/main" val="336495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1762A-0C28-412A-B1DF-FA8ECD4934C5}"/>
              </a:ext>
            </a:extLst>
          </p:cNvPr>
          <p:cNvSpPr>
            <a:spLocks noGrp="1"/>
          </p:cNvSpPr>
          <p:nvPr>
            <p:ph type="title"/>
          </p:nvPr>
        </p:nvSpPr>
        <p:spPr>
          <a:xfrm>
            <a:off x="1066799" y="667655"/>
            <a:ext cx="10214919" cy="601210"/>
          </a:xfrm>
        </p:spPr>
        <p:txBody>
          <a:bodyPr>
            <a:normAutofit/>
          </a:bodyPr>
          <a:lstStyle/>
          <a:p>
            <a:r>
              <a:rPr lang="en-GB" sz="3200" b="1" dirty="0">
                <a:solidFill>
                  <a:schemeClr val="accent5">
                    <a:lumMod val="75000"/>
                  </a:schemeClr>
                </a:solidFill>
              </a:rPr>
              <a:t>The benefits of breast milk for your premature baby</a:t>
            </a:r>
          </a:p>
        </p:txBody>
      </p:sp>
      <p:grpSp>
        <p:nvGrpSpPr>
          <p:cNvPr id="75" name="Group 74">
            <a:extLst>
              <a:ext uri="{FF2B5EF4-FFF2-40B4-BE49-F238E27FC236}">
                <a16:creationId xmlns:a16="http://schemas.microsoft.com/office/drawing/2014/main" id="{001814E5-398B-486E-84B0-556C95B13D5E}"/>
              </a:ext>
            </a:extLst>
          </p:cNvPr>
          <p:cNvGrpSpPr/>
          <p:nvPr/>
        </p:nvGrpSpPr>
        <p:grpSpPr>
          <a:xfrm>
            <a:off x="908320" y="1490031"/>
            <a:ext cx="5076000" cy="1440000"/>
            <a:chOff x="908320" y="1330376"/>
            <a:chExt cx="5076000" cy="1440000"/>
          </a:xfrm>
        </p:grpSpPr>
        <p:sp>
          <p:nvSpPr>
            <p:cNvPr id="65" name="Rectangle: Rounded Corners 64">
              <a:extLst>
                <a:ext uri="{FF2B5EF4-FFF2-40B4-BE49-F238E27FC236}">
                  <a16:creationId xmlns:a16="http://schemas.microsoft.com/office/drawing/2014/main" id="{C0283213-D066-41D8-9A5C-86ED610A20AA}"/>
                </a:ext>
              </a:extLst>
            </p:cNvPr>
            <p:cNvSpPr/>
            <p:nvPr/>
          </p:nvSpPr>
          <p:spPr>
            <a:xfrm>
              <a:off x="908320" y="1330376"/>
              <a:ext cx="5076000" cy="14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7895FF06-F588-448D-9273-3311AF920B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85" y="1544285"/>
              <a:ext cx="1021739" cy="1021739"/>
            </a:xfrm>
            <a:prstGeom prst="rect">
              <a:avLst/>
            </a:prstGeom>
          </p:spPr>
        </p:pic>
        <p:sp>
          <p:nvSpPr>
            <p:cNvPr id="57" name="TextBox 56">
              <a:extLst>
                <a:ext uri="{FF2B5EF4-FFF2-40B4-BE49-F238E27FC236}">
                  <a16:creationId xmlns:a16="http://schemas.microsoft.com/office/drawing/2014/main" id="{A4CAA813-6C1E-471A-B5DF-0A58259BF829}"/>
                </a:ext>
              </a:extLst>
            </p:cNvPr>
            <p:cNvSpPr txBox="1"/>
            <p:nvPr/>
          </p:nvSpPr>
          <p:spPr>
            <a:xfrm>
              <a:off x="2051624" y="1455632"/>
              <a:ext cx="3814916" cy="1138773"/>
            </a:xfrm>
            <a:prstGeom prst="rect">
              <a:avLst/>
            </a:prstGeom>
            <a:noFill/>
          </p:spPr>
          <p:txBody>
            <a:bodyPr wrap="square" rtlCol="0">
              <a:spAutoFit/>
            </a:bodyPr>
            <a:lstStyle/>
            <a:p>
              <a:r>
                <a:rPr lang="en-GB" sz="1700" b="1" dirty="0">
                  <a:solidFill>
                    <a:schemeClr val="bg1"/>
                  </a:solidFill>
                  <a:cs typeface="Calibri" panose="020F0502020204030204" pitchFamily="34" charset="0"/>
                </a:rPr>
                <a:t>Immunity</a:t>
              </a:r>
            </a:p>
            <a:p>
              <a:r>
                <a:rPr lang="en-GB" sz="1700" dirty="0">
                  <a:solidFill>
                    <a:schemeClr val="bg1"/>
                  </a:solidFill>
                  <a:cs typeface="Calibri" panose="020F0502020204030204" pitchFamily="34" charset="0"/>
                </a:rPr>
                <a:t>Colostrum is rich in antibodies helping to protect your baby from bacteria, viruses and life-threatening infections</a:t>
              </a:r>
            </a:p>
          </p:txBody>
        </p:sp>
      </p:grpSp>
      <p:grpSp>
        <p:nvGrpSpPr>
          <p:cNvPr id="76" name="Group 75">
            <a:extLst>
              <a:ext uri="{FF2B5EF4-FFF2-40B4-BE49-F238E27FC236}">
                <a16:creationId xmlns:a16="http://schemas.microsoft.com/office/drawing/2014/main" id="{FC506CB9-927F-4E14-8F68-4C81A8A693F6}"/>
              </a:ext>
            </a:extLst>
          </p:cNvPr>
          <p:cNvGrpSpPr/>
          <p:nvPr/>
        </p:nvGrpSpPr>
        <p:grpSpPr>
          <a:xfrm>
            <a:off x="6212117" y="1490096"/>
            <a:ext cx="5108898" cy="1440000"/>
            <a:chOff x="6212117" y="1330441"/>
            <a:chExt cx="5108898" cy="1440000"/>
          </a:xfrm>
        </p:grpSpPr>
        <p:sp>
          <p:nvSpPr>
            <p:cNvPr id="66" name="Rectangle: Rounded Corners 65">
              <a:extLst>
                <a:ext uri="{FF2B5EF4-FFF2-40B4-BE49-F238E27FC236}">
                  <a16:creationId xmlns:a16="http://schemas.microsoft.com/office/drawing/2014/main" id="{AB6BEE66-1195-4AC6-AC9F-E9E701FA6273}"/>
                </a:ext>
              </a:extLst>
            </p:cNvPr>
            <p:cNvSpPr/>
            <p:nvPr/>
          </p:nvSpPr>
          <p:spPr>
            <a:xfrm>
              <a:off x="6212117" y="1330441"/>
              <a:ext cx="5076000" cy="14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a:extLst>
                <a:ext uri="{FF2B5EF4-FFF2-40B4-BE49-F238E27FC236}">
                  <a16:creationId xmlns:a16="http://schemas.microsoft.com/office/drawing/2014/main" id="{455B69D3-2535-48FD-B3D7-605DFC988A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4554" y="1564192"/>
              <a:ext cx="1008000" cy="1008000"/>
            </a:xfrm>
            <a:prstGeom prst="rect">
              <a:avLst/>
            </a:prstGeom>
          </p:spPr>
        </p:pic>
        <p:sp>
          <p:nvSpPr>
            <p:cNvPr id="58" name="TextBox 57">
              <a:extLst>
                <a:ext uri="{FF2B5EF4-FFF2-40B4-BE49-F238E27FC236}">
                  <a16:creationId xmlns:a16="http://schemas.microsoft.com/office/drawing/2014/main" id="{3200431C-6D00-4303-95F2-A950C23C0B95}"/>
                </a:ext>
              </a:extLst>
            </p:cNvPr>
            <p:cNvSpPr txBox="1"/>
            <p:nvPr/>
          </p:nvSpPr>
          <p:spPr>
            <a:xfrm>
              <a:off x="7410737" y="1586438"/>
              <a:ext cx="3910278" cy="877163"/>
            </a:xfrm>
            <a:prstGeom prst="rect">
              <a:avLst/>
            </a:prstGeom>
            <a:noFill/>
          </p:spPr>
          <p:txBody>
            <a:bodyPr wrap="square" rtlCol="0">
              <a:spAutoFit/>
            </a:bodyPr>
            <a:lstStyle/>
            <a:p>
              <a:r>
                <a:rPr lang="en-GB" sz="1700" b="1" dirty="0">
                  <a:solidFill>
                    <a:schemeClr val="bg1"/>
                  </a:solidFill>
                  <a:latin typeface="+mj-lt"/>
                  <a:cs typeface="Calibri" panose="020F0502020204030204" pitchFamily="34" charset="0"/>
                </a:rPr>
                <a:t>Brain Development</a:t>
              </a:r>
            </a:p>
            <a:p>
              <a:r>
                <a:rPr lang="en-GB" sz="1700" dirty="0">
                  <a:solidFill>
                    <a:schemeClr val="bg1"/>
                  </a:solidFill>
                  <a:latin typeface="+mj-lt"/>
                  <a:cs typeface="Calibri" panose="020F0502020204030204" pitchFamily="34" charset="0"/>
                </a:rPr>
                <a:t>Ingredients found in breast milk boost brain growth and development</a:t>
              </a:r>
            </a:p>
          </p:txBody>
        </p:sp>
      </p:grpSp>
      <p:grpSp>
        <p:nvGrpSpPr>
          <p:cNvPr id="78" name="Group 77">
            <a:extLst>
              <a:ext uri="{FF2B5EF4-FFF2-40B4-BE49-F238E27FC236}">
                <a16:creationId xmlns:a16="http://schemas.microsoft.com/office/drawing/2014/main" id="{37030EFC-B5B5-45C9-BE4D-0633CB3373B7}"/>
              </a:ext>
            </a:extLst>
          </p:cNvPr>
          <p:cNvGrpSpPr/>
          <p:nvPr/>
        </p:nvGrpSpPr>
        <p:grpSpPr>
          <a:xfrm>
            <a:off x="890062" y="3066234"/>
            <a:ext cx="5076000" cy="1440000"/>
            <a:chOff x="890062" y="2906579"/>
            <a:chExt cx="5076000" cy="1440000"/>
          </a:xfrm>
        </p:grpSpPr>
        <p:sp>
          <p:nvSpPr>
            <p:cNvPr id="67" name="Rectangle: Rounded Corners 66">
              <a:extLst>
                <a:ext uri="{FF2B5EF4-FFF2-40B4-BE49-F238E27FC236}">
                  <a16:creationId xmlns:a16="http://schemas.microsoft.com/office/drawing/2014/main" id="{8129596B-612D-47E2-843E-962FBC907BEB}"/>
                </a:ext>
              </a:extLst>
            </p:cNvPr>
            <p:cNvSpPr/>
            <p:nvPr/>
          </p:nvSpPr>
          <p:spPr>
            <a:xfrm>
              <a:off x="890062" y="2906579"/>
              <a:ext cx="5076000" cy="14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Picture 59">
              <a:extLst>
                <a:ext uri="{FF2B5EF4-FFF2-40B4-BE49-F238E27FC236}">
                  <a16:creationId xmlns:a16="http://schemas.microsoft.com/office/drawing/2014/main" id="{440B30FC-18C3-4110-AF66-088C6CA546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107" y="3092175"/>
              <a:ext cx="1022400" cy="1022400"/>
            </a:xfrm>
            <a:prstGeom prst="rect">
              <a:avLst/>
            </a:prstGeom>
          </p:spPr>
        </p:pic>
        <p:sp>
          <p:nvSpPr>
            <p:cNvPr id="62" name="TextBox 61">
              <a:extLst>
                <a:ext uri="{FF2B5EF4-FFF2-40B4-BE49-F238E27FC236}">
                  <a16:creationId xmlns:a16="http://schemas.microsoft.com/office/drawing/2014/main" id="{8FFC4BF5-57C1-45C3-A90A-D728D75CE4D2}"/>
                </a:ext>
              </a:extLst>
            </p:cNvPr>
            <p:cNvSpPr txBox="1"/>
            <p:nvPr/>
          </p:nvSpPr>
          <p:spPr>
            <a:xfrm>
              <a:off x="2026425" y="3033989"/>
              <a:ext cx="3828495" cy="1138773"/>
            </a:xfrm>
            <a:prstGeom prst="rect">
              <a:avLst/>
            </a:prstGeom>
            <a:noFill/>
          </p:spPr>
          <p:txBody>
            <a:bodyPr wrap="square" rtlCol="0">
              <a:spAutoFit/>
            </a:bodyPr>
            <a:lstStyle/>
            <a:p>
              <a:r>
                <a:rPr lang="en-GB" sz="1700" b="1" dirty="0">
                  <a:solidFill>
                    <a:schemeClr val="bg1"/>
                  </a:solidFill>
                  <a:cs typeface="Calibri" panose="020F0502020204030204" pitchFamily="34" charset="0"/>
                </a:rPr>
                <a:t>Easy to Digest</a:t>
              </a:r>
            </a:p>
            <a:p>
              <a:r>
                <a:rPr lang="en-GB" sz="1700" dirty="0">
                  <a:solidFill>
                    <a:schemeClr val="bg1"/>
                  </a:solidFill>
                  <a:cs typeface="Calibri" panose="020F0502020204030204" pitchFamily="34" charset="0"/>
                </a:rPr>
                <a:t>Fats and enzymes present in breast milk mature the gut and helps babies progress more quickly to full feeds </a:t>
              </a:r>
            </a:p>
          </p:txBody>
        </p:sp>
      </p:grpSp>
      <p:grpSp>
        <p:nvGrpSpPr>
          <p:cNvPr id="79" name="Group 78">
            <a:extLst>
              <a:ext uri="{FF2B5EF4-FFF2-40B4-BE49-F238E27FC236}">
                <a16:creationId xmlns:a16="http://schemas.microsoft.com/office/drawing/2014/main" id="{7DFA1799-C453-4C37-A32A-42C8DABA8B8B}"/>
              </a:ext>
            </a:extLst>
          </p:cNvPr>
          <p:cNvGrpSpPr/>
          <p:nvPr/>
        </p:nvGrpSpPr>
        <p:grpSpPr>
          <a:xfrm>
            <a:off x="6225940" y="3061709"/>
            <a:ext cx="5111049" cy="1440000"/>
            <a:chOff x="6225940" y="2902054"/>
            <a:chExt cx="5111049" cy="1440000"/>
          </a:xfrm>
        </p:grpSpPr>
        <p:sp>
          <p:nvSpPr>
            <p:cNvPr id="68" name="Rectangle: Rounded Corners 67">
              <a:extLst>
                <a:ext uri="{FF2B5EF4-FFF2-40B4-BE49-F238E27FC236}">
                  <a16:creationId xmlns:a16="http://schemas.microsoft.com/office/drawing/2014/main" id="{F1C9736C-CD5B-4276-BDED-1CAF4C7B283B}"/>
                </a:ext>
              </a:extLst>
            </p:cNvPr>
            <p:cNvSpPr/>
            <p:nvPr/>
          </p:nvSpPr>
          <p:spPr>
            <a:xfrm>
              <a:off x="6225940" y="2902054"/>
              <a:ext cx="5076000" cy="14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 name="Picture 60">
              <a:extLst>
                <a:ext uri="{FF2B5EF4-FFF2-40B4-BE49-F238E27FC236}">
                  <a16:creationId xmlns:a16="http://schemas.microsoft.com/office/drawing/2014/main" id="{5B393559-749C-4B5C-8095-EFE16A18E6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5739" y="3118589"/>
              <a:ext cx="1008000" cy="1008000"/>
            </a:xfrm>
            <a:prstGeom prst="rect">
              <a:avLst/>
            </a:prstGeom>
          </p:spPr>
        </p:pic>
        <p:sp>
          <p:nvSpPr>
            <p:cNvPr id="63" name="TextBox 62">
              <a:extLst>
                <a:ext uri="{FF2B5EF4-FFF2-40B4-BE49-F238E27FC236}">
                  <a16:creationId xmlns:a16="http://schemas.microsoft.com/office/drawing/2014/main" id="{06CD66D3-BABE-4472-B071-F4173F67955E}"/>
                </a:ext>
              </a:extLst>
            </p:cNvPr>
            <p:cNvSpPr txBox="1"/>
            <p:nvPr/>
          </p:nvSpPr>
          <p:spPr>
            <a:xfrm>
              <a:off x="7426712" y="3023013"/>
              <a:ext cx="3910277" cy="1138773"/>
            </a:xfrm>
            <a:prstGeom prst="rect">
              <a:avLst/>
            </a:prstGeom>
            <a:noFill/>
          </p:spPr>
          <p:txBody>
            <a:bodyPr wrap="square" rtlCol="0">
              <a:spAutoFit/>
            </a:bodyPr>
            <a:lstStyle/>
            <a:p>
              <a:r>
                <a:rPr lang="en-GB" sz="1700" b="1" dirty="0">
                  <a:solidFill>
                    <a:schemeClr val="bg1"/>
                  </a:solidFill>
                  <a:latin typeface="+mj-lt"/>
                  <a:cs typeface="Calibri" panose="020F0502020204030204" pitchFamily="34" charset="0"/>
                </a:rPr>
                <a:t>Closeness</a:t>
              </a:r>
            </a:p>
            <a:p>
              <a:r>
                <a:rPr lang="en-GB" sz="1700" dirty="0">
                  <a:solidFill>
                    <a:schemeClr val="bg1"/>
                  </a:solidFill>
                  <a:latin typeface="+mj-lt"/>
                  <a:cs typeface="Calibri" panose="020F0502020204030204" pitchFamily="34" charset="0"/>
                </a:rPr>
                <a:t>Providing your breast milk is something only you can do for your baby and helps you to become involved in their care</a:t>
              </a:r>
            </a:p>
          </p:txBody>
        </p:sp>
      </p:grpSp>
      <p:grpSp>
        <p:nvGrpSpPr>
          <p:cNvPr id="80" name="Group 79">
            <a:extLst>
              <a:ext uri="{FF2B5EF4-FFF2-40B4-BE49-F238E27FC236}">
                <a16:creationId xmlns:a16="http://schemas.microsoft.com/office/drawing/2014/main" id="{7B52533B-90C2-4FDF-A65D-FF5C0564705F}"/>
              </a:ext>
            </a:extLst>
          </p:cNvPr>
          <p:cNvGrpSpPr/>
          <p:nvPr/>
        </p:nvGrpSpPr>
        <p:grpSpPr>
          <a:xfrm>
            <a:off x="858536" y="4642437"/>
            <a:ext cx="5144826" cy="1440000"/>
            <a:chOff x="858536" y="4482782"/>
            <a:chExt cx="5144826" cy="1440000"/>
          </a:xfrm>
        </p:grpSpPr>
        <p:sp>
          <p:nvSpPr>
            <p:cNvPr id="69" name="Rectangle: Rounded Corners 68">
              <a:extLst>
                <a:ext uri="{FF2B5EF4-FFF2-40B4-BE49-F238E27FC236}">
                  <a16:creationId xmlns:a16="http://schemas.microsoft.com/office/drawing/2014/main" id="{3E874B66-E8B6-4405-AF6C-BB66CE8C0448}"/>
                </a:ext>
              </a:extLst>
            </p:cNvPr>
            <p:cNvSpPr/>
            <p:nvPr/>
          </p:nvSpPr>
          <p:spPr>
            <a:xfrm>
              <a:off x="858536" y="4482782"/>
              <a:ext cx="5076000" cy="14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 name="Picture 70">
              <a:extLst>
                <a:ext uri="{FF2B5EF4-FFF2-40B4-BE49-F238E27FC236}">
                  <a16:creationId xmlns:a16="http://schemas.microsoft.com/office/drawing/2014/main" id="{CF44FF9D-D2E0-4494-8B85-66F4EBB7B1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7876" y="4658804"/>
              <a:ext cx="972000" cy="972000"/>
            </a:xfrm>
            <a:prstGeom prst="rect">
              <a:avLst/>
            </a:prstGeom>
          </p:spPr>
        </p:pic>
        <p:sp>
          <p:nvSpPr>
            <p:cNvPr id="72" name="TextBox 71">
              <a:extLst>
                <a:ext uri="{FF2B5EF4-FFF2-40B4-BE49-F238E27FC236}">
                  <a16:creationId xmlns:a16="http://schemas.microsoft.com/office/drawing/2014/main" id="{83774932-3188-4E04-A617-5C3F5636431A}"/>
                </a:ext>
              </a:extLst>
            </p:cNvPr>
            <p:cNvSpPr txBox="1"/>
            <p:nvPr/>
          </p:nvSpPr>
          <p:spPr>
            <a:xfrm>
              <a:off x="2001840" y="4610441"/>
              <a:ext cx="4001522" cy="1138773"/>
            </a:xfrm>
            <a:prstGeom prst="rect">
              <a:avLst/>
            </a:prstGeom>
            <a:noFill/>
          </p:spPr>
          <p:txBody>
            <a:bodyPr wrap="square" rtlCol="0">
              <a:spAutoFit/>
            </a:bodyPr>
            <a:lstStyle/>
            <a:p>
              <a:r>
                <a:rPr lang="en-GB" sz="1700" b="1" dirty="0">
                  <a:solidFill>
                    <a:schemeClr val="bg1"/>
                  </a:solidFill>
                  <a:latin typeface="+mj-lt"/>
                  <a:cs typeface="Calibri" panose="020F0502020204030204" pitchFamily="34" charset="0"/>
                </a:rPr>
                <a:t>Optimal Nutrition</a:t>
              </a:r>
            </a:p>
            <a:p>
              <a:r>
                <a:rPr lang="en-GB" sz="1700" dirty="0">
                  <a:solidFill>
                    <a:schemeClr val="bg1"/>
                  </a:solidFill>
                  <a:latin typeface="+mj-lt"/>
                  <a:cs typeface="Calibri" panose="020F0502020204030204" pitchFamily="34" charset="0"/>
                </a:rPr>
                <a:t>Nutritional components are highly concentrated in colostrum and your milk adjusts to suit the needs of your baby</a:t>
              </a:r>
            </a:p>
          </p:txBody>
        </p:sp>
      </p:grpSp>
      <p:grpSp>
        <p:nvGrpSpPr>
          <p:cNvPr id="81" name="Group 80">
            <a:extLst>
              <a:ext uri="{FF2B5EF4-FFF2-40B4-BE49-F238E27FC236}">
                <a16:creationId xmlns:a16="http://schemas.microsoft.com/office/drawing/2014/main" id="{A54392E3-030F-4786-877F-E42E6182AFE7}"/>
              </a:ext>
            </a:extLst>
          </p:cNvPr>
          <p:cNvGrpSpPr/>
          <p:nvPr/>
        </p:nvGrpSpPr>
        <p:grpSpPr>
          <a:xfrm>
            <a:off x="6257466" y="4622668"/>
            <a:ext cx="5076000" cy="1440000"/>
            <a:chOff x="6257466" y="4463013"/>
            <a:chExt cx="5076000" cy="1440000"/>
          </a:xfrm>
        </p:grpSpPr>
        <p:sp>
          <p:nvSpPr>
            <p:cNvPr id="70" name="Rectangle: Rounded Corners 69">
              <a:extLst>
                <a:ext uri="{FF2B5EF4-FFF2-40B4-BE49-F238E27FC236}">
                  <a16:creationId xmlns:a16="http://schemas.microsoft.com/office/drawing/2014/main" id="{0F81E464-80A0-496B-9B24-54F42B56F20E}"/>
                </a:ext>
              </a:extLst>
            </p:cNvPr>
            <p:cNvSpPr/>
            <p:nvPr/>
          </p:nvSpPr>
          <p:spPr>
            <a:xfrm>
              <a:off x="6257466" y="4463013"/>
              <a:ext cx="5076000" cy="14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3" name="Picture 72">
              <a:extLst>
                <a:ext uri="{FF2B5EF4-FFF2-40B4-BE49-F238E27FC236}">
                  <a16:creationId xmlns:a16="http://schemas.microsoft.com/office/drawing/2014/main" id="{36CDF8D1-288E-401D-AF46-3A8C49268F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8371" y="4620747"/>
              <a:ext cx="1080000" cy="1080000"/>
            </a:xfrm>
            <a:prstGeom prst="rect">
              <a:avLst/>
            </a:prstGeom>
          </p:spPr>
        </p:pic>
        <p:sp>
          <p:nvSpPr>
            <p:cNvPr id="74" name="TextBox 73">
              <a:extLst>
                <a:ext uri="{FF2B5EF4-FFF2-40B4-BE49-F238E27FC236}">
                  <a16:creationId xmlns:a16="http://schemas.microsoft.com/office/drawing/2014/main" id="{06F39F26-C3F4-40FE-9ECD-2A25E6A68D30}"/>
                </a:ext>
              </a:extLst>
            </p:cNvPr>
            <p:cNvSpPr txBox="1"/>
            <p:nvPr/>
          </p:nvSpPr>
          <p:spPr>
            <a:xfrm>
              <a:off x="7443859" y="4593647"/>
              <a:ext cx="3816613" cy="1138773"/>
            </a:xfrm>
            <a:prstGeom prst="rect">
              <a:avLst/>
            </a:prstGeom>
            <a:noFill/>
          </p:spPr>
          <p:txBody>
            <a:bodyPr wrap="square" rtlCol="0">
              <a:spAutoFit/>
            </a:bodyPr>
            <a:lstStyle/>
            <a:p>
              <a:r>
                <a:rPr lang="en-GB" sz="1700" b="1" dirty="0">
                  <a:solidFill>
                    <a:schemeClr val="bg1"/>
                  </a:solidFill>
                  <a:cs typeface="Calibri" panose="020F0502020204030204" pitchFamily="34" charset="0"/>
                </a:rPr>
                <a:t>Growth</a:t>
              </a:r>
            </a:p>
            <a:p>
              <a:r>
                <a:rPr lang="en-GB" sz="1700" dirty="0">
                  <a:solidFill>
                    <a:schemeClr val="bg1"/>
                  </a:solidFill>
                  <a:cs typeface="Calibri" panose="020F0502020204030204" pitchFamily="34" charset="0"/>
                </a:rPr>
                <a:t>Together all the benefits of breast milk promote your baby’s growth and development </a:t>
              </a:r>
            </a:p>
          </p:txBody>
        </p:sp>
      </p:grpSp>
    </p:spTree>
    <p:extLst>
      <p:ext uri="{BB962C8B-B14F-4D97-AF65-F5344CB8AC3E}">
        <p14:creationId xmlns:p14="http://schemas.microsoft.com/office/powerpoint/2010/main" val="286289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500"/>
                                        <p:tgtEl>
                                          <p:spTgt spid="7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500"/>
                                        <p:tgtEl>
                                          <p:spTgt spid="7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500"/>
                                        <p:tgtEl>
                                          <p:spTgt spid="8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5EBAFEF-DD08-4500-90C6-AAAC193E6D1A}"/>
              </a:ext>
            </a:extLst>
          </p:cNvPr>
          <p:cNvGrpSpPr/>
          <p:nvPr/>
        </p:nvGrpSpPr>
        <p:grpSpPr>
          <a:xfrm>
            <a:off x="6212117" y="2012609"/>
            <a:ext cx="5076000" cy="1440000"/>
            <a:chOff x="6212117" y="1490096"/>
            <a:chExt cx="5076000" cy="1440000"/>
          </a:xfrm>
        </p:grpSpPr>
        <p:sp>
          <p:nvSpPr>
            <p:cNvPr id="66" name="Rectangle: Rounded Corners 65">
              <a:extLst>
                <a:ext uri="{FF2B5EF4-FFF2-40B4-BE49-F238E27FC236}">
                  <a16:creationId xmlns:a16="http://schemas.microsoft.com/office/drawing/2014/main" id="{AB6BEE66-1195-4AC6-AC9F-E9E701FA6273}"/>
                </a:ext>
              </a:extLst>
            </p:cNvPr>
            <p:cNvSpPr/>
            <p:nvPr/>
          </p:nvSpPr>
          <p:spPr>
            <a:xfrm>
              <a:off x="6212117" y="1490096"/>
              <a:ext cx="5076000" cy="14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73CCB9A5-DDC4-48C3-A590-A7CB5BFD1A41}"/>
                </a:ext>
              </a:extLst>
            </p:cNvPr>
            <p:cNvSpPr txBox="1"/>
            <p:nvPr/>
          </p:nvSpPr>
          <p:spPr>
            <a:xfrm>
              <a:off x="7761351" y="1748366"/>
              <a:ext cx="3363850" cy="923330"/>
            </a:xfrm>
            <a:prstGeom prst="rect">
              <a:avLst/>
            </a:prstGeom>
            <a:noFill/>
          </p:spPr>
          <p:txBody>
            <a:bodyPr wrap="square" rtlCol="0">
              <a:spAutoFit/>
            </a:bodyPr>
            <a:lstStyle/>
            <a:p>
              <a:r>
                <a:rPr lang="en-GB" b="1" dirty="0">
                  <a:solidFill>
                    <a:schemeClr val="bg1"/>
                  </a:solidFill>
                  <a:cs typeface="Calibri" panose="020F0502020204030204" pitchFamily="34" charset="0"/>
                </a:rPr>
                <a:t>Frequent</a:t>
              </a:r>
            </a:p>
            <a:p>
              <a:r>
                <a:rPr lang="en-GB" dirty="0">
                  <a:solidFill>
                    <a:schemeClr val="bg1"/>
                  </a:solidFill>
                  <a:cs typeface="Calibri" panose="020F0502020204030204" pitchFamily="34" charset="0"/>
                </a:rPr>
                <a:t>Express 8-10 times in 24 hours </a:t>
              </a:r>
            </a:p>
            <a:p>
              <a:r>
                <a:rPr lang="en-GB" dirty="0">
                  <a:solidFill>
                    <a:schemeClr val="bg1"/>
                  </a:solidFill>
                  <a:cs typeface="Calibri" panose="020F0502020204030204" pitchFamily="34" charset="0"/>
                </a:rPr>
                <a:t>including at least once at night</a:t>
              </a:r>
            </a:p>
          </p:txBody>
        </p:sp>
        <p:grpSp>
          <p:nvGrpSpPr>
            <p:cNvPr id="31" name="Group 30">
              <a:extLst>
                <a:ext uri="{FF2B5EF4-FFF2-40B4-BE49-F238E27FC236}">
                  <a16:creationId xmlns:a16="http://schemas.microsoft.com/office/drawing/2014/main" id="{5A9C6285-918F-41BF-BDB3-E6FCB93A89BC}"/>
                </a:ext>
              </a:extLst>
            </p:cNvPr>
            <p:cNvGrpSpPr/>
            <p:nvPr/>
          </p:nvGrpSpPr>
          <p:grpSpPr>
            <a:xfrm>
              <a:off x="6498233" y="1722846"/>
              <a:ext cx="1022400" cy="1022400"/>
              <a:chOff x="2787454" y="1989302"/>
              <a:chExt cx="508007" cy="508007"/>
            </a:xfrm>
          </p:grpSpPr>
          <p:sp>
            <p:nvSpPr>
              <p:cNvPr id="32" name="Oval 31">
                <a:extLst>
                  <a:ext uri="{FF2B5EF4-FFF2-40B4-BE49-F238E27FC236}">
                    <a16:creationId xmlns:a16="http://schemas.microsoft.com/office/drawing/2014/main" id="{6153BD24-9F3B-4AFC-9C12-8390D51014B0}"/>
                  </a:ext>
                </a:extLst>
              </p:cNvPr>
              <p:cNvSpPr/>
              <p:nvPr/>
            </p:nvSpPr>
            <p:spPr>
              <a:xfrm>
                <a:off x="2787454" y="1989302"/>
                <a:ext cx="508007" cy="50800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BDC7866D-EDC1-40CE-9CD5-013D1D2F90E6}"/>
                  </a:ext>
                </a:extLst>
              </p:cNvPr>
              <p:cNvSpPr/>
              <p:nvPr/>
            </p:nvSpPr>
            <p:spPr>
              <a:xfrm>
                <a:off x="3018598" y="222044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Connector 33">
                <a:extLst>
                  <a:ext uri="{FF2B5EF4-FFF2-40B4-BE49-F238E27FC236}">
                    <a16:creationId xmlns:a16="http://schemas.microsoft.com/office/drawing/2014/main" id="{56B6A6A3-83A8-4217-BDF3-D403D68205B1}"/>
                  </a:ext>
                </a:extLst>
              </p:cNvPr>
              <p:cNvCxnSpPr>
                <a:endCxn id="33" idx="0"/>
              </p:cNvCxnSpPr>
              <p:nvPr/>
            </p:nvCxnSpPr>
            <p:spPr>
              <a:xfrm>
                <a:off x="3041457" y="2016249"/>
                <a:ext cx="1" cy="2041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1DAEE0-6254-4E3B-A435-61435AE2CB64}"/>
                  </a:ext>
                </a:extLst>
              </p:cNvPr>
              <p:cNvCxnSpPr/>
              <p:nvPr/>
            </p:nvCxnSpPr>
            <p:spPr>
              <a:xfrm>
                <a:off x="2897441" y="2266165"/>
                <a:ext cx="144016" cy="1"/>
              </a:xfrm>
              <a:prstGeom prst="line">
                <a:avLst/>
              </a:prstGeom>
              <a:ln w="19050">
                <a:solidFill>
                  <a:schemeClr val="bg1"/>
                </a:solidFill>
              </a:ln>
              <a:scene3d>
                <a:camera prst="orthographicFront">
                  <a:rot lat="0" lon="0" rev="1200000"/>
                </a:camera>
                <a:lightRig rig="threePt" dir="t"/>
              </a:scene3d>
            </p:spPr>
            <p:style>
              <a:lnRef idx="1">
                <a:schemeClr val="accent1"/>
              </a:lnRef>
              <a:fillRef idx="0">
                <a:schemeClr val="accent1"/>
              </a:fillRef>
              <a:effectRef idx="0">
                <a:schemeClr val="accent1"/>
              </a:effectRef>
              <a:fontRef idx="minor">
                <a:schemeClr val="tx1"/>
              </a:fontRef>
            </p:style>
          </p:cxnSp>
        </p:grpSp>
      </p:grpSp>
      <p:sp>
        <p:nvSpPr>
          <p:cNvPr id="2" name="Title 1">
            <a:extLst>
              <a:ext uri="{FF2B5EF4-FFF2-40B4-BE49-F238E27FC236}">
                <a16:creationId xmlns:a16="http://schemas.microsoft.com/office/drawing/2014/main" id="{18D1762A-0C28-412A-B1DF-FA8ECD4934C5}"/>
              </a:ext>
            </a:extLst>
          </p:cNvPr>
          <p:cNvSpPr>
            <a:spLocks noGrp="1"/>
          </p:cNvSpPr>
          <p:nvPr>
            <p:ph type="title"/>
          </p:nvPr>
        </p:nvSpPr>
        <p:spPr>
          <a:xfrm>
            <a:off x="1066799" y="1030512"/>
            <a:ext cx="10214919" cy="601210"/>
          </a:xfrm>
        </p:spPr>
        <p:txBody>
          <a:bodyPr/>
          <a:lstStyle/>
          <a:p>
            <a:r>
              <a:rPr lang="en-GB" b="1" dirty="0">
                <a:solidFill>
                  <a:schemeClr val="accent5">
                    <a:lumMod val="75000"/>
                  </a:schemeClr>
                </a:solidFill>
              </a:rPr>
              <a:t>Every drop counts</a:t>
            </a:r>
          </a:p>
        </p:txBody>
      </p:sp>
      <p:grpSp>
        <p:nvGrpSpPr>
          <p:cNvPr id="78" name="Group 77">
            <a:extLst>
              <a:ext uri="{FF2B5EF4-FFF2-40B4-BE49-F238E27FC236}">
                <a16:creationId xmlns:a16="http://schemas.microsoft.com/office/drawing/2014/main" id="{37030EFC-B5B5-45C9-BE4D-0633CB3373B7}"/>
              </a:ext>
            </a:extLst>
          </p:cNvPr>
          <p:cNvGrpSpPr/>
          <p:nvPr/>
        </p:nvGrpSpPr>
        <p:grpSpPr>
          <a:xfrm>
            <a:off x="890061" y="3659403"/>
            <a:ext cx="10391657" cy="1709431"/>
            <a:chOff x="890062" y="2906579"/>
            <a:chExt cx="5076000" cy="1099538"/>
          </a:xfrm>
        </p:grpSpPr>
        <p:sp>
          <p:nvSpPr>
            <p:cNvPr id="67" name="Rectangle: Rounded Corners 66">
              <a:extLst>
                <a:ext uri="{FF2B5EF4-FFF2-40B4-BE49-F238E27FC236}">
                  <a16:creationId xmlns:a16="http://schemas.microsoft.com/office/drawing/2014/main" id="{8129596B-612D-47E2-843E-962FBC907BEB}"/>
                </a:ext>
              </a:extLst>
            </p:cNvPr>
            <p:cNvSpPr/>
            <p:nvPr/>
          </p:nvSpPr>
          <p:spPr>
            <a:xfrm>
              <a:off x="890062" y="2906579"/>
              <a:ext cx="5076000" cy="1099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a16="http://schemas.microsoft.com/office/drawing/2014/main" id="{8FFC4BF5-57C1-45C3-A90A-D728D75CE4D2}"/>
                </a:ext>
              </a:extLst>
            </p:cNvPr>
            <p:cNvSpPr txBox="1"/>
            <p:nvPr/>
          </p:nvSpPr>
          <p:spPr>
            <a:xfrm>
              <a:off x="1052608" y="3111289"/>
              <a:ext cx="4760785" cy="514716"/>
            </a:xfrm>
            <a:prstGeom prst="rect">
              <a:avLst/>
            </a:prstGeom>
            <a:noFill/>
          </p:spPr>
          <p:txBody>
            <a:bodyPr wrap="square" rtlCol="0">
              <a:spAutoFit/>
            </a:bodyPr>
            <a:lstStyle/>
            <a:p>
              <a:pPr algn="ctr"/>
              <a:r>
                <a:rPr lang="en-GB" sz="2300" dirty="0">
                  <a:solidFill>
                    <a:schemeClr val="bg1"/>
                  </a:solidFill>
                  <a:latin typeface="+mj-lt"/>
                  <a:cs typeface="Calibri" panose="020F0502020204030204" pitchFamily="34" charset="0"/>
                </a:rPr>
                <a:t>Expressing </a:t>
              </a:r>
              <a:r>
                <a:rPr lang="en-GB" sz="2300" b="1" dirty="0">
                  <a:solidFill>
                    <a:schemeClr val="bg1"/>
                  </a:solidFill>
                  <a:latin typeface="+mj-lt"/>
                  <a:cs typeface="Calibri" panose="020F0502020204030204" pitchFamily="34" charset="0"/>
                </a:rPr>
                <a:t>early</a:t>
              </a:r>
              <a:r>
                <a:rPr lang="en-GB" sz="2300" dirty="0">
                  <a:solidFill>
                    <a:schemeClr val="bg1"/>
                  </a:solidFill>
                  <a:latin typeface="+mj-lt"/>
                  <a:cs typeface="Calibri" panose="020F0502020204030204" pitchFamily="34" charset="0"/>
                </a:rPr>
                <a:t> and </a:t>
              </a:r>
              <a:r>
                <a:rPr lang="en-GB" sz="2300" b="1" dirty="0">
                  <a:solidFill>
                    <a:schemeClr val="bg1"/>
                  </a:solidFill>
                  <a:latin typeface="+mj-lt"/>
                  <a:cs typeface="Calibri" panose="020F0502020204030204" pitchFamily="34" charset="0"/>
                </a:rPr>
                <a:t>frequently</a:t>
              </a:r>
              <a:r>
                <a:rPr lang="en-GB" sz="2300" dirty="0">
                  <a:solidFill>
                    <a:schemeClr val="bg1"/>
                  </a:solidFill>
                  <a:latin typeface="+mj-lt"/>
                  <a:cs typeface="Calibri" panose="020F0502020204030204" pitchFamily="34" charset="0"/>
                </a:rPr>
                <a:t> is crucial to ensure you maximise your</a:t>
              </a:r>
            </a:p>
            <a:p>
              <a:pPr algn="ctr"/>
              <a:r>
                <a:rPr lang="en-GB" sz="2300" dirty="0">
                  <a:solidFill>
                    <a:schemeClr val="bg1"/>
                  </a:solidFill>
                  <a:latin typeface="+mj-lt"/>
                  <a:cs typeface="Calibri" panose="020F0502020204030204" pitchFamily="34" charset="0"/>
                </a:rPr>
                <a:t>milk production so that you can maintain your supply for as long as you wish</a:t>
              </a:r>
            </a:p>
          </p:txBody>
        </p:sp>
      </p:grpSp>
      <p:grpSp>
        <p:nvGrpSpPr>
          <p:cNvPr id="4" name="Group 3">
            <a:extLst>
              <a:ext uri="{FF2B5EF4-FFF2-40B4-BE49-F238E27FC236}">
                <a16:creationId xmlns:a16="http://schemas.microsoft.com/office/drawing/2014/main" id="{5730D844-B96F-4FA7-8E21-BE7E6235F731}"/>
              </a:ext>
            </a:extLst>
          </p:cNvPr>
          <p:cNvGrpSpPr/>
          <p:nvPr/>
        </p:nvGrpSpPr>
        <p:grpSpPr>
          <a:xfrm>
            <a:off x="908320" y="2012544"/>
            <a:ext cx="5134534" cy="1440000"/>
            <a:chOff x="908320" y="1490031"/>
            <a:chExt cx="5134534" cy="1440000"/>
          </a:xfrm>
        </p:grpSpPr>
        <p:sp>
          <p:nvSpPr>
            <p:cNvPr id="65" name="Rectangle: Rounded Corners 64">
              <a:extLst>
                <a:ext uri="{FF2B5EF4-FFF2-40B4-BE49-F238E27FC236}">
                  <a16:creationId xmlns:a16="http://schemas.microsoft.com/office/drawing/2014/main" id="{C0283213-D066-41D8-9A5C-86ED610A20AA}"/>
                </a:ext>
              </a:extLst>
            </p:cNvPr>
            <p:cNvSpPr/>
            <p:nvPr/>
          </p:nvSpPr>
          <p:spPr>
            <a:xfrm>
              <a:off x="908320" y="1490031"/>
              <a:ext cx="5076000" cy="14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548F8C9E-95B8-4644-A807-34E62D1DDA7C}"/>
                </a:ext>
              </a:extLst>
            </p:cNvPr>
            <p:cNvGrpSpPr/>
            <p:nvPr/>
          </p:nvGrpSpPr>
          <p:grpSpPr>
            <a:xfrm>
              <a:off x="1066799" y="1716647"/>
              <a:ext cx="4976055" cy="1022400"/>
              <a:chOff x="1066799" y="1716647"/>
              <a:chExt cx="4976055" cy="1022400"/>
            </a:xfrm>
          </p:grpSpPr>
          <p:sp>
            <p:nvSpPr>
              <p:cNvPr id="28" name="TextBox 27">
                <a:extLst>
                  <a:ext uri="{FF2B5EF4-FFF2-40B4-BE49-F238E27FC236}">
                    <a16:creationId xmlns:a16="http://schemas.microsoft.com/office/drawing/2014/main" id="{7C543095-1C6F-46ED-B63B-222B0323E09E}"/>
                  </a:ext>
                </a:extLst>
              </p:cNvPr>
              <p:cNvSpPr txBox="1"/>
              <p:nvPr/>
            </p:nvSpPr>
            <p:spPr>
              <a:xfrm>
                <a:off x="2214360" y="1723847"/>
                <a:ext cx="3828494" cy="923330"/>
              </a:xfrm>
              <a:prstGeom prst="rect">
                <a:avLst/>
              </a:prstGeom>
              <a:noFill/>
            </p:spPr>
            <p:txBody>
              <a:bodyPr wrap="square" rtlCol="0">
                <a:spAutoFit/>
              </a:bodyPr>
              <a:lstStyle/>
              <a:p>
                <a:r>
                  <a:rPr lang="en-GB" b="1" dirty="0">
                    <a:solidFill>
                      <a:schemeClr val="bg1"/>
                    </a:solidFill>
                    <a:cs typeface="Calibri" panose="020F0502020204030204" pitchFamily="34" charset="0"/>
                  </a:rPr>
                  <a:t>Early</a:t>
                </a:r>
              </a:p>
              <a:p>
                <a:r>
                  <a:rPr lang="en-GB" spc="10" dirty="0">
                    <a:solidFill>
                      <a:schemeClr val="bg1"/>
                    </a:solidFill>
                    <a:cs typeface="Calibri" panose="020F0502020204030204" pitchFamily="34" charset="0"/>
                  </a:rPr>
                  <a:t>Express within the first 2 hours</a:t>
                </a:r>
              </a:p>
              <a:p>
                <a:r>
                  <a:rPr lang="en-GB" spc="10" dirty="0">
                    <a:solidFill>
                      <a:schemeClr val="bg1"/>
                    </a:solidFill>
                    <a:cs typeface="Calibri" panose="020F0502020204030204" pitchFamily="34" charset="0"/>
                  </a:rPr>
                  <a:t>after birth</a:t>
                </a:r>
              </a:p>
            </p:txBody>
          </p:sp>
          <p:pic>
            <p:nvPicPr>
              <p:cNvPr id="29" name="Picture 28">
                <a:extLst>
                  <a:ext uri="{FF2B5EF4-FFF2-40B4-BE49-F238E27FC236}">
                    <a16:creationId xmlns:a16="http://schemas.microsoft.com/office/drawing/2014/main" id="{B7E02200-9365-4B48-8F23-671D4FF267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799" y="1716647"/>
                <a:ext cx="1022400" cy="1022400"/>
              </a:xfrm>
              <a:prstGeom prst="rect">
                <a:avLst/>
              </a:prstGeom>
            </p:spPr>
          </p:pic>
        </p:grpSp>
      </p:grpSp>
      <p:pic>
        <p:nvPicPr>
          <p:cNvPr id="7" name="Picture 6">
            <a:extLst>
              <a:ext uri="{FF2B5EF4-FFF2-40B4-BE49-F238E27FC236}">
                <a16:creationId xmlns:a16="http://schemas.microsoft.com/office/drawing/2014/main" id="{36DEA4C8-AA95-4264-AC7A-A895B01B2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537" y="130919"/>
            <a:ext cx="612628" cy="902234"/>
          </a:xfrm>
          <a:prstGeom prst="rect">
            <a:avLst/>
          </a:prstGeom>
        </p:spPr>
      </p:pic>
      <p:pic>
        <p:nvPicPr>
          <p:cNvPr id="41" name="Picture 40">
            <a:extLst>
              <a:ext uri="{FF2B5EF4-FFF2-40B4-BE49-F238E27FC236}">
                <a16:creationId xmlns:a16="http://schemas.microsoft.com/office/drawing/2014/main" id="{826E8F1A-8BAC-4998-8EBE-BD6F12B022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6571" y="130919"/>
            <a:ext cx="612628" cy="902234"/>
          </a:xfrm>
          <a:prstGeom prst="rect">
            <a:avLst/>
          </a:prstGeom>
        </p:spPr>
      </p:pic>
      <p:pic>
        <p:nvPicPr>
          <p:cNvPr id="42" name="Picture 41">
            <a:extLst>
              <a:ext uri="{FF2B5EF4-FFF2-40B4-BE49-F238E27FC236}">
                <a16:creationId xmlns:a16="http://schemas.microsoft.com/office/drawing/2014/main" id="{33DF3E8B-4F54-4D2E-A97C-20A8964E23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3505" y="130919"/>
            <a:ext cx="612628" cy="902234"/>
          </a:xfrm>
          <a:prstGeom prst="rect">
            <a:avLst/>
          </a:prstGeom>
        </p:spPr>
      </p:pic>
    </p:spTree>
    <p:extLst>
      <p:ext uri="{BB962C8B-B14F-4D97-AF65-F5344CB8AC3E}">
        <p14:creationId xmlns:p14="http://schemas.microsoft.com/office/powerpoint/2010/main" val="130142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par>
                                <p:cTn id="16" presetID="42" presetClass="path" presetSubtype="0" accel="50000" decel="50000" fill="hold" nodeType="withEffect">
                                  <p:stCondLst>
                                    <p:cond delay="0"/>
                                  </p:stCondLst>
                                  <p:childTnLst>
                                    <p:animMotion origin="layout" path="M -3.95833E-6 7.40741E-7 L -0.00273 0.85949 " pathEditMode="relative" rAng="0" ptsTypes="AA">
                                      <p:cBhvr>
                                        <p:cTn id="17" dur="1000" fill="hold"/>
                                        <p:tgtEl>
                                          <p:spTgt spid="41"/>
                                        </p:tgtEl>
                                        <p:attrNameLst>
                                          <p:attrName>ppt_x</p:attrName>
                                          <p:attrName>ppt_y</p:attrName>
                                        </p:attrNameLst>
                                      </p:cBhvr>
                                      <p:rCtr x="-143" y="42963"/>
                                    </p:animMotion>
                                  </p:childTnLst>
                                </p:cTn>
                              </p:par>
                            </p:childTnLst>
                          </p:cTn>
                        </p:par>
                        <p:par>
                          <p:cTn id="18" fill="hold">
                            <p:stCondLst>
                              <p:cond delay="2000"/>
                            </p:stCondLst>
                            <p:childTnLst>
                              <p:par>
                                <p:cTn id="19" presetID="42" presetClass="path" presetSubtype="0" accel="50000" decel="50000" fill="hold" nodeType="afterEffect">
                                  <p:stCondLst>
                                    <p:cond delay="0"/>
                                  </p:stCondLst>
                                  <p:childTnLst>
                                    <p:animMotion origin="layout" path="M 4.79167E-6 7.40741E-7 L 4.79167E-6 0.85949 " pathEditMode="relative" rAng="0" ptsTypes="AA">
                                      <p:cBhvr>
                                        <p:cTn id="20" dur="1000" fill="hold"/>
                                        <p:tgtEl>
                                          <p:spTgt spid="7"/>
                                        </p:tgtEl>
                                        <p:attrNameLst>
                                          <p:attrName>ppt_x</p:attrName>
                                          <p:attrName>ppt_y</p:attrName>
                                        </p:attrNameLst>
                                      </p:cBhvr>
                                      <p:rCtr x="0" y="42963"/>
                                    </p:animMotion>
                                  </p:childTnLst>
                                </p:cTn>
                              </p:par>
                            </p:childTnLst>
                          </p:cTn>
                        </p:par>
                        <p:par>
                          <p:cTn id="21" fill="hold">
                            <p:stCondLst>
                              <p:cond delay="3000"/>
                            </p:stCondLst>
                            <p:childTnLst>
                              <p:par>
                                <p:cTn id="22" presetID="42" presetClass="path" presetSubtype="0" accel="50000" decel="50000" fill="hold" nodeType="afterEffect">
                                  <p:stCondLst>
                                    <p:cond delay="0"/>
                                  </p:stCondLst>
                                  <p:childTnLst>
                                    <p:animMotion origin="layout" path="M 1.45833E-6 -1.11111E-6 L 0.00104 0.86157 " pathEditMode="relative" rAng="0" ptsTypes="AA">
                                      <p:cBhvr>
                                        <p:cTn id="23" dur="1000" fill="hold"/>
                                        <p:tgtEl>
                                          <p:spTgt spid="42"/>
                                        </p:tgtEl>
                                        <p:attrNameLst>
                                          <p:attrName>ppt_x</p:attrName>
                                          <p:attrName>ppt_y</p:attrName>
                                        </p:attrNameLst>
                                      </p:cBhvr>
                                      <p:rCtr x="-13" y="432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D029B82-2A2C-4C93-9346-CE3E4BF119FB}"/>
              </a:ext>
            </a:extLst>
          </p:cNvPr>
          <p:cNvSpPr txBox="1"/>
          <p:nvPr/>
        </p:nvSpPr>
        <p:spPr>
          <a:xfrm>
            <a:off x="2032000" y="297410"/>
            <a:ext cx="8128000" cy="461665"/>
          </a:xfrm>
          <a:prstGeom prst="rect">
            <a:avLst/>
          </a:prstGeom>
          <a:noFill/>
          <a:ln w="57150">
            <a:solidFill>
              <a:schemeClr val="accent1"/>
            </a:solidFill>
          </a:ln>
        </p:spPr>
        <p:txBody>
          <a:bodyPr wrap="square" rtlCol="0">
            <a:spAutoFit/>
          </a:bodyPr>
          <a:lstStyle/>
          <a:p>
            <a:r>
              <a:rPr lang="en-GB" sz="2400" dirty="0">
                <a:latin typeface="+mj-lt"/>
                <a:cs typeface="Calibri" panose="020F0502020204030204" pitchFamily="34" charset="0"/>
              </a:rPr>
              <a:t>Main Menu – Click the home icon to return to this page </a:t>
            </a:r>
          </a:p>
        </p:txBody>
      </p:sp>
      <p:sp>
        <p:nvSpPr>
          <p:cNvPr id="12" name="Action Button: Go Home 11">
            <a:hlinkClick r:id="" action="ppaction://hlinkshowjump?jump=firstslide" highlightClick="1"/>
            <a:extLst>
              <a:ext uri="{FF2B5EF4-FFF2-40B4-BE49-F238E27FC236}">
                <a16:creationId xmlns:a16="http://schemas.microsoft.com/office/drawing/2014/main" id="{E5807CA4-6CA8-41CE-A6B8-59905D32346C}"/>
              </a:ext>
            </a:extLst>
          </p:cNvPr>
          <p:cNvSpPr/>
          <p:nvPr/>
        </p:nvSpPr>
        <p:spPr>
          <a:xfrm>
            <a:off x="9433560" y="310071"/>
            <a:ext cx="726440" cy="43634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Diagram 8">
            <a:extLst>
              <a:ext uri="{FF2B5EF4-FFF2-40B4-BE49-F238E27FC236}">
                <a16:creationId xmlns:a16="http://schemas.microsoft.com/office/drawing/2014/main" id="{EDF1BFAE-6ACD-46DD-9E5D-95BE445D487E}"/>
              </a:ext>
            </a:extLst>
          </p:cNvPr>
          <p:cNvGraphicFramePr/>
          <p:nvPr>
            <p:extLst>
              <p:ext uri="{D42A27DB-BD31-4B8C-83A1-F6EECF244321}">
                <p14:modId xmlns:p14="http://schemas.microsoft.com/office/powerpoint/2010/main" val="714063763"/>
              </p:ext>
            </p:extLst>
          </p:nvPr>
        </p:nvGraphicFramePr>
        <p:xfrm>
          <a:off x="2032000" y="113114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573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Graphic spid="9"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1762A-0C28-412A-B1DF-FA8ECD4934C5}"/>
              </a:ext>
            </a:extLst>
          </p:cNvPr>
          <p:cNvSpPr>
            <a:spLocks noGrp="1"/>
          </p:cNvSpPr>
          <p:nvPr>
            <p:ph type="title"/>
          </p:nvPr>
        </p:nvSpPr>
        <p:spPr>
          <a:xfrm>
            <a:off x="1066800" y="-47812"/>
            <a:ext cx="10058400" cy="1188720"/>
          </a:xfrm>
        </p:spPr>
        <p:txBody>
          <a:bodyPr/>
          <a:lstStyle/>
          <a:p>
            <a:r>
              <a:rPr lang="en-GB" b="1" dirty="0">
                <a:solidFill>
                  <a:schemeClr val="accent5">
                    <a:lumMod val="75000"/>
                  </a:schemeClr>
                </a:solidFill>
              </a:rPr>
              <a:t>Love matters</a:t>
            </a:r>
          </a:p>
        </p:txBody>
      </p:sp>
      <p:sp>
        <p:nvSpPr>
          <p:cNvPr id="3" name="Content Placeholder 2">
            <a:extLst>
              <a:ext uri="{FF2B5EF4-FFF2-40B4-BE49-F238E27FC236}">
                <a16:creationId xmlns:a16="http://schemas.microsoft.com/office/drawing/2014/main" id="{7BAE976F-CAFC-4B39-882A-50CD9B540F17}"/>
              </a:ext>
            </a:extLst>
          </p:cNvPr>
          <p:cNvSpPr>
            <a:spLocks noGrp="1"/>
          </p:cNvSpPr>
          <p:nvPr>
            <p:ph idx="1"/>
          </p:nvPr>
        </p:nvSpPr>
        <p:spPr>
          <a:xfrm>
            <a:off x="1066800" y="1399671"/>
            <a:ext cx="10058400" cy="3572018"/>
          </a:xfrm>
        </p:spPr>
        <p:txBody>
          <a:bodyPr/>
          <a:lstStyle/>
          <a:p>
            <a:r>
              <a:rPr lang="en-GB" dirty="0"/>
              <a:t>Your baby will be familiar with your voice and your smell which will comfort them so talk to them, read to them and sing to them</a:t>
            </a:r>
          </a:p>
          <a:p>
            <a:r>
              <a:rPr lang="en-GB" dirty="0"/>
              <a:t>You will be able to hold your baby frequently in skin to skin contact as soon as you and baby are well enough – this has lots of benefits for you and baby……</a:t>
            </a:r>
          </a:p>
          <a:p>
            <a:endParaRPr lang="en-GB" dirty="0"/>
          </a:p>
        </p:txBody>
      </p:sp>
      <p:sp>
        <p:nvSpPr>
          <p:cNvPr id="4" name="TextBox 3">
            <a:extLst>
              <a:ext uri="{FF2B5EF4-FFF2-40B4-BE49-F238E27FC236}">
                <a16:creationId xmlns:a16="http://schemas.microsoft.com/office/drawing/2014/main" id="{1F098F25-7D0A-4558-A1F6-CB39F6AB2FE0}"/>
              </a:ext>
            </a:extLst>
          </p:cNvPr>
          <p:cNvSpPr txBox="1"/>
          <p:nvPr/>
        </p:nvSpPr>
        <p:spPr>
          <a:xfrm>
            <a:off x="1066800" y="5779092"/>
            <a:ext cx="10058400" cy="430887"/>
          </a:xfrm>
          <a:prstGeom prst="rect">
            <a:avLst/>
          </a:prstGeom>
          <a:noFill/>
        </p:spPr>
        <p:txBody>
          <a:bodyPr wrap="square" rtlCol="0">
            <a:spAutoFit/>
          </a:bodyPr>
          <a:lstStyle/>
          <a:p>
            <a:pPr algn="ctr"/>
            <a:r>
              <a:rPr lang="en-GB" sz="2200" b="1" dirty="0">
                <a:solidFill>
                  <a:schemeClr val="accent5">
                    <a:lumMod val="75000"/>
                  </a:schemeClr>
                </a:solidFill>
              </a:rPr>
              <a:t>Bonding with your baby will enhance their physical and emotional wellbeing </a:t>
            </a:r>
          </a:p>
        </p:txBody>
      </p:sp>
      <p:sp>
        <p:nvSpPr>
          <p:cNvPr id="11" name="Heart 10">
            <a:extLst>
              <a:ext uri="{FF2B5EF4-FFF2-40B4-BE49-F238E27FC236}">
                <a16:creationId xmlns:a16="http://schemas.microsoft.com/office/drawing/2014/main" id="{9ECFD8D4-05DF-474D-8A44-795071B56613}"/>
              </a:ext>
            </a:extLst>
          </p:cNvPr>
          <p:cNvSpPr/>
          <p:nvPr/>
        </p:nvSpPr>
        <p:spPr>
          <a:xfrm>
            <a:off x="294286" y="3501405"/>
            <a:ext cx="2610282" cy="214468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a:p>
            <a:pPr algn="ctr"/>
            <a:r>
              <a:rPr lang="en-GB" b="1" dirty="0">
                <a:solidFill>
                  <a:schemeClr val="bg1"/>
                </a:solidFill>
              </a:rPr>
              <a:t>Helps regulate baby’s heart rate and breathing</a:t>
            </a:r>
          </a:p>
        </p:txBody>
      </p:sp>
      <p:sp>
        <p:nvSpPr>
          <p:cNvPr id="15" name="Heart 14">
            <a:extLst>
              <a:ext uri="{FF2B5EF4-FFF2-40B4-BE49-F238E27FC236}">
                <a16:creationId xmlns:a16="http://schemas.microsoft.com/office/drawing/2014/main" id="{4C1DDBAE-6911-46D6-9FA4-F2CA38214CB6}"/>
              </a:ext>
            </a:extLst>
          </p:cNvPr>
          <p:cNvSpPr/>
          <p:nvPr/>
        </p:nvSpPr>
        <p:spPr>
          <a:xfrm>
            <a:off x="3194988" y="3501405"/>
            <a:ext cx="2610282" cy="214468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a:p>
            <a:pPr algn="ctr"/>
            <a:r>
              <a:rPr lang="en-GB" b="1" dirty="0">
                <a:solidFill>
                  <a:schemeClr val="bg1"/>
                </a:solidFill>
              </a:rPr>
              <a:t>Maintains baby’s temperature control</a:t>
            </a:r>
          </a:p>
        </p:txBody>
      </p:sp>
      <p:sp>
        <p:nvSpPr>
          <p:cNvPr id="16" name="Heart 15">
            <a:extLst>
              <a:ext uri="{FF2B5EF4-FFF2-40B4-BE49-F238E27FC236}">
                <a16:creationId xmlns:a16="http://schemas.microsoft.com/office/drawing/2014/main" id="{88ADF9D1-AF9A-4484-AF75-AEDF4531D02E}"/>
              </a:ext>
            </a:extLst>
          </p:cNvPr>
          <p:cNvSpPr/>
          <p:nvPr/>
        </p:nvSpPr>
        <p:spPr>
          <a:xfrm>
            <a:off x="6095691" y="3501405"/>
            <a:ext cx="2610282" cy="214468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a:p>
            <a:pPr algn="ctr"/>
            <a:r>
              <a:rPr lang="en-GB" b="1" dirty="0">
                <a:solidFill>
                  <a:schemeClr val="bg1"/>
                </a:solidFill>
              </a:rPr>
              <a:t>Reduces Mum and baby’s stress levels</a:t>
            </a:r>
          </a:p>
        </p:txBody>
      </p:sp>
      <p:sp>
        <p:nvSpPr>
          <p:cNvPr id="17" name="Heart 16">
            <a:extLst>
              <a:ext uri="{FF2B5EF4-FFF2-40B4-BE49-F238E27FC236}">
                <a16:creationId xmlns:a16="http://schemas.microsoft.com/office/drawing/2014/main" id="{B6FBF08A-04CA-4781-A7EE-424992DBB0DD}"/>
              </a:ext>
            </a:extLst>
          </p:cNvPr>
          <p:cNvSpPr/>
          <p:nvPr/>
        </p:nvSpPr>
        <p:spPr>
          <a:xfrm>
            <a:off x="9091922" y="3501405"/>
            <a:ext cx="2610282" cy="214468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a:p>
            <a:pPr algn="ctr"/>
            <a:r>
              <a:rPr lang="en-GB" b="1" dirty="0">
                <a:solidFill>
                  <a:schemeClr val="bg1"/>
                </a:solidFill>
              </a:rPr>
              <a:t>Boosts Mum’s breastmilk supply</a:t>
            </a:r>
          </a:p>
        </p:txBody>
      </p:sp>
      <p:sp>
        <p:nvSpPr>
          <p:cNvPr id="9" name="Action Button: Go Home 19">
            <a:hlinkClick r:id="rId2" action="ppaction://hlinksldjump" highlightClick="1"/>
            <a:extLst>
              <a:ext uri="{FF2B5EF4-FFF2-40B4-BE49-F238E27FC236}">
                <a16:creationId xmlns:a16="http://schemas.microsoft.com/office/drawing/2014/main" id="{AE8D7206-7A02-48B4-B680-FC8CB9F3C9CF}"/>
              </a:ext>
            </a:extLst>
          </p:cNvPr>
          <p:cNvSpPr/>
          <p:nvPr/>
        </p:nvSpPr>
        <p:spPr>
          <a:xfrm>
            <a:off x="11414760" y="6196866"/>
            <a:ext cx="655320" cy="5486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DC48868D-A513-4E34-8354-AAF2DBD62D3C}"/>
              </a:ext>
            </a:extLst>
          </p:cNvPr>
          <p:cNvSpPr/>
          <p:nvPr/>
        </p:nvSpPr>
        <p:spPr>
          <a:xfrm>
            <a:off x="10827026" y="6370469"/>
            <a:ext cx="360804" cy="198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211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par>
                          <p:cTn id="23" fill="hold">
                            <p:stCondLst>
                              <p:cond delay="3000"/>
                            </p:stCondLst>
                            <p:childTnLst>
                              <p:par>
                                <p:cTn id="24" presetID="31"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fltVal val="0"/>
                                          </p:val>
                                        </p:tav>
                                        <p:tav tm="100000">
                                          <p:val>
                                            <p:strVal val="#ppt_w"/>
                                          </p:val>
                                        </p:tav>
                                      </p:tavLst>
                                    </p:anim>
                                    <p:anim calcmode="lin" valueType="num">
                                      <p:cBhvr>
                                        <p:cTn id="27" dur="1000" fill="hold"/>
                                        <p:tgtEl>
                                          <p:spTgt spid="15"/>
                                        </p:tgtEl>
                                        <p:attrNameLst>
                                          <p:attrName>ppt_h</p:attrName>
                                        </p:attrNameLst>
                                      </p:cBhvr>
                                      <p:tavLst>
                                        <p:tav tm="0">
                                          <p:val>
                                            <p:fltVal val="0"/>
                                          </p:val>
                                        </p:tav>
                                        <p:tav tm="100000">
                                          <p:val>
                                            <p:strVal val="#ppt_h"/>
                                          </p:val>
                                        </p:tav>
                                      </p:tavLst>
                                    </p:anim>
                                    <p:anim calcmode="lin" valueType="num">
                                      <p:cBhvr>
                                        <p:cTn id="28" dur="1000" fill="hold"/>
                                        <p:tgtEl>
                                          <p:spTgt spid="15"/>
                                        </p:tgtEl>
                                        <p:attrNameLst>
                                          <p:attrName>style.rotation</p:attrName>
                                        </p:attrNameLst>
                                      </p:cBhvr>
                                      <p:tavLst>
                                        <p:tav tm="0">
                                          <p:val>
                                            <p:fltVal val="90"/>
                                          </p:val>
                                        </p:tav>
                                        <p:tav tm="100000">
                                          <p:val>
                                            <p:fltVal val="0"/>
                                          </p:val>
                                        </p:tav>
                                      </p:tavLst>
                                    </p:anim>
                                    <p:animEffect transition="in" filter="fade">
                                      <p:cBhvr>
                                        <p:cTn id="29" dur="1000"/>
                                        <p:tgtEl>
                                          <p:spTgt spid="15"/>
                                        </p:tgtEl>
                                      </p:cBhvr>
                                    </p:animEffect>
                                  </p:childTnLst>
                                </p:cTn>
                              </p:par>
                            </p:childTnLst>
                          </p:cTn>
                        </p:par>
                        <p:par>
                          <p:cTn id="30" fill="hold">
                            <p:stCondLst>
                              <p:cond delay="4000"/>
                            </p:stCondLst>
                            <p:childTnLst>
                              <p:par>
                                <p:cTn id="31" presetID="31"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 calcmode="lin" valueType="num">
                                      <p:cBhvr>
                                        <p:cTn id="35" dur="1000" fill="hold"/>
                                        <p:tgtEl>
                                          <p:spTgt spid="16"/>
                                        </p:tgtEl>
                                        <p:attrNameLst>
                                          <p:attrName>style.rotation</p:attrName>
                                        </p:attrNameLst>
                                      </p:cBhvr>
                                      <p:tavLst>
                                        <p:tav tm="0">
                                          <p:val>
                                            <p:fltVal val="90"/>
                                          </p:val>
                                        </p:tav>
                                        <p:tav tm="100000">
                                          <p:val>
                                            <p:fltVal val="0"/>
                                          </p:val>
                                        </p:tav>
                                      </p:tavLst>
                                    </p:anim>
                                    <p:animEffect transition="in" filter="fade">
                                      <p:cBhvr>
                                        <p:cTn id="36" dur="1000"/>
                                        <p:tgtEl>
                                          <p:spTgt spid="16"/>
                                        </p:tgtEl>
                                      </p:cBhvr>
                                    </p:animEffect>
                                  </p:childTnLst>
                                </p:cTn>
                              </p:par>
                            </p:childTnLst>
                          </p:cTn>
                        </p:par>
                        <p:par>
                          <p:cTn id="37" fill="hold">
                            <p:stCondLst>
                              <p:cond delay="5000"/>
                            </p:stCondLst>
                            <p:childTnLst>
                              <p:par>
                                <p:cTn id="38" presetID="31"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fltVal val="0"/>
                                          </p:val>
                                        </p:tav>
                                        <p:tav tm="100000">
                                          <p:val>
                                            <p:strVal val="#ppt_w"/>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style.rotation</p:attrName>
                                        </p:attrNameLst>
                                      </p:cBhvr>
                                      <p:tavLst>
                                        <p:tav tm="0">
                                          <p:val>
                                            <p:fltVal val="90"/>
                                          </p:val>
                                        </p:tav>
                                        <p:tav tm="100000">
                                          <p:val>
                                            <p:fltVal val="0"/>
                                          </p:val>
                                        </p:tav>
                                      </p:tavLst>
                                    </p:anim>
                                    <p:animEffect transition="in" filter="fade">
                                      <p:cBhvr>
                                        <p:cTn id="43" dur="1000"/>
                                        <p:tgtEl>
                                          <p:spTgt spid="17"/>
                                        </p:tgtEl>
                                      </p:cBhvr>
                                    </p:animEffect>
                                  </p:childTnLst>
                                </p:cTn>
                              </p:par>
                            </p:childTnLst>
                          </p:cTn>
                        </p:par>
                        <p:par>
                          <p:cTn id="44" fill="hold">
                            <p:stCondLst>
                              <p:cond delay="6000"/>
                            </p:stCondLst>
                            <p:childTnLst>
                              <p:par>
                                <p:cTn id="45" presetID="1"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5" grpId="0" animBg="1"/>
      <p:bldP spid="16" grpId="0" animBg="1"/>
      <p:bldP spid="17"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60" y="457518"/>
            <a:ext cx="7977930" cy="870768"/>
          </a:xfrm>
        </p:spPr>
        <p:txBody>
          <a:bodyPr>
            <a:normAutofit/>
          </a:bodyPr>
          <a:lstStyle/>
          <a:p>
            <a:r>
              <a:rPr lang="en-GB" sz="4400" b="1" dirty="0">
                <a:solidFill>
                  <a:schemeClr val="accent5">
                    <a:lumMod val="75000"/>
                  </a:schemeClr>
                </a:solidFill>
              </a:rPr>
              <a:t>Partner and family support</a:t>
            </a:r>
          </a:p>
        </p:txBody>
      </p:sp>
      <p:sp>
        <p:nvSpPr>
          <p:cNvPr id="3" name="Content Placeholder 2"/>
          <p:cNvSpPr>
            <a:spLocks noGrp="1"/>
          </p:cNvSpPr>
          <p:nvPr>
            <p:ph idx="1"/>
          </p:nvPr>
        </p:nvSpPr>
        <p:spPr>
          <a:xfrm>
            <a:off x="457200" y="1652630"/>
            <a:ext cx="9391476" cy="5016617"/>
          </a:xfrm>
        </p:spPr>
        <p:txBody>
          <a:bodyPr>
            <a:normAutofit lnSpcReduction="10000"/>
          </a:bodyPr>
          <a:lstStyle/>
          <a:p>
            <a:r>
              <a:rPr lang="en-GB" dirty="0"/>
              <a:t>Becoming new Parents is beautiful but it can be overwhelming at times.</a:t>
            </a:r>
          </a:p>
          <a:p>
            <a:r>
              <a:rPr lang="en-GB" dirty="0"/>
              <a:t>Breastfeeding is a team effort, Partners and family can support you in many different ways.</a:t>
            </a:r>
          </a:p>
          <a:p>
            <a:r>
              <a:rPr lang="en-GB" dirty="0"/>
              <a:t>Your partner can be gate keeper and keep visitors at bay.</a:t>
            </a:r>
          </a:p>
          <a:p>
            <a:r>
              <a:rPr lang="en-GB" dirty="0"/>
              <a:t>Ensure you have everything in arms reach when feeding – drinks, food, TV remote, phone.</a:t>
            </a:r>
          </a:p>
          <a:p>
            <a:r>
              <a:rPr lang="en-GB" dirty="0"/>
              <a:t>Partners and family can bond by meeting baby’s other needs- nappy changes, bathing, comforting through rocking and singing, walks while Mum rests.</a:t>
            </a:r>
          </a:p>
          <a:p>
            <a:r>
              <a:rPr lang="en-GB" dirty="0"/>
              <a:t>Siblings can bond by helping Mum or making gifts for baby, being involved with bathing, cuddles and interacting with baby.</a:t>
            </a:r>
          </a:p>
          <a:p>
            <a:pPr marL="0" indent="0" algn="ctr">
              <a:buNone/>
            </a:pPr>
            <a:endParaRPr lang="en-GB" dirty="0"/>
          </a:p>
          <a:p>
            <a:endParaRPr lang="en-GB" dirty="0"/>
          </a:p>
          <a:p>
            <a:endParaRPr lang="en-GB" dirty="0"/>
          </a:p>
        </p:txBody>
      </p:sp>
      <p:pic>
        <p:nvPicPr>
          <p:cNvPr id="8" name="Picture 7" descr="A baby lying on a person's back&#10;&#10;Description automatically generated with low confidence">
            <a:extLst>
              <a:ext uri="{FF2B5EF4-FFF2-40B4-BE49-F238E27FC236}">
                <a16:creationId xmlns:a16="http://schemas.microsoft.com/office/drawing/2014/main" id="{4812485E-6F9D-4A5A-A979-DBA30FF742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501" b="25075"/>
          <a:stretch/>
        </p:blipFill>
        <p:spPr>
          <a:xfrm>
            <a:off x="9848676" y="457518"/>
            <a:ext cx="1978977" cy="18875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9456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236" y="457518"/>
            <a:ext cx="10791524" cy="832267"/>
          </a:xfrm>
        </p:spPr>
        <p:txBody>
          <a:bodyPr>
            <a:normAutofit/>
          </a:bodyPr>
          <a:lstStyle/>
          <a:p>
            <a:r>
              <a:rPr lang="en-GB" sz="4400" b="1" dirty="0">
                <a:solidFill>
                  <a:schemeClr val="accent5">
                    <a:lumMod val="75000"/>
                  </a:schemeClr>
                </a:solidFill>
              </a:rPr>
              <a:t>Emotions</a:t>
            </a:r>
          </a:p>
        </p:txBody>
      </p:sp>
      <p:sp>
        <p:nvSpPr>
          <p:cNvPr id="3" name="Content Placeholder 2"/>
          <p:cNvSpPr>
            <a:spLocks noGrp="1"/>
          </p:cNvSpPr>
          <p:nvPr>
            <p:ph idx="1"/>
          </p:nvPr>
        </p:nvSpPr>
        <p:spPr>
          <a:xfrm>
            <a:off x="4849529" y="938463"/>
            <a:ext cx="7008796" cy="5462019"/>
          </a:xfrm>
        </p:spPr>
        <p:txBody>
          <a:bodyPr>
            <a:normAutofit fontScale="70000" lnSpcReduction="20000"/>
          </a:bodyPr>
          <a:lstStyle/>
          <a:p>
            <a:pPr>
              <a:lnSpc>
                <a:spcPct val="120000"/>
              </a:lnSpc>
              <a:spcBef>
                <a:spcPts val="1200"/>
              </a:spcBef>
            </a:pPr>
            <a:r>
              <a:rPr lang="en-GB" sz="2800" dirty="0"/>
              <a:t>A new baby can bring joy and happiness but also at times exhaustion and anxiety.</a:t>
            </a:r>
          </a:p>
          <a:p>
            <a:pPr>
              <a:lnSpc>
                <a:spcPct val="120000"/>
              </a:lnSpc>
              <a:spcBef>
                <a:spcPts val="1200"/>
              </a:spcBef>
            </a:pPr>
            <a:r>
              <a:rPr lang="en-GB" sz="2800" b="1" dirty="0">
                <a:solidFill>
                  <a:schemeClr val="accent5">
                    <a:lumMod val="75000"/>
                  </a:schemeClr>
                </a:solidFill>
              </a:rPr>
              <a:t>Baby Blues- </a:t>
            </a:r>
            <a:r>
              <a:rPr lang="en-GB" sz="2800" dirty="0"/>
              <a:t>this occurs in the first few days after birth due to hormone changes, it may include mood swings, tearfulness and anxiety. This is normal and is usually short lived.</a:t>
            </a:r>
          </a:p>
          <a:p>
            <a:pPr>
              <a:lnSpc>
                <a:spcPct val="120000"/>
              </a:lnSpc>
              <a:spcBef>
                <a:spcPts val="1200"/>
              </a:spcBef>
            </a:pPr>
            <a:r>
              <a:rPr lang="en-GB" sz="2800" dirty="0"/>
              <a:t>It can also be normal to have good days and bad days, be open about how you are feeling and talk to your partner or someone close to you, especially if you are feeling there are more bad days than good days. </a:t>
            </a:r>
          </a:p>
          <a:p>
            <a:pPr>
              <a:lnSpc>
                <a:spcPct val="120000"/>
              </a:lnSpc>
              <a:spcBef>
                <a:spcPts val="1200"/>
              </a:spcBef>
            </a:pPr>
            <a:r>
              <a:rPr lang="en-GB" sz="2800" dirty="0"/>
              <a:t>Partners can also feel overwhelmed and support is out there for them too.</a:t>
            </a:r>
          </a:p>
          <a:p>
            <a:pPr>
              <a:lnSpc>
                <a:spcPct val="120000"/>
              </a:lnSpc>
              <a:spcBef>
                <a:spcPts val="1200"/>
              </a:spcBef>
            </a:pPr>
            <a:r>
              <a:rPr lang="en-GB" sz="2800" dirty="0"/>
              <a:t>Speak to a health professional if you feel you could benefit from further support, </a:t>
            </a:r>
          </a:p>
          <a:p>
            <a:pPr marL="0" indent="0">
              <a:buNone/>
            </a:pPr>
            <a:r>
              <a:rPr lang="en-GB" b="1" dirty="0">
                <a:solidFill>
                  <a:schemeClr val="accent5">
                    <a:lumMod val="75000"/>
                  </a:schemeClr>
                </a:solidFill>
              </a:rPr>
              <a:t>	       </a:t>
            </a:r>
            <a:r>
              <a:rPr lang="en-GB" sz="2800" b="1" dirty="0">
                <a:solidFill>
                  <a:schemeClr val="accent5">
                    <a:lumMod val="75000"/>
                  </a:schemeClr>
                </a:solidFill>
              </a:rPr>
              <a:t>we are here to help, you are not alone.</a:t>
            </a:r>
          </a:p>
          <a:p>
            <a:endParaRPr lang="en-GB" dirty="0"/>
          </a:p>
        </p:txBody>
      </p:sp>
      <p:pic>
        <p:nvPicPr>
          <p:cNvPr id="7" name="Picture 6" descr="A picture containing person, indoor, baby&#10;&#10;Description automatically generated">
            <a:extLst>
              <a:ext uri="{FF2B5EF4-FFF2-40B4-BE49-F238E27FC236}">
                <a16:creationId xmlns:a16="http://schemas.microsoft.com/office/drawing/2014/main" id="{B7E22A92-5D47-4978-A120-8FC1402165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96" r="-1" b="25711"/>
          <a:stretch/>
        </p:blipFill>
        <p:spPr>
          <a:xfrm>
            <a:off x="696592" y="2005320"/>
            <a:ext cx="3261131" cy="3601395"/>
          </a:xfrm>
          <a:prstGeom prst="rect">
            <a:avLst/>
          </a:prstGeom>
        </p:spPr>
      </p:pic>
    </p:spTree>
    <p:extLst>
      <p:ext uri="{BB962C8B-B14F-4D97-AF65-F5344CB8AC3E}">
        <p14:creationId xmlns:p14="http://schemas.microsoft.com/office/powerpoint/2010/main" val="392048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281" y="317500"/>
            <a:ext cx="10805719" cy="808038"/>
          </a:xfrm>
        </p:spPr>
        <p:txBody>
          <a:bodyPr>
            <a:normAutofit/>
          </a:bodyPr>
          <a:lstStyle/>
          <a:p>
            <a:r>
              <a:rPr lang="en-GB" sz="4400" b="1" dirty="0">
                <a:solidFill>
                  <a:schemeClr val="accent5">
                    <a:lumMod val="75000"/>
                  </a:schemeClr>
                </a:solidFill>
              </a:rPr>
              <a:t>Support available</a:t>
            </a:r>
          </a:p>
        </p:txBody>
      </p:sp>
      <p:pic>
        <p:nvPicPr>
          <p:cNvPr id="4" name="Picture 5" descr="See the source image">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2696" y="1559281"/>
            <a:ext cx="2187954" cy="20383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28373" y="3597631"/>
            <a:ext cx="1790700" cy="369332"/>
          </a:xfrm>
          <a:prstGeom prst="rect">
            <a:avLst/>
          </a:prstGeom>
          <a:noFill/>
        </p:spPr>
        <p:txBody>
          <a:bodyPr wrap="square" rtlCol="0">
            <a:spAutoFit/>
          </a:bodyPr>
          <a:lstStyle/>
          <a:p>
            <a:r>
              <a:rPr lang="en-GB" b="1" dirty="0"/>
              <a:t>0808 1961 776</a:t>
            </a:r>
          </a:p>
        </p:txBody>
      </p:sp>
      <p:pic>
        <p:nvPicPr>
          <p:cNvPr id="2050" name="Picture 2" descr="See the source imag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7164" y="4339133"/>
            <a:ext cx="4655947" cy="161976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080377" y="4493100"/>
            <a:ext cx="3289300" cy="369332"/>
          </a:xfrm>
          <a:prstGeom prst="rect">
            <a:avLst/>
          </a:prstGeom>
          <a:noFill/>
        </p:spPr>
        <p:txBody>
          <a:bodyPr wrap="square" rtlCol="0">
            <a:spAutoFit/>
          </a:bodyPr>
          <a:lstStyle/>
          <a:p>
            <a:pPr algn="ctr"/>
            <a:r>
              <a:rPr lang="en-GB" b="1" dirty="0">
                <a:solidFill>
                  <a:srgbClr val="0070C0"/>
                </a:solidFill>
              </a:rPr>
              <a:t>www.dadsmatteruk.org</a:t>
            </a:r>
          </a:p>
        </p:txBody>
      </p:sp>
      <p:grpSp>
        <p:nvGrpSpPr>
          <p:cNvPr id="3" name="Group 2">
            <a:extLst>
              <a:ext uri="{FF2B5EF4-FFF2-40B4-BE49-F238E27FC236}">
                <a16:creationId xmlns:a16="http://schemas.microsoft.com/office/drawing/2014/main" id="{853CC065-1573-4916-B49F-D26D42D813CD}"/>
              </a:ext>
            </a:extLst>
          </p:cNvPr>
          <p:cNvGrpSpPr/>
          <p:nvPr/>
        </p:nvGrpSpPr>
        <p:grpSpPr>
          <a:xfrm>
            <a:off x="6966822" y="852735"/>
            <a:ext cx="4486274" cy="1879600"/>
            <a:chOff x="6966822" y="852735"/>
            <a:chExt cx="4486274" cy="1879600"/>
          </a:xfrm>
        </p:grpSpPr>
        <p:sp>
          <p:nvSpPr>
            <p:cNvPr id="9" name="Oval Callout 8"/>
            <p:cNvSpPr/>
            <p:nvPr/>
          </p:nvSpPr>
          <p:spPr>
            <a:xfrm>
              <a:off x="6966822" y="852735"/>
              <a:ext cx="4486274" cy="1879600"/>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7202078" y="1193232"/>
              <a:ext cx="4015819" cy="923330"/>
            </a:xfrm>
            <a:prstGeom prst="rect">
              <a:avLst/>
            </a:prstGeom>
            <a:noFill/>
          </p:spPr>
          <p:txBody>
            <a:bodyPr wrap="square" rtlCol="0">
              <a:spAutoFit/>
            </a:bodyPr>
            <a:lstStyle/>
            <a:p>
              <a:pPr algn="ctr"/>
              <a:r>
                <a:rPr lang="en-GB" b="1" dirty="0">
                  <a:solidFill>
                    <a:schemeClr val="accent3">
                      <a:lumMod val="60000"/>
                      <a:lumOff val="40000"/>
                    </a:schemeClr>
                  </a:solidFill>
                  <a:hlinkClick r:id="rId6"/>
                </a:rPr>
                <a:t>Talking Therapies</a:t>
              </a:r>
            </a:p>
            <a:p>
              <a:pPr algn="ctr"/>
              <a:r>
                <a:rPr lang="en-GB" b="1" dirty="0">
                  <a:solidFill>
                    <a:schemeClr val="accent3">
                      <a:lumMod val="60000"/>
                      <a:lumOff val="40000"/>
                    </a:schemeClr>
                  </a:solidFill>
                  <a:hlinkClick r:id="rId6"/>
                </a:rPr>
                <a:t>0300 365 2000</a:t>
              </a:r>
            </a:p>
            <a:p>
              <a:pPr algn="ctr"/>
              <a:r>
                <a:rPr lang="en-GB" b="1" dirty="0">
                  <a:solidFill>
                    <a:schemeClr val="accent3">
                      <a:lumMod val="60000"/>
                      <a:lumOff val="40000"/>
                    </a:schemeClr>
                  </a:solidFill>
                  <a:hlinkClick r:id="rId6"/>
                </a:rPr>
                <a:t>talkingtherapies@berkshire.nhs.uk</a:t>
              </a:r>
              <a:endParaRPr lang="en-GB" b="1" dirty="0">
                <a:solidFill>
                  <a:schemeClr val="accent3">
                    <a:lumMod val="60000"/>
                    <a:lumOff val="40000"/>
                  </a:schemeClr>
                </a:solidFill>
              </a:endParaRPr>
            </a:p>
          </p:txBody>
        </p:sp>
      </p:grpSp>
      <p:pic>
        <p:nvPicPr>
          <p:cNvPr id="2052" name="Picture 4" descr="See the source imag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323" y="4478873"/>
            <a:ext cx="3333750" cy="146685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02350" y="5945724"/>
            <a:ext cx="2908300" cy="369332"/>
          </a:xfrm>
          <a:prstGeom prst="rect">
            <a:avLst/>
          </a:prstGeom>
          <a:noFill/>
        </p:spPr>
        <p:txBody>
          <a:bodyPr wrap="square" rtlCol="0">
            <a:spAutoFit/>
          </a:bodyPr>
          <a:lstStyle/>
          <a:p>
            <a:pPr algn="ctr"/>
            <a:r>
              <a:rPr lang="en-GB" b="1" dirty="0"/>
              <a:t>www.mind.org.uk</a:t>
            </a:r>
          </a:p>
        </p:txBody>
      </p:sp>
      <p:pic>
        <p:nvPicPr>
          <p:cNvPr id="1030" name="Picture 6" descr="The Brompton Fountain - Useful Links">
            <a:hlinkClick r:id="rId9"/>
            <a:extLst>
              <a:ext uri="{FF2B5EF4-FFF2-40B4-BE49-F238E27FC236}">
                <a16:creationId xmlns:a16="http://schemas.microsoft.com/office/drawing/2014/main" id="{9CAB5BEB-5419-4E03-B6D9-B85A350D5E0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4198" y="2395249"/>
            <a:ext cx="1943884" cy="1943884"/>
          </a:xfrm>
          <a:prstGeom prst="rect">
            <a:avLst/>
          </a:prstGeom>
          <a:noFill/>
          <a:extLst>
            <a:ext uri="{909E8E84-426E-40DD-AFC4-6F175D3DCCD1}">
              <a14:hiddenFill xmlns:a14="http://schemas.microsoft.com/office/drawing/2010/main">
                <a:solidFill>
                  <a:srgbClr val="FFFFFF"/>
                </a:solidFill>
              </a14:hiddenFill>
            </a:ext>
          </a:extLst>
        </p:spPr>
      </p:pic>
      <p:sp>
        <p:nvSpPr>
          <p:cNvPr id="14" name="Action Button: Go Home 19">
            <a:hlinkClick r:id="rId11" action="ppaction://hlinksldjump" highlightClick="1"/>
            <a:extLst>
              <a:ext uri="{FF2B5EF4-FFF2-40B4-BE49-F238E27FC236}">
                <a16:creationId xmlns:a16="http://schemas.microsoft.com/office/drawing/2014/main" id="{3EE9880F-8FE4-47A2-A09A-76E4EAF16DE7}"/>
              </a:ext>
            </a:extLst>
          </p:cNvPr>
          <p:cNvSpPr/>
          <p:nvPr/>
        </p:nvSpPr>
        <p:spPr>
          <a:xfrm>
            <a:off x="11414760" y="6196866"/>
            <a:ext cx="655320" cy="5486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24D7270D-C999-4255-9CE0-9C9D94001DA1}"/>
              </a:ext>
            </a:extLst>
          </p:cNvPr>
          <p:cNvSpPr/>
          <p:nvPr/>
        </p:nvSpPr>
        <p:spPr>
          <a:xfrm>
            <a:off x="10827026" y="6370469"/>
            <a:ext cx="360804" cy="198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594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wipe(down)">
                                      <p:cBhvr>
                                        <p:cTn id="25" dur="500"/>
                                        <p:tgtEl>
                                          <p:spTgt spid="205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030"/>
                                        </p:tgtEl>
                                        <p:attrNameLst>
                                          <p:attrName>style.visibility</p:attrName>
                                        </p:attrNameLst>
                                      </p:cBhvr>
                                      <p:to>
                                        <p:strVal val="visible"/>
                                      </p:to>
                                    </p:set>
                                    <p:animEffect transition="in" filter="fade">
                                      <p:cBhvr>
                                        <p:cTn id="35" dur="500"/>
                                        <p:tgtEl>
                                          <p:spTgt spid="1030"/>
                                        </p:tgtEl>
                                      </p:cBhvr>
                                    </p:animEffect>
                                  </p:childTnLst>
                                </p:cTn>
                              </p:par>
                            </p:childTnLst>
                          </p:cTn>
                        </p:par>
                        <p:par>
                          <p:cTn id="36" fill="hold">
                            <p:stCondLst>
                              <p:cond delay="2500"/>
                            </p:stCondLst>
                            <p:childTnLst>
                              <p:par>
                                <p:cTn id="37" presetID="42"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26" y="457518"/>
            <a:ext cx="10839974" cy="750497"/>
          </a:xfrm>
        </p:spPr>
        <p:txBody>
          <a:bodyPr>
            <a:normAutofit/>
          </a:bodyPr>
          <a:lstStyle/>
          <a:p>
            <a:r>
              <a:rPr lang="en-GB" sz="4400" b="1" dirty="0">
                <a:solidFill>
                  <a:schemeClr val="accent5">
                    <a:lumMod val="75000"/>
                  </a:schemeClr>
                </a:solidFill>
              </a:rPr>
              <a:t>Troubleshooting</a:t>
            </a:r>
          </a:p>
        </p:txBody>
      </p:sp>
      <p:sp>
        <p:nvSpPr>
          <p:cNvPr id="3" name="Content Placeholder 2"/>
          <p:cNvSpPr>
            <a:spLocks noGrp="1"/>
          </p:cNvSpPr>
          <p:nvPr>
            <p:ph sz="half" idx="1"/>
          </p:nvPr>
        </p:nvSpPr>
        <p:spPr>
          <a:xfrm>
            <a:off x="285225" y="1325461"/>
            <a:ext cx="11234329" cy="2398127"/>
          </a:xfrm>
        </p:spPr>
        <p:txBody>
          <a:bodyPr>
            <a:normAutofit/>
          </a:bodyPr>
          <a:lstStyle/>
          <a:p>
            <a:r>
              <a:rPr lang="en-GB" sz="3200" dirty="0"/>
              <a:t>Breastfeeding is an art learnt together day by day, it is common to face challenges along your journey.</a:t>
            </a:r>
          </a:p>
          <a:p>
            <a:r>
              <a:rPr lang="en-GB" sz="3200" dirty="0"/>
              <a:t>These are some of the more common challenges and some tips to help overcome them..</a:t>
            </a:r>
          </a:p>
        </p:txBody>
      </p:sp>
      <p:sp>
        <p:nvSpPr>
          <p:cNvPr id="7" name="TextBox 6">
            <a:extLst>
              <a:ext uri="{FF2B5EF4-FFF2-40B4-BE49-F238E27FC236}">
                <a16:creationId xmlns:a16="http://schemas.microsoft.com/office/drawing/2014/main" id="{484DBE6C-E3AA-45C6-A3A1-851EAE37C664}"/>
              </a:ext>
            </a:extLst>
          </p:cNvPr>
          <p:cNvSpPr txBox="1"/>
          <p:nvPr/>
        </p:nvSpPr>
        <p:spPr>
          <a:xfrm>
            <a:off x="1253765" y="5934670"/>
            <a:ext cx="9502219" cy="923330"/>
          </a:xfrm>
          <a:prstGeom prst="rect">
            <a:avLst/>
          </a:prstGeom>
          <a:noFill/>
        </p:spPr>
        <p:txBody>
          <a:bodyPr wrap="square" rtlCol="0">
            <a:spAutoFit/>
          </a:bodyPr>
          <a:lstStyle/>
          <a:p>
            <a:pPr algn="ctr"/>
            <a:r>
              <a:rPr lang="en-GB" b="1" dirty="0">
                <a:solidFill>
                  <a:schemeClr val="accent5">
                    <a:lumMod val="75000"/>
                  </a:schemeClr>
                </a:solidFill>
              </a:rPr>
              <a:t>Getting support early on is crucial so tell your Midwife/Health Visitor</a:t>
            </a:r>
          </a:p>
          <a:p>
            <a:pPr algn="ctr"/>
            <a:r>
              <a:rPr lang="en-GB" b="1" dirty="0">
                <a:solidFill>
                  <a:schemeClr val="accent5">
                    <a:lumMod val="75000"/>
                  </a:schemeClr>
                </a:solidFill>
              </a:rPr>
              <a:t> about any concerns or worries you have.</a:t>
            </a:r>
          </a:p>
          <a:p>
            <a:endParaRPr lang="en-GB" dirty="0"/>
          </a:p>
        </p:txBody>
      </p:sp>
      <p:grpSp>
        <p:nvGrpSpPr>
          <p:cNvPr id="25" name="Group 24">
            <a:extLst>
              <a:ext uri="{FF2B5EF4-FFF2-40B4-BE49-F238E27FC236}">
                <a16:creationId xmlns:a16="http://schemas.microsoft.com/office/drawing/2014/main" id="{F5D29427-373B-43B0-85CA-F07F445203E0}"/>
              </a:ext>
            </a:extLst>
          </p:cNvPr>
          <p:cNvGrpSpPr/>
          <p:nvPr/>
        </p:nvGrpSpPr>
        <p:grpSpPr>
          <a:xfrm>
            <a:off x="486497" y="3619895"/>
            <a:ext cx="11146179" cy="1535470"/>
            <a:chOff x="486497" y="3619895"/>
            <a:chExt cx="11146179" cy="1535470"/>
          </a:xfrm>
        </p:grpSpPr>
        <p:sp>
          <p:nvSpPr>
            <p:cNvPr id="16" name="Oval 15">
              <a:extLst>
                <a:ext uri="{FF2B5EF4-FFF2-40B4-BE49-F238E27FC236}">
                  <a16:creationId xmlns:a16="http://schemas.microsoft.com/office/drawing/2014/main" id="{DF7443EF-5913-4D07-B2D6-6AE1AFD41089}"/>
                </a:ext>
              </a:extLst>
            </p:cNvPr>
            <p:cNvSpPr/>
            <p:nvPr/>
          </p:nvSpPr>
          <p:spPr>
            <a:xfrm>
              <a:off x="486497" y="3619895"/>
              <a:ext cx="1535470" cy="1535470"/>
            </a:xfrm>
            <a:prstGeom prst="ellipse">
              <a:avLst/>
            </a:prstGeom>
            <a:ln w="254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lumMod val="20000"/>
                      <a:lumOff val="80000"/>
                    </a:schemeClr>
                  </a:solidFill>
                  <a:hlinkClick r:id="rId2" action="ppaction://hlinksldjump">
                    <a:extLst>
                      <a:ext uri="{A12FA001-AC4F-418D-AE19-62706E023703}">
                        <ahyp:hlinkClr xmlns:ahyp="http://schemas.microsoft.com/office/drawing/2018/hyperlinkcolor" val="tx"/>
                      </a:ext>
                    </a:extLst>
                  </a:hlinkClick>
                </a:rPr>
                <a:t>Sore Nipples</a:t>
              </a:r>
              <a:endParaRPr lang="en-GB" dirty="0">
                <a:solidFill>
                  <a:schemeClr val="accent3">
                    <a:lumMod val="20000"/>
                    <a:lumOff val="80000"/>
                  </a:schemeClr>
                </a:solidFill>
              </a:endParaRPr>
            </a:p>
          </p:txBody>
        </p:sp>
        <p:sp>
          <p:nvSpPr>
            <p:cNvPr id="17" name="Oval 16">
              <a:extLst>
                <a:ext uri="{FF2B5EF4-FFF2-40B4-BE49-F238E27FC236}">
                  <a16:creationId xmlns:a16="http://schemas.microsoft.com/office/drawing/2014/main" id="{EA4C73E8-88C5-4957-9CA0-A068338C3B21}"/>
                </a:ext>
              </a:extLst>
            </p:cNvPr>
            <p:cNvSpPr/>
            <p:nvPr/>
          </p:nvSpPr>
          <p:spPr>
            <a:xfrm>
              <a:off x="2088282" y="3619895"/>
              <a:ext cx="1535470" cy="1535470"/>
            </a:xfrm>
            <a:prstGeom prst="ellipse">
              <a:avLst/>
            </a:prstGeom>
            <a:ln w="254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lumMod val="20000"/>
                      <a:lumOff val="80000"/>
                    </a:schemeClr>
                  </a:solidFill>
                  <a:hlinkClick r:id="rId3" action="ppaction://hlinksldjump">
                    <a:extLst>
                      <a:ext uri="{A12FA001-AC4F-418D-AE19-62706E023703}">
                        <ahyp:hlinkClr xmlns:ahyp="http://schemas.microsoft.com/office/drawing/2018/hyperlinkcolor" val="tx"/>
                      </a:ext>
                    </a:extLst>
                  </a:hlinkClick>
                </a:rPr>
                <a:t>Tongue tie</a:t>
              </a:r>
              <a:endParaRPr lang="en-GB" dirty="0">
                <a:solidFill>
                  <a:schemeClr val="accent3">
                    <a:lumMod val="20000"/>
                    <a:lumOff val="80000"/>
                  </a:schemeClr>
                </a:solidFill>
              </a:endParaRPr>
            </a:p>
          </p:txBody>
        </p:sp>
        <p:sp>
          <p:nvSpPr>
            <p:cNvPr id="18" name="Oval 17">
              <a:extLst>
                <a:ext uri="{FF2B5EF4-FFF2-40B4-BE49-F238E27FC236}">
                  <a16:creationId xmlns:a16="http://schemas.microsoft.com/office/drawing/2014/main" id="{33B47A6D-09F2-4B21-9B35-64A720B0B2B2}"/>
                </a:ext>
              </a:extLst>
            </p:cNvPr>
            <p:cNvSpPr/>
            <p:nvPr/>
          </p:nvSpPr>
          <p:spPr>
            <a:xfrm>
              <a:off x="3690067" y="3619895"/>
              <a:ext cx="1535470" cy="1535470"/>
            </a:xfrm>
            <a:prstGeom prst="ellipse">
              <a:avLst/>
            </a:prstGeom>
            <a:ln w="254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lumMod val="20000"/>
                      <a:lumOff val="80000"/>
                    </a:schemeClr>
                  </a:solidFill>
                  <a:hlinkClick r:id="rId4" action="ppaction://hlinksldjump">
                    <a:extLst>
                      <a:ext uri="{A12FA001-AC4F-418D-AE19-62706E023703}">
                        <ahyp:hlinkClr xmlns:ahyp="http://schemas.microsoft.com/office/drawing/2018/hyperlinkcolor" val="tx"/>
                      </a:ext>
                    </a:extLst>
                  </a:hlinkClick>
                </a:rPr>
                <a:t>Jaundice</a:t>
              </a:r>
              <a:endParaRPr lang="en-GB" dirty="0">
                <a:solidFill>
                  <a:schemeClr val="accent3">
                    <a:lumMod val="20000"/>
                    <a:lumOff val="80000"/>
                  </a:schemeClr>
                </a:solidFill>
              </a:endParaRPr>
            </a:p>
          </p:txBody>
        </p:sp>
        <p:sp>
          <p:nvSpPr>
            <p:cNvPr id="19" name="Oval 18">
              <a:extLst>
                <a:ext uri="{FF2B5EF4-FFF2-40B4-BE49-F238E27FC236}">
                  <a16:creationId xmlns:a16="http://schemas.microsoft.com/office/drawing/2014/main" id="{F76EEBE3-9D57-4A1F-8F50-6C055BC7865D}"/>
                </a:ext>
              </a:extLst>
            </p:cNvPr>
            <p:cNvSpPr/>
            <p:nvPr/>
          </p:nvSpPr>
          <p:spPr>
            <a:xfrm>
              <a:off x="5291852" y="3619895"/>
              <a:ext cx="1535470" cy="1535470"/>
            </a:xfrm>
            <a:prstGeom prst="ellipse">
              <a:avLst/>
            </a:prstGeom>
            <a:ln w="254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lumMod val="20000"/>
                      <a:lumOff val="80000"/>
                    </a:schemeClr>
                  </a:solidFill>
                  <a:hlinkClick r:id="rId5" action="ppaction://hlinksldjump">
                    <a:extLst>
                      <a:ext uri="{A12FA001-AC4F-418D-AE19-62706E023703}">
                        <ahyp:hlinkClr xmlns:ahyp="http://schemas.microsoft.com/office/drawing/2018/hyperlinkcolor" val="tx"/>
                      </a:ext>
                    </a:extLst>
                  </a:hlinkClick>
                </a:rPr>
                <a:t>Weight loss</a:t>
              </a:r>
              <a:endParaRPr lang="en-GB" dirty="0">
                <a:solidFill>
                  <a:schemeClr val="accent3">
                    <a:lumMod val="20000"/>
                    <a:lumOff val="80000"/>
                  </a:schemeClr>
                </a:solidFill>
              </a:endParaRPr>
            </a:p>
          </p:txBody>
        </p:sp>
        <p:sp>
          <p:nvSpPr>
            <p:cNvPr id="21" name="Oval 20">
              <a:extLst>
                <a:ext uri="{FF2B5EF4-FFF2-40B4-BE49-F238E27FC236}">
                  <a16:creationId xmlns:a16="http://schemas.microsoft.com/office/drawing/2014/main" id="{8BDC7F99-945E-4332-A039-9145D4942854}"/>
                </a:ext>
              </a:extLst>
            </p:cNvPr>
            <p:cNvSpPr/>
            <p:nvPr/>
          </p:nvSpPr>
          <p:spPr>
            <a:xfrm>
              <a:off x="8495422" y="3619895"/>
              <a:ext cx="1535470" cy="1535470"/>
            </a:xfrm>
            <a:prstGeom prst="ellipse">
              <a:avLst/>
            </a:prstGeom>
            <a:ln w="254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lumMod val="20000"/>
                      <a:lumOff val="80000"/>
                    </a:schemeClr>
                  </a:solidFill>
                  <a:hlinkClick r:id="rId6" action="ppaction://hlinksldjump">
                    <a:extLst>
                      <a:ext uri="{A12FA001-AC4F-418D-AE19-62706E023703}">
                        <ahyp:hlinkClr xmlns:ahyp="http://schemas.microsoft.com/office/drawing/2018/hyperlinkcolor" val="tx"/>
                      </a:ext>
                    </a:extLst>
                  </a:hlinkClick>
                </a:rPr>
                <a:t>Mastitis</a:t>
              </a:r>
              <a:endParaRPr lang="en-GB" dirty="0">
                <a:solidFill>
                  <a:schemeClr val="accent3">
                    <a:lumMod val="20000"/>
                    <a:lumOff val="80000"/>
                  </a:schemeClr>
                </a:solidFill>
              </a:endParaRPr>
            </a:p>
          </p:txBody>
        </p:sp>
        <p:sp>
          <p:nvSpPr>
            <p:cNvPr id="22" name="Oval 21">
              <a:extLst>
                <a:ext uri="{FF2B5EF4-FFF2-40B4-BE49-F238E27FC236}">
                  <a16:creationId xmlns:a16="http://schemas.microsoft.com/office/drawing/2014/main" id="{0760C776-B2A3-4218-92D7-B7C16780EF84}"/>
                </a:ext>
              </a:extLst>
            </p:cNvPr>
            <p:cNvSpPr/>
            <p:nvPr/>
          </p:nvSpPr>
          <p:spPr>
            <a:xfrm>
              <a:off x="10097206" y="3619895"/>
              <a:ext cx="1535470" cy="1535470"/>
            </a:xfrm>
            <a:prstGeom prst="ellipse">
              <a:avLst/>
            </a:prstGeom>
            <a:ln w="254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lumMod val="20000"/>
                      <a:lumOff val="80000"/>
                    </a:schemeClr>
                  </a:solidFill>
                  <a:hlinkClick r:id="rId7" action="ppaction://hlinksldjump">
                    <a:extLst>
                      <a:ext uri="{A12FA001-AC4F-418D-AE19-62706E023703}">
                        <ahyp:hlinkClr xmlns:ahyp="http://schemas.microsoft.com/office/drawing/2018/hyperlinkcolor" val="tx"/>
                      </a:ext>
                    </a:extLst>
                  </a:hlinkClick>
                </a:rPr>
                <a:t>Thrush</a:t>
              </a:r>
              <a:endParaRPr lang="en-GB" dirty="0">
                <a:solidFill>
                  <a:schemeClr val="accent3">
                    <a:lumMod val="20000"/>
                    <a:lumOff val="80000"/>
                  </a:schemeClr>
                </a:solidFill>
              </a:endParaRPr>
            </a:p>
          </p:txBody>
        </p:sp>
        <p:grpSp>
          <p:nvGrpSpPr>
            <p:cNvPr id="24" name="Group 23">
              <a:extLst>
                <a:ext uri="{FF2B5EF4-FFF2-40B4-BE49-F238E27FC236}">
                  <a16:creationId xmlns:a16="http://schemas.microsoft.com/office/drawing/2014/main" id="{9FAF26BF-1DD0-4DF5-ACB4-12AB1742AC1C}"/>
                </a:ext>
              </a:extLst>
            </p:cNvPr>
            <p:cNvGrpSpPr/>
            <p:nvPr/>
          </p:nvGrpSpPr>
          <p:grpSpPr>
            <a:xfrm>
              <a:off x="6893636" y="3619895"/>
              <a:ext cx="1664233" cy="1535470"/>
              <a:chOff x="6893636" y="3619895"/>
              <a:chExt cx="1664233" cy="1535470"/>
            </a:xfrm>
          </p:grpSpPr>
          <p:sp>
            <p:nvSpPr>
              <p:cNvPr id="20" name="Oval 19">
                <a:extLst>
                  <a:ext uri="{FF2B5EF4-FFF2-40B4-BE49-F238E27FC236}">
                    <a16:creationId xmlns:a16="http://schemas.microsoft.com/office/drawing/2014/main" id="{118F7249-E7F9-41E0-91CD-60A1D6C8A182}"/>
                  </a:ext>
                </a:extLst>
              </p:cNvPr>
              <p:cNvSpPr/>
              <p:nvPr/>
            </p:nvSpPr>
            <p:spPr>
              <a:xfrm>
                <a:off x="6893637" y="3619895"/>
                <a:ext cx="1535470" cy="1535470"/>
              </a:xfrm>
              <a:prstGeom prst="ellipse">
                <a:avLst/>
              </a:prstGeom>
              <a:ln w="254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endParaRPr lang="en-GB" sz="1500" dirty="0">
                  <a:solidFill>
                    <a:schemeClr val="accent3">
                      <a:lumMod val="20000"/>
                      <a:lumOff val="80000"/>
                    </a:schemeClr>
                  </a:solidFill>
                </a:endParaRPr>
              </a:p>
            </p:txBody>
          </p:sp>
          <p:sp>
            <p:nvSpPr>
              <p:cNvPr id="23" name="TextBox 22">
                <a:extLst>
                  <a:ext uri="{FF2B5EF4-FFF2-40B4-BE49-F238E27FC236}">
                    <a16:creationId xmlns:a16="http://schemas.microsoft.com/office/drawing/2014/main" id="{CF038B41-C91E-432E-899D-8B46E7D2464F}"/>
                  </a:ext>
                </a:extLst>
              </p:cNvPr>
              <p:cNvSpPr txBox="1"/>
              <p:nvPr/>
            </p:nvSpPr>
            <p:spPr>
              <a:xfrm>
                <a:off x="6893636" y="4138931"/>
                <a:ext cx="1664233" cy="646331"/>
              </a:xfrm>
              <a:prstGeom prst="rect">
                <a:avLst/>
              </a:prstGeom>
              <a:noFill/>
            </p:spPr>
            <p:txBody>
              <a:bodyPr wrap="square" rtlCol="0">
                <a:spAutoFit/>
              </a:bodyPr>
              <a:lstStyle/>
              <a:p>
                <a:r>
                  <a:rPr lang="en-GB" dirty="0">
                    <a:solidFill>
                      <a:schemeClr val="accent3">
                        <a:lumMod val="20000"/>
                        <a:lumOff val="80000"/>
                      </a:schemeClr>
                    </a:solidFill>
                    <a:hlinkClick r:id="rId8" action="ppaction://hlinksldjump">
                      <a:extLst>
                        <a:ext uri="{A12FA001-AC4F-418D-AE19-62706E023703}">
                          <ahyp:hlinkClr xmlns:ahyp="http://schemas.microsoft.com/office/drawing/2018/hyperlinkcolor" val="tx"/>
                        </a:ext>
                      </a:extLst>
                    </a:hlinkClick>
                  </a:rPr>
                  <a:t>Engorgement</a:t>
                </a:r>
                <a:endParaRPr lang="en-GB" dirty="0">
                  <a:solidFill>
                    <a:schemeClr val="accent3">
                      <a:lumMod val="20000"/>
                      <a:lumOff val="80000"/>
                    </a:schemeClr>
                  </a:solidFill>
                </a:endParaRPr>
              </a:p>
              <a:p>
                <a:endParaRPr lang="en-GB" dirty="0"/>
              </a:p>
            </p:txBody>
          </p:sp>
        </p:grpSp>
      </p:grpSp>
    </p:spTree>
    <p:extLst>
      <p:ext uri="{BB962C8B-B14F-4D97-AF65-F5344CB8AC3E}">
        <p14:creationId xmlns:p14="http://schemas.microsoft.com/office/powerpoint/2010/main" val="308343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837" y="457518"/>
            <a:ext cx="10848363" cy="837882"/>
          </a:xfrm>
        </p:spPr>
        <p:txBody>
          <a:bodyPr/>
          <a:lstStyle/>
          <a:p>
            <a:r>
              <a:rPr lang="en-GB" b="1" dirty="0">
                <a:solidFill>
                  <a:schemeClr val="accent5">
                    <a:lumMod val="75000"/>
                  </a:schemeClr>
                </a:solidFill>
              </a:rPr>
              <a:t>Sore Nipples</a:t>
            </a:r>
          </a:p>
        </p:txBody>
      </p:sp>
      <p:sp>
        <p:nvSpPr>
          <p:cNvPr id="3" name="Content Placeholder 2"/>
          <p:cNvSpPr>
            <a:spLocks noGrp="1"/>
          </p:cNvSpPr>
          <p:nvPr>
            <p:ph sz="half" idx="1"/>
          </p:nvPr>
        </p:nvSpPr>
        <p:spPr>
          <a:xfrm>
            <a:off x="159391" y="1308101"/>
            <a:ext cx="11752976" cy="4831270"/>
          </a:xfrm>
        </p:spPr>
        <p:txBody>
          <a:bodyPr>
            <a:normAutofit/>
          </a:bodyPr>
          <a:lstStyle/>
          <a:p>
            <a:r>
              <a:rPr lang="en-GB" dirty="0"/>
              <a:t>Many Mothers experience sore nipples at some point in their breastfeeding journey.</a:t>
            </a:r>
          </a:p>
          <a:p>
            <a:r>
              <a:rPr lang="en-GB" sz="3000" b="1" dirty="0">
                <a:solidFill>
                  <a:schemeClr val="accent5">
                    <a:lumMod val="75000"/>
                  </a:schemeClr>
                </a:solidFill>
              </a:rPr>
              <a:t>Breastfeeding should be pain free</a:t>
            </a:r>
          </a:p>
          <a:p>
            <a:r>
              <a:rPr lang="en-GB" dirty="0"/>
              <a:t>The most common cause for sore nipples is shallow attachment.</a:t>
            </a:r>
          </a:p>
          <a:p>
            <a:r>
              <a:rPr lang="en-GB" dirty="0"/>
              <a:t>Deep attachment is key for effective milk transfer and comfortable feeding please see the </a:t>
            </a:r>
            <a:r>
              <a:rPr lang="en-GB" dirty="0">
                <a:solidFill>
                  <a:schemeClr val="accent5">
                    <a:lumMod val="75000"/>
                  </a:schemeClr>
                </a:solidFill>
                <a:hlinkClick r:id="rId2" action="ppaction://hlinksldjump">
                  <a:extLst>
                    <a:ext uri="{A12FA001-AC4F-418D-AE19-62706E023703}">
                      <ahyp:hlinkClr xmlns:ahyp="http://schemas.microsoft.com/office/drawing/2018/hyperlinkcolor" val="tx"/>
                    </a:ext>
                  </a:extLst>
                </a:hlinkClick>
              </a:rPr>
              <a:t>positioning and attaching slide</a:t>
            </a:r>
            <a:r>
              <a:rPr lang="en-GB" dirty="0">
                <a:solidFill>
                  <a:schemeClr val="accent5">
                    <a:lumMod val="75000"/>
                  </a:schemeClr>
                </a:solidFill>
              </a:rPr>
              <a:t> </a:t>
            </a:r>
            <a:r>
              <a:rPr lang="en-GB" dirty="0"/>
              <a:t>and ask your midwife to observe a feed to help you improve this positioning.</a:t>
            </a:r>
          </a:p>
          <a:p>
            <a:r>
              <a:rPr lang="en-GB" dirty="0"/>
              <a:t>Sometimes nipple soreness with good position and attachment can be due to         </a:t>
            </a:r>
            <a:r>
              <a:rPr lang="en-GB" dirty="0">
                <a:solidFill>
                  <a:schemeClr val="accent5">
                    <a:lumMod val="75000"/>
                  </a:schemeClr>
                </a:solidFill>
                <a:hlinkClick r:id="rId3" action="ppaction://hlinksldjump">
                  <a:extLst>
                    <a:ext uri="{A12FA001-AC4F-418D-AE19-62706E023703}">
                      <ahyp:hlinkClr xmlns:ahyp="http://schemas.microsoft.com/office/drawing/2018/hyperlinkcolor" val="tx"/>
                    </a:ext>
                  </a:extLst>
                </a:hlinkClick>
              </a:rPr>
              <a:t>tongue tie</a:t>
            </a:r>
            <a:r>
              <a:rPr lang="en-GB" dirty="0">
                <a:solidFill>
                  <a:schemeClr val="accent5">
                    <a:lumMod val="75000"/>
                  </a:schemeClr>
                </a:solidFill>
              </a:rPr>
              <a:t>.</a:t>
            </a:r>
          </a:p>
          <a:p>
            <a:r>
              <a:rPr lang="en-GB" dirty="0"/>
              <a:t>Nipple shields have their use but please get advice for your Midwife or Health Visitor before using them as they are never the answer to alleviating sore nipples</a:t>
            </a:r>
          </a:p>
        </p:txBody>
      </p:sp>
      <p:sp>
        <p:nvSpPr>
          <p:cNvPr id="6" name="Action Button: Go Home 19">
            <a:hlinkClick r:id="rId4" action="ppaction://hlinksldjump" highlightClick="1"/>
            <a:extLst>
              <a:ext uri="{FF2B5EF4-FFF2-40B4-BE49-F238E27FC236}">
                <a16:creationId xmlns:a16="http://schemas.microsoft.com/office/drawing/2014/main" id="{7A2AA2CB-38E0-495A-8113-9CF1A7FEF192}"/>
              </a:ext>
            </a:extLst>
          </p:cNvPr>
          <p:cNvSpPr/>
          <p:nvPr/>
        </p:nvSpPr>
        <p:spPr>
          <a:xfrm>
            <a:off x="11414760" y="6206293"/>
            <a:ext cx="655320" cy="5486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406A287C-DD88-4DDF-98F1-EB343765C286}"/>
              </a:ext>
            </a:extLst>
          </p:cNvPr>
          <p:cNvSpPr/>
          <p:nvPr/>
        </p:nvSpPr>
        <p:spPr>
          <a:xfrm>
            <a:off x="10827026" y="6370469"/>
            <a:ext cx="360804" cy="198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420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1"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29015" y="914408"/>
            <a:ext cx="3962646" cy="2641764"/>
          </a:xfrm>
          <a:prstGeom prst="rect">
            <a:avLst/>
          </a:prstGeom>
          <a:ln>
            <a:noFill/>
          </a:ln>
          <a:effectLst>
            <a:glow rad="101600">
              <a:schemeClr val="accent5">
                <a:satMod val="175000"/>
                <a:alpha val="40000"/>
              </a:schemeClr>
            </a:glow>
            <a:outerShdw blurRad="292100" dist="139700" dir="2700000" algn="tl" rotWithShape="0">
              <a:srgbClr val="333333">
                <a:alpha val="65000"/>
              </a:srgbClr>
            </a:outerShdw>
          </a:effectLst>
        </p:spPr>
      </p:pic>
      <p:sp>
        <p:nvSpPr>
          <p:cNvPr id="2" name="Title 1"/>
          <p:cNvSpPr>
            <a:spLocks noGrp="1"/>
          </p:cNvSpPr>
          <p:nvPr>
            <p:ph type="title"/>
          </p:nvPr>
        </p:nvSpPr>
        <p:spPr>
          <a:xfrm>
            <a:off x="312012" y="318930"/>
            <a:ext cx="10875818" cy="587511"/>
          </a:xfrm>
        </p:spPr>
        <p:txBody>
          <a:bodyPr>
            <a:noAutofit/>
          </a:bodyPr>
          <a:lstStyle/>
          <a:p>
            <a:r>
              <a:rPr lang="en-GB" sz="4400" b="1" dirty="0">
                <a:solidFill>
                  <a:schemeClr val="accent5">
                    <a:lumMod val="75000"/>
                  </a:schemeClr>
                </a:solidFill>
              </a:rPr>
              <a:t>Tongue tie</a:t>
            </a:r>
            <a:endParaRPr lang="en-GB" sz="4400" dirty="0">
              <a:solidFill>
                <a:schemeClr val="accent5">
                  <a:lumMod val="75000"/>
                </a:schemeClr>
              </a:solidFill>
            </a:endParaRPr>
          </a:p>
        </p:txBody>
      </p:sp>
      <p:sp>
        <p:nvSpPr>
          <p:cNvPr id="5" name="Oval 4"/>
          <p:cNvSpPr/>
          <p:nvPr/>
        </p:nvSpPr>
        <p:spPr>
          <a:xfrm>
            <a:off x="103247" y="976586"/>
            <a:ext cx="4500000" cy="259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b="1" dirty="0"/>
              <a:t>Tongue tie is where the strip of membrane that connects the tongue to the base of the mouth is shorter than normal and may cause restricted tongue movement</a:t>
            </a:r>
          </a:p>
        </p:txBody>
      </p:sp>
      <p:sp>
        <p:nvSpPr>
          <p:cNvPr id="7" name="Rounded Rectangle 6"/>
          <p:cNvSpPr/>
          <p:nvPr/>
        </p:nvSpPr>
        <p:spPr>
          <a:xfrm>
            <a:off x="1004170" y="3749475"/>
            <a:ext cx="4680000" cy="2719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a:t>Some symptoms of tongue tie can be:- </a:t>
            </a:r>
          </a:p>
          <a:p>
            <a:pPr marL="285750" indent="-285750">
              <a:buFont typeface="Arial" panose="020B0604020202020204" pitchFamily="34" charset="0"/>
              <a:buChar char="•"/>
            </a:pPr>
            <a:r>
              <a:rPr lang="en-GB" b="1" dirty="0"/>
              <a:t>difficulty attaching/ slipping off frequently</a:t>
            </a:r>
          </a:p>
          <a:p>
            <a:pPr marL="285750" indent="-285750">
              <a:buFont typeface="Arial" panose="020B0604020202020204" pitchFamily="34" charset="0"/>
              <a:buChar char="•"/>
            </a:pPr>
            <a:r>
              <a:rPr lang="en-GB" b="1" dirty="0"/>
              <a:t>ongoing soreness despite good position and attachment</a:t>
            </a:r>
          </a:p>
          <a:p>
            <a:pPr marL="285750" indent="-285750">
              <a:buFont typeface="Arial" panose="020B0604020202020204" pitchFamily="34" charset="0"/>
              <a:buChar char="•"/>
            </a:pPr>
            <a:r>
              <a:rPr lang="en-GB" b="1" dirty="0"/>
              <a:t>increased weight loss/ slow to gain weight;  recurrent mastitis</a:t>
            </a:r>
          </a:p>
        </p:txBody>
      </p:sp>
      <p:sp>
        <p:nvSpPr>
          <p:cNvPr id="9" name="Oval 8"/>
          <p:cNvSpPr/>
          <p:nvPr/>
        </p:nvSpPr>
        <p:spPr>
          <a:xfrm>
            <a:off x="7573557" y="976586"/>
            <a:ext cx="4500000" cy="259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00" b="1" dirty="0"/>
          </a:p>
          <a:p>
            <a:pPr algn="ctr"/>
            <a:r>
              <a:rPr lang="en-GB" sz="1900" b="1" dirty="0"/>
              <a:t>Referral for division can be made following review by the infant feeding team which includes assessment of tongue movement and observation of a breastfeed</a:t>
            </a:r>
          </a:p>
          <a:p>
            <a:endParaRPr lang="en-GB" sz="1900" b="1" dirty="0"/>
          </a:p>
        </p:txBody>
      </p:sp>
      <p:sp>
        <p:nvSpPr>
          <p:cNvPr id="10" name="Rounded Rectangle 9"/>
          <p:cNvSpPr/>
          <p:nvPr/>
        </p:nvSpPr>
        <p:spPr>
          <a:xfrm>
            <a:off x="6096000" y="3749476"/>
            <a:ext cx="4680000" cy="2719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000" b="1" dirty="0"/>
              <a:t>Approximately 10% of babies can be  born with tongue tie, but of these, only 2-3% of them may need dividing due to impacting how the baby is able to feed. </a:t>
            </a:r>
          </a:p>
        </p:txBody>
      </p:sp>
      <p:sp>
        <p:nvSpPr>
          <p:cNvPr id="11" name="Action Button: Go Home 19">
            <a:hlinkClick r:id="rId3" action="ppaction://hlinksldjump" highlightClick="1"/>
            <a:extLst>
              <a:ext uri="{FF2B5EF4-FFF2-40B4-BE49-F238E27FC236}">
                <a16:creationId xmlns:a16="http://schemas.microsoft.com/office/drawing/2014/main" id="{A3A9311C-B81F-4252-8EDB-693C0A1249DC}"/>
              </a:ext>
            </a:extLst>
          </p:cNvPr>
          <p:cNvSpPr/>
          <p:nvPr/>
        </p:nvSpPr>
        <p:spPr>
          <a:xfrm>
            <a:off x="11414760" y="6196866"/>
            <a:ext cx="655320" cy="5486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8B7A9B6B-02C6-4AA3-9FC7-F65C7B446C5C}"/>
              </a:ext>
            </a:extLst>
          </p:cNvPr>
          <p:cNvSpPr/>
          <p:nvPr/>
        </p:nvSpPr>
        <p:spPr>
          <a:xfrm>
            <a:off x="10827026" y="6370469"/>
            <a:ext cx="360804" cy="198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888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4000"/>
                            </p:stCondLst>
                            <p:childTnLst>
                              <p:par>
                                <p:cTn id="25" presetID="1"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8" y="446775"/>
            <a:ext cx="10863943" cy="753765"/>
          </a:xfrm>
        </p:spPr>
        <p:txBody>
          <a:bodyPr>
            <a:normAutofit/>
          </a:bodyPr>
          <a:lstStyle/>
          <a:p>
            <a:r>
              <a:rPr lang="en-GB" sz="4400" b="1" dirty="0">
                <a:solidFill>
                  <a:schemeClr val="accent5">
                    <a:lumMod val="75000"/>
                  </a:schemeClr>
                </a:solidFill>
              </a:rPr>
              <a:t>Jaundice</a:t>
            </a:r>
          </a:p>
        </p:txBody>
      </p:sp>
      <p:sp>
        <p:nvSpPr>
          <p:cNvPr id="4" name="Content Placeholder 3"/>
          <p:cNvSpPr>
            <a:spLocks noGrp="1"/>
          </p:cNvSpPr>
          <p:nvPr>
            <p:ph sz="half" idx="2"/>
          </p:nvPr>
        </p:nvSpPr>
        <p:spPr>
          <a:xfrm>
            <a:off x="320634" y="1419726"/>
            <a:ext cx="5546766" cy="4848727"/>
          </a:xfrm>
        </p:spPr>
        <p:txBody>
          <a:bodyPr>
            <a:noAutofit/>
          </a:bodyPr>
          <a:lstStyle/>
          <a:p>
            <a:pPr>
              <a:lnSpc>
                <a:spcPct val="100000"/>
              </a:lnSpc>
              <a:spcBef>
                <a:spcPts val="1200"/>
              </a:spcBef>
            </a:pPr>
            <a:r>
              <a:rPr lang="en-GB" sz="2000" b="1" dirty="0"/>
              <a:t>Physiological Jaundice </a:t>
            </a:r>
            <a:r>
              <a:rPr lang="en-GB" sz="2000" dirty="0"/>
              <a:t>is a natural condition in which excess red blood cells required by baby in utero are no longer needed.</a:t>
            </a:r>
          </a:p>
          <a:p>
            <a:pPr>
              <a:lnSpc>
                <a:spcPct val="100000"/>
              </a:lnSpc>
              <a:spcBef>
                <a:spcPts val="1200"/>
              </a:spcBef>
            </a:pPr>
            <a:r>
              <a:rPr lang="en-GB" sz="2000" dirty="0"/>
              <a:t>As they are broken down they produce ‘bilirubin’ and this product is what can make baby’s look yellow.</a:t>
            </a:r>
          </a:p>
          <a:p>
            <a:pPr>
              <a:lnSpc>
                <a:spcPct val="100000"/>
              </a:lnSpc>
              <a:spcBef>
                <a:spcPts val="1200"/>
              </a:spcBef>
            </a:pPr>
            <a:r>
              <a:rPr lang="en-GB" sz="2000" dirty="0"/>
              <a:t>Jaundice is usually harmless and can be rectified with frequent feeding resulting in frequent stooling to expel bilirubin.</a:t>
            </a:r>
          </a:p>
          <a:p>
            <a:pPr>
              <a:lnSpc>
                <a:spcPct val="100000"/>
              </a:lnSpc>
              <a:spcBef>
                <a:spcPts val="1200"/>
              </a:spcBef>
            </a:pPr>
            <a:r>
              <a:rPr lang="en-GB" sz="2000" dirty="0"/>
              <a:t>If a baby feeds infrequently it can reabsorb the bilirubin resulting in sleepy baby’s who are reluctant to feed and rising bilirubin levels which may need treatment such as phototherapy.</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95760" y="3147534"/>
            <a:ext cx="4803611" cy="2703123"/>
          </a:xfrm>
          <a:prstGeom prst="rect">
            <a:avLst/>
          </a:prstGeom>
          <a:noFill/>
          <a:ln>
            <a:noFill/>
          </a:ln>
          <a:effectLst>
            <a:glow rad="63500">
              <a:srgbClr val="00B0F0">
                <a:alpha val="40000"/>
              </a:srgbClr>
            </a:glo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6465728" y="578297"/>
            <a:ext cx="4687546" cy="22805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100" b="1" dirty="0"/>
              <a:t>Babies more at risk are:</a:t>
            </a:r>
          </a:p>
          <a:p>
            <a:pPr marL="342900" indent="-342900">
              <a:buFont typeface="Arial" panose="020B0604020202020204" pitchFamily="34" charset="0"/>
              <a:buChar char="•"/>
            </a:pPr>
            <a:r>
              <a:rPr lang="en-GB" sz="2000" b="1" dirty="0"/>
              <a:t>Preterm babies</a:t>
            </a:r>
          </a:p>
          <a:p>
            <a:pPr marL="342900" indent="-342900">
              <a:buFont typeface="Arial" panose="020B0604020202020204" pitchFamily="34" charset="0"/>
              <a:buChar char="•"/>
            </a:pPr>
            <a:r>
              <a:rPr lang="en-GB" sz="2000" b="1" dirty="0"/>
              <a:t>Low birth weight</a:t>
            </a:r>
          </a:p>
          <a:p>
            <a:pPr marL="342900" indent="-342900">
              <a:buFont typeface="Arial" panose="020B0604020202020204" pitchFamily="34" charset="0"/>
              <a:buChar char="•"/>
            </a:pPr>
            <a:r>
              <a:rPr lang="en-GB" sz="2000" b="1" dirty="0"/>
              <a:t>Instrumental deliveries</a:t>
            </a:r>
          </a:p>
        </p:txBody>
      </p:sp>
      <p:sp>
        <p:nvSpPr>
          <p:cNvPr id="8" name="Action Button: Go Home 19">
            <a:hlinkClick r:id="rId3" action="ppaction://hlinksldjump" highlightClick="1"/>
            <a:extLst>
              <a:ext uri="{FF2B5EF4-FFF2-40B4-BE49-F238E27FC236}">
                <a16:creationId xmlns:a16="http://schemas.microsoft.com/office/drawing/2014/main" id="{67D451CE-ACBB-4683-B3E4-4A635F84BA7A}"/>
              </a:ext>
            </a:extLst>
          </p:cNvPr>
          <p:cNvSpPr/>
          <p:nvPr/>
        </p:nvSpPr>
        <p:spPr>
          <a:xfrm>
            <a:off x="11414760" y="6196866"/>
            <a:ext cx="655320" cy="5486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3B7EF3E2-B2D0-46C8-B9E5-5BAF8187BCB1}"/>
              </a:ext>
            </a:extLst>
          </p:cNvPr>
          <p:cNvSpPr/>
          <p:nvPr/>
        </p:nvSpPr>
        <p:spPr>
          <a:xfrm>
            <a:off x="10827026" y="6370469"/>
            <a:ext cx="360804" cy="198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366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500"/>
                                        <p:tgtEl>
                                          <p:spTgt spid="102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31" y="457518"/>
            <a:ext cx="10899569" cy="789391"/>
          </a:xfrm>
        </p:spPr>
        <p:txBody>
          <a:bodyPr>
            <a:normAutofit/>
          </a:bodyPr>
          <a:lstStyle/>
          <a:p>
            <a:r>
              <a:rPr lang="en-GB" sz="4400" b="1" dirty="0">
                <a:solidFill>
                  <a:schemeClr val="accent5">
                    <a:lumMod val="75000"/>
                  </a:schemeClr>
                </a:solidFill>
              </a:rPr>
              <a:t>Weight Loss</a:t>
            </a:r>
          </a:p>
        </p:txBody>
      </p:sp>
      <p:sp>
        <p:nvSpPr>
          <p:cNvPr id="4" name="Content Placeholder 3"/>
          <p:cNvSpPr>
            <a:spLocks noGrp="1"/>
          </p:cNvSpPr>
          <p:nvPr>
            <p:ph sz="half" idx="2"/>
          </p:nvPr>
        </p:nvSpPr>
        <p:spPr>
          <a:xfrm>
            <a:off x="225631" y="1431758"/>
            <a:ext cx="5641769" cy="4925784"/>
          </a:xfrm>
        </p:spPr>
        <p:txBody>
          <a:bodyPr>
            <a:normAutofit fontScale="92500" lnSpcReduction="10000"/>
          </a:bodyPr>
          <a:lstStyle/>
          <a:p>
            <a:pPr>
              <a:lnSpc>
                <a:spcPct val="110000"/>
              </a:lnSpc>
              <a:spcBef>
                <a:spcPts val="1200"/>
              </a:spcBef>
            </a:pPr>
            <a:r>
              <a:rPr lang="en-GB" dirty="0"/>
              <a:t>Your baby will be re-weighed on Day 5 and approx. Day 10 by your Midwife.</a:t>
            </a:r>
          </a:p>
          <a:p>
            <a:pPr>
              <a:lnSpc>
                <a:spcPct val="110000"/>
              </a:lnSpc>
              <a:spcBef>
                <a:spcPts val="1200"/>
              </a:spcBef>
            </a:pPr>
            <a:r>
              <a:rPr lang="en-GB" dirty="0"/>
              <a:t>It is </a:t>
            </a:r>
            <a:r>
              <a:rPr lang="en-GB" b="1" dirty="0">
                <a:solidFill>
                  <a:schemeClr val="accent1"/>
                </a:solidFill>
              </a:rPr>
              <a:t>normal</a:t>
            </a:r>
            <a:r>
              <a:rPr lang="en-GB" b="1" dirty="0"/>
              <a:t> </a:t>
            </a:r>
            <a:r>
              <a:rPr lang="en-GB" dirty="0"/>
              <a:t>for a baby to lose up to 8% of their Birthweight on Day 5 but your baby should be back to birthweight by 2 weeks old.</a:t>
            </a:r>
          </a:p>
          <a:p>
            <a:pPr>
              <a:lnSpc>
                <a:spcPct val="110000"/>
              </a:lnSpc>
              <a:spcBef>
                <a:spcPts val="1200"/>
              </a:spcBef>
            </a:pPr>
            <a:r>
              <a:rPr lang="en-GB" dirty="0"/>
              <a:t>If weight loss is &gt;10%, it is vital the feed is assessed by a healthcare professional and a feed plan put in place.</a:t>
            </a:r>
          </a:p>
          <a:p>
            <a:pPr>
              <a:lnSpc>
                <a:spcPct val="110000"/>
              </a:lnSpc>
              <a:spcBef>
                <a:spcPts val="1200"/>
              </a:spcBef>
            </a:pPr>
            <a:r>
              <a:rPr lang="en-GB" dirty="0"/>
              <a:t>It may be necessary at this point to incorporate pumping and topping up with expressed breastmilk or formula post breastfeeding for a few days. </a:t>
            </a:r>
          </a:p>
        </p:txBody>
      </p:sp>
      <p:sp>
        <p:nvSpPr>
          <p:cNvPr id="7" name="Content Placeholder 6"/>
          <p:cNvSpPr>
            <a:spLocks noGrp="1"/>
          </p:cNvSpPr>
          <p:nvPr>
            <p:ph sz="quarter" idx="4"/>
          </p:nvPr>
        </p:nvSpPr>
        <p:spPr>
          <a:xfrm>
            <a:off x="6096000" y="932211"/>
            <a:ext cx="5479473" cy="4024792"/>
          </a:xfrm>
        </p:spPr>
        <p:txBody>
          <a:bodyPr>
            <a:normAutofit fontScale="92500" lnSpcReduction="10000"/>
          </a:bodyPr>
          <a:lstStyle/>
          <a:p>
            <a:pPr>
              <a:lnSpc>
                <a:spcPct val="110000"/>
              </a:lnSpc>
              <a:spcBef>
                <a:spcPts val="1200"/>
              </a:spcBef>
            </a:pPr>
            <a:r>
              <a:rPr lang="en-GB" dirty="0"/>
              <a:t>The feeding plan should be temporary to allow baby to catch up and will need to be reviewed with your community Midwife after reweigh at 48 hours.</a:t>
            </a:r>
          </a:p>
          <a:p>
            <a:pPr>
              <a:lnSpc>
                <a:spcPct val="110000"/>
              </a:lnSpc>
              <a:spcBef>
                <a:spcPts val="1200"/>
              </a:spcBef>
            </a:pPr>
            <a:r>
              <a:rPr lang="en-GB" dirty="0"/>
              <a:t>In some cases you may need to be re-admitted to hospital for baby and feeding to be fully assessed and support with the feed plan.</a:t>
            </a:r>
          </a:p>
        </p:txBody>
      </p:sp>
      <p:pic>
        <p:nvPicPr>
          <p:cNvPr id="1031" name="Picture 7" descr="C:\Users\hannah.holland\AppData\Local\Microsoft\Windows\Temporary Internet Files\Content.IE5\QBOMFIJF\weighbab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5184" y="4175780"/>
            <a:ext cx="2465391" cy="2181762"/>
          </a:xfrm>
          <a:prstGeom prst="rect">
            <a:avLst/>
          </a:prstGeom>
          <a:noFill/>
          <a:extLst>
            <a:ext uri="{909E8E84-426E-40DD-AFC4-6F175D3DCCD1}">
              <a14:hiddenFill xmlns:a14="http://schemas.microsoft.com/office/drawing/2010/main">
                <a:solidFill>
                  <a:srgbClr val="FFFFFF"/>
                </a:solidFill>
              </a14:hiddenFill>
            </a:ext>
          </a:extLst>
        </p:spPr>
      </p:pic>
      <p:sp>
        <p:nvSpPr>
          <p:cNvPr id="8" name="Action Button: Go Home 19">
            <a:hlinkClick r:id="rId3" action="ppaction://hlinksldjump" highlightClick="1"/>
            <a:extLst>
              <a:ext uri="{FF2B5EF4-FFF2-40B4-BE49-F238E27FC236}">
                <a16:creationId xmlns:a16="http://schemas.microsoft.com/office/drawing/2014/main" id="{06713F62-E531-4BE6-B797-27D9C3EE4B6C}"/>
              </a:ext>
            </a:extLst>
          </p:cNvPr>
          <p:cNvSpPr/>
          <p:nvPr/>
        </p:nvSpPr>
        <p:spPr>
          <a:xfrm>
            <a:off x="11414760" y="6196866"/>
            <a:ext cx="655320" cy="5486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5DB67A68-429A-40C0-A46C-A26D3DF0332D}"/>
              </a:ext>
            </a:extLst>
          </p:cNvPr>
          <p:cNvSpPr/>
          <p:nvPr/>
        </p:nvSpPr>
        <p:spPr>
          <a:xfrm>
            <a:off x="10827026" y="6370469"/>
            <a:ext cx="360804" cy="198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208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31"/>
                                        </p:tgtEl>
                                        <p:attrNameLst>
                                          <p:attrName>style.visibility</p:attrName>
                                        </p:attrNameLst>
                                      </p:cBhvr>
                                      <p:to>
                                        <p:strVal val="visible"/>
                                      </p:to>
                                    </p:set>
                                    <p:animEffect transition="in" filter="fade">
                                      <p:cBhvr>
                                        <p:cTn id="30" dur="500"/>
                                        <p:tgtEl>
                                          <p:spTgt spid="1031"/>
                                        </p:tgtEl>
                                      </p:cBhvr>
                                    </p:animEffect>
                                  </p:childTnLst>
                                </p:cTn>
                              </p:par>
                            </p:childTnLst>
                          </p:cTn>
                        </p:par>
                        <p:par>
                          <p:cTn id="31" fill="hold">
                            <p:stCondLst>
                              <p:cond delay="3000"/>
                            </p:stCondLst>
                            <p:childTnLst>
                              <p:par>
                                <p:cTn id="32" presetID="1"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670" y="457518"/>
            <a:ext cx="10873530" cy="698182"/>
          </a:xfrm>
        </p:spPr>
        <p:txBody>
          <a:bodyPr>
            <a:normAutofit/>
          </a:bodyPr>
          <a:lstStyle/>
          <a:p>
            <a:r>
              <a:rPr lang="en-GB" sz="4400" b="1" dirty="0">
                <a:solidFill>
                  <a:schemeClr val="accent5">
                    <a:lumMod val="75000"/>
                  </a:schemeClr>
                </a:solidFill>
              </a:rPr>
              <a:t>Engorgement or full breasts? </a:t>
            </a:r>
          </a:p>
        </p:txBody>
      </p:sp>
      <p:sp>
        <p:nvSpPr>
          <p:cNvPr id="4" name="Text Placeholder 3"/>
          <p:cNvSpPr>
            <a:spLocks noGrp="1"/>
          </p:cNvSpPr>
          <p:nvPr>
            <p:ph type="body" idx="1"/>
          </p:nvPr>
        </p:nvSpPr>
        <p:spPr>
          <a:xfrm>
            <a:off x="8170065" y="1224313"/>
            <a:ext cx="3017765" cy="737121"/>
          </a:xfrm>
        </p:spPr>
        <p:txBody>
          <a:bodyPr>
            <a:normAutofit/>
          </a:bodyPr>
          <a:lstStyle/>
          <a:p>
            <a:r>
              <a:rPr lang="en-GB" sz="2800" b="1" dirty="0"/>
              <a:t>Engorgement</a:t>
            </a:r>
          </a:p>
        </p:txBody>
      </p:sp>
      <p:sp>
        <p:nvSpPr>
          <p:cNvPr id="3" name="Content Placeholder 2"/>
          <p:cNvSpPr>
            <a:spLocks noGrp="1"/>
          </p:cNvSpPr>
          <p:nvPr>
            <p:ph sz="half" idx="2"/>
          </p:nvPr>
        </p:nvSpPr>
        <p:spPr>
          <a:xfrm>
            <a:off x="7928824" y="1874545"/>
            <a:ext cx="4019862" cy="3624045"/>
          </a:xfrm>
        </p:spPr>
        <p:txBody>
          <a:bodyPr>
            <a:normAutofit lnSpcReduction="10000"/>
          </a:bodyPr>
          <a:lstStyle/>
          <a:p>
            <a:pPr>
              <a:lnSpc>
                <a:spcPct val="110000"/>
              </a:lnSpc>
              <a:spcBef>
                <a:spcPts val="1200"/>
              </a:spcBef>
            </a:pPr>
            <a:r>
              <a:rPr lang="en-GB" sz="2200" dirty="0"/>
              <a:t>Breasts are: Hot, hard/tight, Painful, oedematous/shiny</a:t>
            </a:r>
          </a:p>
          <a:p>
            <a:pPr>
              <a:lnSpc>
                <a:spcPct val="110000"/>
              </a:lnSpc>
              <a:spcBef>
                <a:spcPts val="1200"/>
              </a:spcBef>
            </a:pPr>
            <a:r>
              <a:rPr lang="en-GB" sz="2200" dirty="0"/>
              <a:t>May be inflamed, red</a:t>
            </a:r>
          </a:p>
          <a:p>
            <a:pPr>
              <a:lnSpc>
                <a:spcPct val="110000"/>
              </a:lnSpc>
              <a:spcBef>
                <a:spcPts val="1200"/>
              </a:spcBef>
            </a:pPr>
            <a:r>
              <a:rPr lang="en-GB" sz="2200" dirty="0"/>
              <a:t>Milk not flowing</a:t>
            </a:r>
          </a:p>
          <a:p>
            <a:pPr>
              <a:lnSpc>
                <a:spcPct val="110000"/>
              </a:lnSpc>
              <a:spcBef>
                <a:spcPts val="1200"/>
              </a:spcBef>
            </a:pPr>
            <a:r>
              <a:rPr lang="en-GB" sz="2200" dirty="0"/>
              <a:t>May have fever for 24 hours</a:t>
            </a:r>
          </a:p>
          <a:p>
            <a:pPr>
              <a:lnSpc>
                <a:spcPct val="110000"/>
              </a:lnSpc>
              <a:spcBef>
                <a:spcPts val="1200"/>
              </a:spcBef>
            </a:pPr>
            <a:r>
              <a:rPr lang="en-GB" b="1" dirty="0">
                <a:solidFill>
                  <a:schemeClr val="accent5">
                    <a:lumMod val="75000"/>
                  </a:schemeClr>
                </a:solidFill>
              </a:rPr>
              <a:t>This is not normal- discuss with your Midwife or Health Visitor</a:t>
            </a:r>
          </a:p>
        </p:txBody>
      </p:sp>
      <p:sp>
        <p:nvSpPr>
          <p:cNvPr id="5" name="Text Placeholder 4"/>
          <p:cNvSpPr>
            <a:spLocks noGrp="1"/>
          </p:cNvSpPr>
          <p:nvPr>
            <p:ph type="body" sz="quarter" idx="3"/>
          </p:nvPr>
        </p:nvSpPr>
        <p:spPr>
          <a:xfrm>
            <a:off x="431610" y="1224313"/>
            <a:ext cx="2620977" cy="737121"/>
          </a:xfrm>
        </p:spPr>
        <p:txBody>
          <a:bodyPr>
            <a:normAutofit/>
          </a:bodyPr>
          <a:lstStyle/>
          <a:p>
            <a:r>
              <a:rPr lang="en-GB" sz="2800" b="1" dirty="0"/>
              <a:t>Fullness</a:t>
            </a:r>
          </a:p>
        </p:txBody>
      </p:sp>
      <p:sp>
        <p:nvSpPr>
          <p:cNvPr id="6" name="Content Placeholder 5"/>
          <p:cNvSpPr>
            <a:spLocks noGrp="1"/>
          </p:cNvSpPr>
          <p:nvPr>
            <p:ph sz="quarter" idx="4"/>
          </p:nvPr>
        </p:nvSpPr>
        <p:spPr>
          <a:xfrm>
            <a:off x="184558" y="1874545"/>
            <a:ext cx="3699545" cy="4460268"/>
          </a:xfrm>
        </p:spPr>
        <p:txBody>
          <a:bodyPr>
            <a:normAutofit lnSpcReduction="10000"/>
          </a:bodyPr>
          <a:lstStyle/>
          <a:p>
            <a:pPr>
              <a:lnSpc>
                <a:spcPct val="110000"/>
              </a:lnSpc>
              <a:spcBef>
                <a:spcPts val="1200"/>
              </a:spcBef>
            </a:pPr>
            <a:r>
              <a:rPr lang="en-GB" sz="2200" dirty="0"/>
              <a:t>Breasts are: warm, firm, tender, heavy</a:t>
            </a:r>
          </a:p>
          <a:p>
            <a:pPr>
              <a:lnSpc>
                <a:spcPct val="110000"/>
              </a:lnSpc>
              <a:spcBef>
                <a:spcPts val="1200"/>
              </a:spcBef>
            </a:pPr>
            <a:r>
              <a:rPr lang="en-GB" sz="2200" dirty="0"/>
              <a:t>May show marbling</a:t>
            </a:r>
          </a:p>
          <a:p>
            <a:pPr>
              <a:lnSpc>
                <a:spcPct val="110000"/>
              </a:lnSpc>
              <a:spcBef>
                <a:spcPts val="1200"/>
              </a:spcBef>
            </a:pPr>
            <a:r>
              <a:rPr lang="en-GB" sz="2200" dirty="0"/>
              <a:t>Milk flows readily</a:t>
            </a:r>
          </a:p>
          <a:p>
            <a:pPr>
              <a:lnSpc>
                <a:spcPct val="110000"/>
              </a:lnSpc>
              <a:spcBef>
                <a:spcPts val="1200"/>
              </a:spcBef>
            </a:pPr>
            <a:r>
              <a:rPr lang="en-GB" sz="2200" dirty="0"/>
              <a:t>No Fever</a:t>
            </a:r>
          </a:p>
          <a:p>
            <a:pPr>
              <a:lnSpc>
                <a:spcPct val="110000"/>
              </a:lnSpc>
              <a:spcBef>
                <a:spcPts val="1200"/>
              </a:spcBef>
            </a:pPr>
            <a:r>
              <a:rPr lang="en-GB" b="1" dirty="0">
                <a:solidFill>
                  <a:schemeClr val="accent1"/>
                </a:solidFill>
              </a:rPr>
              <a:t>This is normal, continue to feed responsively and your supply will adjust to your baby’s needs. </a:t>
            </a:r>
          </a:p>
        </p:txBody>
      </p:sp>
      <p:sp>
        <p:nvSpPr>
          <p:cNvPr id="9" name="Oval 8">
            <a:extLst>
              <a:ext uri="{FF2B5EF4-FFF2-40B4-BE49-F238E27FC236}">
                <a16:creationId xmlns:a16="http://schemas.microsoft.com/office/drawing/2014/main" id="{70DC68A1-5AA4-4518-A0D2-C9C4130D85A7}"/>
              </a:ext>
            </a:extLst>
          </p:cNvPr>
          <p:cNvSpPr/>
          <p:nvPr/>
        </p:nvSpPr>
        <p:spPr>
          <a:xfrm>
            <a:off x="3523931" y="1577245"/>
            <a:ext cx="4247219" cy="42027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Self help for both</a:t>
            </a:r>
            <a:endParaRPr lang="en-GB" b="1" dirty="0">
              <a:solidFill>
                <a:schemeClr val="bg1"/>
              </a:solidFill>
            </a:endParaRPr>
          </a:p>
          <a:p>
            <a:pPr marL="285750" indent="-285750" algn="ctr">
              <a:buFont typeface="Arial" panose="020B0604020202020204" pitchFamily="34" charset="0"/>
              <a:buChar char="•"/>
            </a:pPr>
            <a:r>
              <a:rPr lang="en-GB" sz="2000" b="1" dirty="0"/>
              <a:t>Frequent and effective feeding</a:t>
            </a:r>
          </a:p>
          <a:p>
            <a:pPr marL="285750" indent="-285750" algn="ctr">
              <a:buFont typeface="Arial" panose="020B0604020202020204" pitchFamily="34" charset="0"/>
              <a:buChar char="•"/>
            </a:pPr>
            <a:r>
              <a:rPr lang="en-GB" sz="2000" b="1" dirty="0"/>
              <a:t>Warm/ cold compresses</a:t>
            </a:r>
          </a:p>
          <a:p>
            <a:pPr marL="285750" indent="-285750" algn="ctr">
              <a:buFont typeface="Arial" panose="020B0604020202020204" pitchFamily="34" charset="0"/>
              <a:buChar char="•"/>
            </a:pPr>
            <a:r>
              <a:rPr lang="en-GB" sz="2000" b="1" dirty="0"/>
              <a:t>Massage when feeding or pumping</a:t>
            </a:r>
          </a:p>
          <a:p>
            <a:pPr marL="285750" indent="-285750" algn="ctr">
              <a:buFont typeface="Arial" panose="020B0604020202020204" pitchFamily="34" charset="0"/>
              <a:buChar char="•"/>
            </a:pPr>
            <a:r>
              <a:rPr lang="en-GB" sz="2000" b="1" dirty="0"/>
              <a:t>Savoy cabbage leaves against breasts</a:t>
            </a:r>
          </a:p>
        </p:txBody>
      </p:sp>
      <p:sp>
        <p:nvSpPr>
          <p:cNvPr id="10" name="Action Button: Go Home 19">
            <a:hlinkClick r:id="rId2" action="ppaction://hlinksldjump" highlightClick="1"/>
            <a:extLst>
              <a:ext uri="{FF2B5EF4-FFF2-40B4-BE49-F238E27FC236}">
                <a16:creationId xmlns:a16="http://schemas.microsoft.com/office/drawing/2014/main" id="{426E3B2E-E8CD-454E-9213-66CF56695DFA}"/>
              </a:ext>
            </a:extLst>
          </p:cNvPr>
          <p:cNvSpPr/>
          <p:nvPr/>
        </p:nvSpPr>
        <p:spPr>
          <a:xfrm>
            <a:off x="11414760" y="6196866"/>
            <a:ext cx="655320" cy="5486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F6BDE82C-AF2E-4BBD-94CA-1DCCCC07A23E}"/>
              </a:ext>
            </a:extLst>
          </p:cNvPr>
          <p:cNvSpPr/>
          <p:nvPr/>
        </p:nvSpPr>
        <p:spPr>
          <a:xfrm>
            <a:off x="10827026" y="6370469"/>
            <a:ext cx="360804" cy="198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176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anim calcmode="lin" valueType="num">
                                      <p:cBhvr>
                                        <p:cTn id="2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anim calcmode="lin" valueType="num">
                                      <p:cBhvr>
                                        <p:cTn id="3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1000"/>
                                        <p:tgtEl>
                                          <p:spTgt spid="6">
                                            <p:txEl>
                                              <p:pRg st="4" end="4"/>
                                            </p:txEl>
                                          </p:spTgt>
                                        </p:tgtEl>
                                      </p:cBhvr>
                                    </p:animEffect>
                                    <p:anim calcmode="lin" valueType="num">
                                      <p:cBhvr>
                                        <p:cTn id="3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fade">
                                      <p:cBhvr>
                                        <p:cTn id="43" dur="1000"/>
                                        <p:tgtEl>
                                          <p:spTgt spid="4">
                                            <p:txEl>
                                              <p:pRg st="0" end="0"/>
                                            </p:txEl>
                                          </p:spTgt>
                                        </p:tgtEl>
                                      </p:cBhvr>
                                    </p:animEffect>
                                    <p:anim calcmode="lin" valueType="num">
                                      <p:cBhvr>
                                        <p:cTn id="4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fade">
                                      <p:cBhvr>
                                        <p:cTn id="49" dur="1000"/>
                                        <p:tgtEl>
                                          <p:spTgt spid="3">
                                            <p:txEl>
                                              <p:pRg st="0" end="0"/>
                                            </p:txEl>
                                          </p:spTgt>
                                        </p:tgtEl>
                                      </p:cBhvr>
                                    </p:animEffect>
                                    <p:anim calcmode="lin" valueType="num">
                                      <p:cBhvr>
                                        <p:cTn id="5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Effect transition="in" filter="fade">
                                      <p:cBhvr>
                                        <p:cTn id="55" dur="1000"/>
                                        <p:tgtEl>
                                          <p:spTgt spid="3">
                                            <p:txEl>
                                              <p:pRg st="1" end="1"/>
                                            </p:txEl>
                                          </p:spTgt>
                                        </p:tgtEl>
                                      </p:cBhvr>
                                    </p:animEffect>
                                    <p:anim calcmode="lin" valueType="num">
                                      <p:cBhvr>
                                        <p:cTn id="5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fade">
                                      <p:cBhvr>
                                        <p:cTn id="61" dur="1000"/>
                                        <p:tgtEl>
                                          <p:spTgt spid="3">
                                            <p:txEl>
                                              <p:pRg st="2" end="2"/>
                                            </p:txEl>
                                          </p:spTgt>
                                        </p:tgtEl>
                                      </p:cBhvr>
                                    </p:animEffect>
                                    <p:anim calcmode="lin" valueType="num">
                                      <p:cBhvr>
                                        <p:cTn id="6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Effect transition="in" filter="fade">
                                      <p:cBhvr>
                                        <p:cTn id="67" dur="1000"/>
                                        <p:tgtEl>
                                          <p:spTgt spid="3">
                                            <p:txEl>
                                              <p:pRg st="3" end="3"/>
                                            </p:txEl>
                                          </p:spTgt>
                                        </p:tgtEl>
                                      </p:cBhvr>
                                    </p:animEffect>
                                    <p:anim calcmode="lin" valueType="num">
                                      <p:cBhvr>
                                        <p:cTn id="6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3">
                                            <p:txEl>
                                              <p:pRg st="4" end="4"/>
                                            </p:txEl>
                                          </p:spTgt>
                                        </p:tgtEl>
                                        <p:attrNameLst>
                                          <p:attrName>style.visibility</p:attrName>
                                        </p:attrNameLst>
                                      </p:cBhvr>
                                      <p:to>
                                        <p:strVal val="visible"/>
                                      </p:to>
                                    </p:set>
                                    <p:animEffect transition="in" filter="fade">
                                      <p:cBhvr>
                                        <p:cTn id="73" dur="1000"/>
                                        <p:tgtEl>
                                          <p:spTgt spid="3">
                                            <p:txEl>
                                              <p:pRg st="4" end="4"/>
                                            </p:txEl>
                                          </p:spTgt>
                                        </p:tgtEl>
                                      </p:cBhvr>
                                    </p:animEffect>
                                    <p:anim calcmode="lin" valueType="num">
                                      <p:cBhvr>
                                        <p:cTn id="7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10" presetClass="entr" presetSubtype="0" fill="hold" grpId="0"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childTnLst>
                                </p:cTn>
                              </p:par>
                            </p:childTnLst>
                          </p:cTn>
                        </p:par>
                        <p:par>
                          <p:cTn id="80" fill="hold">
                            <p:stCondLst>
                              <p:cond delay="12500"/>
                            </p:stCondLst>
                            <p:childTnLst>
                              <p:par>
                                <p:cTn id="81" presetID="1"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uiExpand="1" build="p"/>
      <p:bldP spid="5" grpId="0" build="p"/>
      <p:bldP spid="6" grpId="0" uiExpand="1" build="p"/>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880394"/>
          </a:xfrm>
        </p:spPr>
        <p:txBody>
          <a:bodyPr>
            <a:normAutofit/>
          </a:bodyPr>
          <a:lstStyle/>
          <a:p>
            <a:r>
              <a:rPr lang="en-GB" sz="4400" b="1" dirty="0">
                <a:solidFill>
                  <a:schemeClr val="accent5">
                    <a:lumMod val="75000"/>
                  </a:schemeClr>
                </a:solidFill>
              </a:rPr>
              <a:t>Why is breastfeeding so special?</a:t>
            </a:r>
          </a:p>
        </p:txBody>
      </p:sp>
      <p:sp>
        <p:nvSpPr>
          <p:cNvPr id="3" name="Content Placeholder 2"/>
          <p:cNvSpPr>
            <a:spLocks noGrp="1"/>
          </p:cNvSpPr>
          <p:nvPr>
            <p:ph sz="half" idx="1"/>
          </p:nvPr>
        </p:nvSpPr>
        <p:spPr>
          <a:xfrm>
            <a:off x="1004170" y="2193757"/>
            <a:ext cx="4908115" cy="3591026"/>
          </a:xfrm>
        </p:spPr>
        <p:txBody>
          <a:bodyPr>
            <a:normAutofit fontScale="92500" lnSpcReduction="20000"/>
          </a:bodyPr>
          <a:lstStyle/>
          <a:p>
            <a:pPr>
              <a:lnSpc>
                <a:spcPct val="120000"/>
              </a:lnSpc>
              <a:spcBef>
                <a:spcPts val="1200"/>
              </a:spcBef>
            </a:pPr>
            <a:r>
              <a:rPr lang="en-GB" dirty="0"/>
              <a:t>Breast milk is considered a ‘live’ fluid’ – it changes from hour to hour!</a:t>
            </a:r>
          </a:p>
          <a:p>
            <a:pPr>
              <a:lnSpc>
                <a:spcPct val="120000"/>
              </a:lnSpc>
              <a:spcBef>
                <a:spcPts val="1200"/>
              </a:spcBef>
            </a:pPr>
            <a:r>
              <a:rPr lang="en-GB" dirty="0"/>
              <a:t>It contains hundreds of nutrients which cannot be replicated in formula</a:t>
            </a:r>
          </a:p>
          <a:p>
            <a:pPr>
              <a:lnSpc>
                <a:spcPct val="120000"/>
              </a:lnSpc>
              <a:spcBef>
                <a:spcPts val="1200"/>
              </a:spcBef>
            </a:pPr>
            <a:r>
              <a:rPr lang="en-GB" dirty="0"/>
              <a:t>These special factors help to enhance and protect your baby’s development</a:t>
            </a:r>
          </a:p>
        </p:txBody>
      </p:sp>
      <p:sp>
        <p:nvSpPr>
          <p:cNvPr id="4" name="Content Placeholder 3"/>
          <p:cNvSpPr>
            <a:spLocks noGrp="1"/>
          </p:cNvSpPr>
          <p:nvPr>
            <p:ph sz="half" idx="2"/>
          </p:nvPr>
        </p:nvSpPr>
        <p:spPr>
          <a:xfrm>
            <a:off x="6387230" y="1654479"/>
            <a:ext cx="4800600" cy="4271963"/>
          </a:xfrm>
        </p:spPr>
        <p:txBody>
          <a:bodyPr>
            <a:normAutofit fontScale="92500" lnSpcReduction="20000"/>
          </a:bodyPr>
          <a:lstStyle/>
          <a:p>
            <a:pPr marL="0" indent="0" algn="ctr">
              <a:buNone/>
            </a:pPr>
            <a:r>
              <a:rPr lang="en-GB" b="1" dirty="0">
                <a:solidFill>
                  <a:schemeClr val="accent5">
                    <a:lumMod val="75000"/>
                  </a:schemeClr>
                </a:solidFill>
              </a:rPr>
              <a:t>Did you know?</a:t>
            </a:r>
          </a:p>
          <a:p>
            <a:pPr marL="0" indent="0" algn="ctr">
              <a:lnSpc>
                <a:spcPct val="110000"/>
              </a:lnSpc>
              <a:spcBef>
                <a:spcPts val="1200"/>
              </a:spcBef>
              <a:buNone/>
            </a:pPr>
            <a:r>
              <a:rPr lang="en-GB" dirty="0"/>
              <a:t>If you come into contact with germs, your milk will contain antibodies      for these germs and pass them            to baby in your milk.</a:t>
            </a:r>
          </a:p>
          <a:p>
            <a:pPr marL="0" indent="0" algn="ctr">
              <a:lnSpc>
                <a:spcPct val="110000"/>
              </a:lnSpc>
              <a:spcBef>
                <a:spcPts val="1200"/>
              </a:spcBef>
              <a:buNone/>
            </a:pPr>
            <a:r>
              <a:rPr lang="en-GB" dirty="0"/>
              <a:t>If your baby comes into contact with germs, her saliva sends messages to your body to make the right antibodies for the germs, so your milk can deliver them to her!</a:t>
            </a:r>
          </a:p>
          <a:p>
            <a:pPr marL="0" indent="0" algn="ctr">
              <a:buNone/>
            </a:pPr>
            <a:r>
              <a:rPr lang="en-GB" sz="4000" b="1" dirty="0">
                <a:solidFill>
                  <a:schemeClr val="accent5">
                    <a:lumMod val="75000"/>
                  </a:schemeClr>
                </a:solidFill>
              </a:rPr>
              <a:t>WOW!</a:t>
            </a:r>
          </a:p>
        </p:txBody>
      </p:sp>
    </p:spTree>
    <p:extLst>
      <p:ext uri="{BB962C8B-B14F-4D97-AF65-F5344CB8AC3E}">
        <p14:creationId xmlns:p14="http://schemas.microsoft.com/office/powerpoint/2010/main" val="332041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1000"/>
                                        <p:tgtEl>
                                          <p:spTgt spid="4">
                                            <p:txEl>
                                              <p:pRg st="1" end="1"/>
                                            </p:txEl>
                                          </p:spTgt>
                                        </p:tgtEl>
                                      </p:cBhvr>
                                    </p:animEffect>
                                    <p:anim calcmode="lin" valueType="num">
                                      <p:cBhvr>
                                        <p:cTn id="3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1000"/>
                                        <p:tgtEl>
                                          <p:spTgt spid="4">
                                            <p:txEl>
                                              <p:pRg st="2" end="2"/>
                                            </p:txEl>
                                          </p:spTgt>
                                        </p:tgtEl>
                                      </p:cBhvr>
                                    </p:animEffect>
                                    <p:anim calcmode="lin" valueType="num">
                                      <p:cBhvr>
                                        <p:cTn id="3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2" presetClass="entr" presetSubtype="4" fill="hold" nodeType="after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908" y="302487"/>
            <a:ext cx="10856752" cy="748982"/>
          </a:xfrm>
        </p:spPr>
        <p:txBody>
          <a:bodyPr>
            <a:normAutofit/>
          </a:bodyPr>
          <a:lstStyle/>
          <a:p>
            <a:r>
              <a:rPr lang="en-GB" sz="4400" b="1" dirty="0">
                <a:solidFill>
                  <a:schemeClr val="accent5">
                    <a:lumMod val="75000"/>
                  </a:schemeClr>
                </a:solidFill>
              </a:rPr>
              <a:t>Mastitis	</a:t>
            </a:r>
          </a:p>
        </p:txBody>
      </p:sp>
      <p:sp>
        <p:nvSpPr>
          <p:cNvPr id="3" name="Content Placeholder 2"/>
          <p:cNvSpPr>
            <a:spLocks noGrp="1"/>
          </p:cNvSpPr>
          <p:nvPr>
            <p:ph idx="1"/>
          </p:nvPr>
        </p:nvSpPr>
        <p:spPr>
          <a:xfrm>
            <a:off x="410907" y="1051469"/>
            <a:ext cx="10505331" cy="5694037"/>
          </a:xfrm>
        </p:spPr>
        <p:txBody>
          <a:bodyPr>
            <a:normAutofit fontScale="77500" lnSpcReduction="20000"/>
          </a:bodyPr>
          <a:lstStyle/>
          <a:p>
            <a:pPr>
              <a:lnSpc>
                <a:spcPct val="120000"/>
              </a:lnSpc>
              <a:spcBef>
                <a:spcPts val="1200"/>
              </a:spcBef>
            </a:pPr>
            <a:r>
              <a:rPr lang="en-GB" sz="2600" dirty="0"/>
              <a:t>Mastitis is an infection</a:t>
            </a:r>
          </a:p>
          <a:p>
            <a:pPr>
              <a:lnSpc>
                <a:spcPct val="120000"/>
              </a:lnSpc>
              <a:spcBef>
                <a:spcPts val="1200"/>
              </a:spcBef>
            </a:pPr>
            <a:r>
              <a:rPr lang="en-GB" sz="2600" dirty="0"/>
              <a:t>If </a:t>
            </a:r>
            <a:r>
              <a:rPr lang="en-GB" sz="2600" b="1" dirty="0"/>
              <a:t>engorgement</a:t>
            </a:r>
            <a:r>
              <a:rPr lang="en-GB" sz="2600" dirty="0"/>
              <a:t> goes untreated it can lead to </a:t>
            </a:r>
            <a:r>
              <a:rPr lang="en-GB" sz="2600" b="1" dirty="0"/>
              <a:t>mastitis.</a:t>
            </a:r>
          </a:p>
          <a:p>
            <a:pPr>
              <a:lnSpc>
                <a:spcPct val="120000"/>
              </a:lnSpc>
              <a:spcBef>
                <a:spcPts val="1200"/>
              </a:spcBef>
            </a:pPr>
            <a:r>
              <a:rPr lang="en-GB" sz="2600" dirty="0"/>
              <a:t>Symptoms:- Flu like symptoms</a:t>
            </a:r>
          </a:p>
          <a:p>
            <a:pPr marL="1645920" lvl="6" indent="0">
              <a:lnSpc>
                <a:spcPct val="120000"/>
              </a:lnSpc>
              <a:spcBef>
                <a:spcPts val="1200"/>
              </a:spcBef>
              <a:buNone/>
            </a:pPr>
            <a:r>
              <a:rPr lang="en-GB" sz="2600" dirty="0"/>
              <a:t>	High Temperature (38c or greater)</a:t>
            </a:r>
          </a:p>
          <a:p>
            <a:pPr marL="1645920" lvl="6" indent="0">
              <a:lnSpc>
                <a:spcPct val="120000"/>
              </a:lnSpc>
              <a:spcBef>
                <a:spcPts val="1200"/>
              </a:spcBef>
              <a:buNone/>
            </a:pPr>
            <a:r>
              <a:rPr lang="en-GB" sz="2600" dirty="0"/>
              <a:t>	Red, painful lumpy area of breast</a:t>
            </a:r>
          </a:p>
          <a:p>
            <a:pPr marL="1645920" lvl="6" indent="0">
              <a:lnSpc>
                <a:spcPct val="120000"/>
              </a:lnSpc>
              <a:spcBef>
                <a:spcPts val="1200"/>
              </a:spcBef>
              <a:buNone/>
            </a:pPr>
            <a:r>
              <a:rPr lang="en-GB" sz="2600" dirty="0"/>
              <a:t>	Whole breast may feel sore or tender</a:t>
            </a:r>
          </a:p>
          <a:p>
            <a:pPr>
              <a:lnSpc>
                <a:spcPct val="120000"/>
              </a:lnSpc>
              <a:spcBef>
                <a:spcPts val="1200"/>
              </a:spcBef>
            </a:pPr>
            <a:r>
              <a:rPr lang="en-GB" sz="2600" dirty="0"/>
              <a:t>Treatment:- </a:t>
            </a:r>
            <a:r>
              <a:rPr lang="en-GB" sz="2600" b="1" dirty="0">
                <a:solidFill>
                  <a:schemeClr val="accent5">
                    <a:lumMod val="75000"/>
                  </a:schemeClr>
                </a:solidFill>
              </a:rPr>
              <a:t>Keep milk moving </a:t>
            </a:r>
            <a:r>
              <a:rPr lang="en-GB" sz="2600" dirty="0"/>
              <a:t>by feeding or pumping</a:t>
            </a:r>
          </a:p>
          <a:p>
            <a:pPr>
              <a:lnSpc>
                <a:spcPct val="120000"/>
              </a:lnSpc>
              <a:spcBef>
                <a:spcPts val="1200"/>
              </a:spcBef>
            </a:pPr>
            <a:r>
              <a:rPr lang="en-GB" sz="2600" dirty="0"/>
              <a:t>	Check attachment with a health professional.</a:t>
            </a:r>
          </a:p>
          <a:p>
            <a:pPr>
              <a:lnSpc>
                <a:spcPct val="120000"/>
              </a:lnSpc>
              <a:spcBef>
                <a:spcPts val="1200"/>
              </a:spcBef>
            </a:pPr>
            <a:r>
              <a:rPr lang="en-GB" sz="2600" dirty="0"/>
              <a:t>	express after feeds if breasts are not feeling softened from the feed.</a:t>
            </a:r>
          </a:p>
          <a:p>
            <a:pPr>
              <a:lnSpc>
                <a:spcPct val="120000"/>
              </a:lnSpc>
              <a:spcBef>
                <a:spcPts val="1200"/>
              </a:spcBef>
            </a:pPr>
            <a:r>
              <a:rPr lang="en-GB" sz="2600" dirty="0"/>
              <a:t>	change position so that baby’s chin is placed by affected area to drain this area.</a:t>
            </a:r>
          </a:p>
          <a:p>
            <a:pPr>
              <a:lnSpc>
                <a:spcPct val="120000"/>
              </a:lnSpc>
              <a:spcBef>
                <a:spcPts val="1200"/>
              </a:spcBef>
            </a:pPr>
            <a:r>
              <a:rPr lang="en-GB" sz="2600" dirty="0"/>
              <a:t>	Analgesia.</a:t>
            </a:r>
          </a:p>
          <a:p>
            <a:pPr marL="0" indent="0" algn="ctr">
              <a:buNone/>
            </a:pPr>
            <a:r>
              <a:rPr lang="en-GB" sz="2700" b="1" dirty="0">
                <a:solidFill>
                  <a:schemeClr val="accent5">
                    <a:lumMod val="75000"/>
                  </a:schemeClr>
                </a:solidFill>
              </a:rPr>
              <a:t>If not improved within 12 hours or fever develops then you will need antibiotics</a:t>
            </a:r>
          </a:p>
        </p:txBody>
      </p:sp>
      <p:sp>
        <p:nvSpPr>
          <p:cNvPr id="6" name="Oval 5">
            <a:hlinkClick r:id="rId2"/>
            <a:extLst>
              <a:ext uri="{FF2B5EF4-FFF2-40B4-BE49-F238E27FC236}">
                <a16:creationId xmlns:a16="http://schemas.microsoft.com/office/drawing/2014/main" id="{7CC4A606-196F-4756-B884-460A91EC3FD0}"/>
              </a:ext>
            </a:extLst>
          </p:cNvPr>
          <p:cNvSpPr/>
          <p:nvPr/>
        </p:nvSpPr>
        <p:spPr>
          <a:xfrm>
            <a:off x="7507448" y="956345"/>
            <a:ext cx="4227352" cy="2936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For more information on managing mastitis </a:t>
            </a:r>
          </a:p>
          <a:p>
            <a:pPr algn="ctr"/>
            <a:endParaRPr lang="en-GB" sz="2000" b="1" dirty="0">
              <a:solidFill>
                <a:schemeClr val="bg1"/>
              </a:solidFill>
            </a:endParaRPr>
          </a:p>
          <a:p>
            <a:pPr algn="ctr"/>
            <a:endParaRPr lang="en-GB" sz="2000" b="1" dirty="0">
              <a:solidFill>
                <a:schemeClr val="bg1"/>
              </a:solidFill>
            </a:endParaRPr>
          </a:p>
          <a:p>
            <a:pPr algn="ctr"/>
            <a:r>
              <a:rPr lang="en-GB" sz="2000" b="1" dirty="0">
                <a:solidFill>
                  <a:schemeClr val="bg1"/>
                </a:solidFill>
              </a:rPr>
              <a:t>To view  the Breastfeeding network information leaflet</a:t>
            </a:r>
            <a:endParaRPr lang="en-GB" sz="1200" dirty="0">
              <a:solidFill>
                <a:schemeClr val="bg1"/>
              </a:solidFill>
            </a:endParaRPr>
          </a:p>
        </p:txBody>
      </p:sp>
      <p:pic>
        <p:nvPicPr>
          <p:cNvPr id="10244" name="Picture 4" descr="The Breastfeeding Network UK (@BfN_UK) | Twitter">
            <a:extLst>
              <a:ext uri="{FF2B5EF4-FFF2-40B4-BE49-F238E27FC236}">
                <a16:creationId xmlns:a16="http://schemas.microsoft.com/office/drawing/2014/main" id="{F5351E99-4C65-42E6-9DD4-254427B50D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7257" y="2047316"/>
            <a:ext cx="849385" cy="8493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Action Button: Go Home 19">
            <a:hlinkClick r:id="rId4" action="ppaction://hlinksldjump" highlightClick="1"/>
            <a:extLst>
              <a:ext uri="{FF2B5EF4-FFF2-40B4-BE49-F238E27FC236}">
                <a16:creationId xmlns:a16="http://schemas.microsoft.com/office/drawing/2014/main" id="{CBAB0CBE-F66F-49E7-8BF4-9187DA0597F7}"/>
              </a:ext>
            </a:extLst>
          </p:cNvPr>
          <p:cNvSpPr/>
          <p:nvPr/>
        </p:nvSpPr>
        <p:spPr>
          <a:xfrm>
            <a:off x="11414760" y="6196866"/>
            <a:ext cx="655320" cy="5486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A06D650-7A29-41EC-BDE0-DE06C9EDD04A}"/>
              </a:ext>
            </a:extLst>
          </p:cNvPr>
          <p:cNvSpPr txBox="1"/>
          <p:nvPr/>
        </p:nvSpPr>
        <p:spPr>
          <a:xfrm>
            <a:off x="8937282" y="2102676"/>
            <a:ext cx="1516742" cy="400110"/>
          </a:xfrm>
          <a:prstGeom prst="rect">
            <a:avLst/>
          </a:prstGeom>
          <a:noFill/>
        </p:spPr>
        <p:txBody>
          <a:bodyPr wrap="square" rtlCol="0">
            <a:spAutoFit/>
          </a:bodyPr>
          <a:lstStyle/>
          <a:p>
            <a:r>
              <a:rPr lang="en-GB" sz="2000" b="1" dirty="0">
                <a:solidFill>
                  <a:schemeClr val="accent3">
                    <a:lumMod val="20000"/>
                    <a:lumOff val="80000"/>
                  </a:schemeClr>
                </a:solidFill>
                <a:hlinkClick r:id="rId5">
                  <a:extLst>
                    <a:ext uri="{A12FA001-AC4F-418D-AE19-62706E023703}">
                      <ahyp:hlinkClr xmlns:ahyp="http://schemas.microsoft.com/office/drawing/2018/hyperlinkcolor" val="tx"/>
                    </a:ext>
                  </a:extLst>
                </a:hlinkClick>
              </a:rPr>
              <a:t>Click here </a:t>
            </a:r>
            <a:endParaRPr lang="en-GB" sz="2000" b="1" dirty="0">
              <a:solidFill>
                <a:schemeClr val="accent3">
                  <a:lumMod val="20000"/>
                  <a:lumOff val="80000"/>
                </a:schemeClr>
              </a:solidFill>
            </a:endParaRPr>
          </a:p>
        </p:txBody>
      </p:sp>
      <p:sp>
        <p:nvSpPr>
          <p:cNvPr id="11" name="Arrow: Right 10">
            <a:extLst>
              <a:ext uri="{FF2B5EF4-FFF2-40B4-BE49-F238E27FC236}">
                <a16:creationId xmlns:a16="http://schemas.microsoft.com/office/drawing/2014/main" id="{83639BBD-C99B-411A-9D5F-36573252242F}"/>
              </a:ext>
            </a:extLst>
          </p:cNvPr>
          <p:cNvSpPr/>
          <p:nvPr/>
        </p:nvSpPr>
        <p:spPr>
          <a:xfrm>
            <a:off x="10827026" y="6370469"/>
            <a:ext cx="360804" cy="198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552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000"/>
                                        <p:tgtEl>
                                          <p:spTgt spid="3">
                                            <p:txEl>
                                              <p:pRg st="9" end="9"/>
                                            </p:txEl>
                                          </p:spTgt>
                                        </p:tgtEl>
                                      </p:cBhvr>
                                    </p:animEffect>
                                    <p:anim calcmode="lin" valueType="num">
                                      <p:cBhvr>
                                        <p:cTn id="6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1000"/>
                                        <p:tgtEl>
                                          <p:spTgt spid="3">
                                            <p:txEl>
                                              <p:pRg st="10" end="10"/>
                                            </p:txEl>
                                          </p:spTgt>
                                        </p:tgtEl>
                                      </p:cBhvr>
                                    </p:animEffect>
                                    <p:anim calcmode="lin" valueType="num">
                                      <p:cBhvr>
                                        <p:cTn id="6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fade">
                                      <p:cBhvr>
                                        <p:cTn id="73" dur="1000"/>
                                        <p:tgtEl>
                                          <p:spTgt spid="3">
                                            <p:txEl>
                                              <p:pRg st="11" end="11"/>
                                            </p:txEl>
                                          </p:spTgt>
                                        </p:tgtEl>
                                      </p:cBhvr>
                                    </p:animEffect>
                                    <p:anim calcmode="lin" valueType="num">
                                      <p:cBhvr>
                                        <p:cTn id="7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10" presetClass="entr" presetSubtype="0"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500"/>
                                        <p:tgtEl>
                                          <p:spTgt spid="6"/>
                                        </p:tgtEl>
                                      </p:cBhvr>
                                    </p:animEffect>
                                  </p:childTnLst>
                                </p:cTn>
                              </p:par>
                            </p:childTnLst>
                          </p:cTn>
                        </p:par>
                        <p:par>
                          <p:cTn id="80" fill="hold">
                            <p:stCondLst>
                              <p:cond delay="12500"/>
                            </p:stCondLst>
                            <p:childTnLst>
                              <p:par>
                                <p:cTn id="81" presetID="10" presetClass="entr" presetSubtype="0" fill="hold" nodeType="afterEffect">
                                  <p:stCondLst>
                                    <p:cond delay="0"/>
                                  </p:stCondLst>
                                  <p:childTnLst>
                                    <p:set>
                                      <p:cBhvr>
                                        <p:cTn id="82" dur="1" fill="hold">
                                          <p:stCondLst>
                                            <p:cond delay="0"/>
                                          </p:stCondLst>
                                        </p:cTn>
                                        <p:tgtEl>
                                          <p:spTgt spid="10244"/>
                                        </p:tgtEl>
                                        <p:attrNameLst>
                                          <p:attrName>style.visibility</p:attrName>
                                        </p:attrNameLst>
                                      </p:cBhvr>
                                      <p:to>
                                        <p:strVal val="visible"/>
                                      </p:to>
                                    </p:set>
                                    <p:animEffect transition="in" filter="fade">
                                      <p:cBhvr>
                                        <p:cTn id="83" dur="500"/>
                                        <p:tgtEl>
                                          <p:spTgt spid="10244"/>
                                        </p:tgtEl>
                                      </p:cBhvr>
                                    </p:animEffect>
                                  </p:childTnLst>
                                </p:cTn>
                              </p:par>
                            </p:childTnLst>
                          </p:cTn>
                        </p:par>
                        <p:par>
                          <p:cTn id="84" fill="hold">
                            <p:stCondLst>
                              <p:cond delay="13000"/>
                            </p:stCondLst>
                            <p:childTnLst>
                              <p:par>
                                <p:cTn id="85" presetID="1" presetClass="entr" presetSubtype="0"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22" y="344810"/>
            <a:ext cx="10873530" cy="737121"/>
          </a:xfrm>
        </p:spPr>
        <p:txBody>
          <a:bodyPr/>
          <a:lstStyle/>
          <a:p>
            <a:r>
              <a:rPr lang="en-GB" b="1" dirty="0">
                <a:solidFill>
                  <a:schemeClr val="accent5">
                    <a:lumMod val="75000"/>
                  </a:schemeClr>
                </a:solidFill>
              </a:rPr>
              <a:t>Thrush</a:t>
            </a:r>
          </a:p>
        </p:txBody>
      </p:sp>
      <p:sp>
        <p:nvSpPr>
          <p:cNvPr id="3" name="Text Placeholder 2"/>
          <p:cNvSpPr>
            <a:spLocks noGrp="1"/>
          </p:cNvSpPr>
          <p:nvPr>
            <p:ph type="body" idx="1"/>
          </p:nvPr>
        </p:nvSpPr>
        <p:spPr>
          <a:xfrm>
            <a:off x="507985" y="1189017"/>
            <a:ext cx="4800600" cy="737121"/>
          </a:xfrm>
        </p:spPr>
        <p:txBody>
          <a:bodyPr/>
          <a:lstStyle/>
          <a:p>
            <a:r>
              <a:rPr lang="en-GB" b="1" dirty="0"/>
              <a:t>Symptoms</a:t>
            </a:r>
          </a:p>
        </p:txBody>
      </p:sp>
      <p:sp>
        <p:nvSpPr>
          <p:cNvPr id="4" name="Content Placeholder 3"/>
          <p:cNvSpPr>
            <a:spLocks noGrp="1"/>
          </p:cNvSpPr>
          <p:nvPr>
            <p:ph sz="half" idx="2"/>
          </p:nvPr>
        </p:nvSpPr>
        <p:spPr>
          <a:xfrm>
            <a:off x="441922" y="1703804"/>
            <a:ext cx="4932726" cy="4090103"/>
          </a:xfrm>
        </p:spPr>
        <p:txBody>
          <a:bodyPr>
            <a:normAutofit fontScale="92500" lnSpcReduction="20000"/>
          </a:bodyPr>
          <a:lstStyle/>
          <a:p>
            <a:pPr>
              <a:lnSpc>
                <a:spcPct val="120000"/>
              </a:lnSpc>
              <a:spcBef>
                <a:spcPts val="1200"/>
              </a:spcBef>
            </a:pPr>
            <a:r>
              <a:rPr lang="en-GB" dirty="0"/>
              <a:t>Sudden breast/nipple pain in both breasts after previous pain free feeding. This can last beyond feeding period.</a:t>
            </a:r>
          </a:p>
          <a:p>
            <a:pPr>
              <a:lnSpc>
                <a:spcPct val="120000"/>
              </a:lnSpc>
              <a:spcBef>
                <a:spcPts val="1200"/>
              </a:spcBef>
            </a:pPr>
            <a:r>
              <a:rPr lang="en-GB" dirty="0"/>
              <a:t>Shiny red appearance of nipple/areola or white nipple.</a:t>
            </a:r>
          </a:p>
          <a:p>
            <a:pPr>
              <a:lnSpc>
                <a:spcPct val="120000"/>
              </a:lnSpc>
              <a:spcBef>
                <a:spcPts val="1200"/>
              </a:spcBef>
            </a:pPr>
            <a:r>
              <a:rPr lang="en-GB" dirty="0"/>
              <a:t>In Baby’s mouth there may appear white spots on gums, cheeks, tongue.</a:t>
            </a:r>
          </a:p>
        </p:txBody>
      </p:sp>
      <p:sp>
        <p:nvSpPr>
          <p:cNvPr id="5" name="Text Placeholder 4"/>
          <p:cNvSpPr>
            <a:spLocks noGrp="1"/>
          </p:cNvSpPr>
          <p:nvPr>
            <p:ph type="body" sz="quarter" idx="3"/>
          </p:nvPr>
        </p:nvSpPr>
        <p:spPr>
          <a:xfrm>
            <a:off x="6313314" y="602204"/>
            <a:ext cx="4800600" cy="737121"/>
          </a:xfrm>
        </p:spPr>
        <p:txBody>
          <a:bodyPr/>
          <a:lstStyle/>
          <a:p>
            <a:r>
              <a:rPr lang="en-GB" b="1" dirty="0"/>
              <a:t>Treatment</a:t>
            </a:r>
          </a:p>
        </p:txBody>
      </p:sp>
      <p:sp>
        <p:nvSpPr>
          <p:cNvPr id="6" name="Content Placeholder 5"/>
          <p:cNvSpPr>
            <a:spLocks noGrp="1"/>
          </p:cNvSpPr>
          <p:nvPr>
            <p:ph sz="quarter" idx="4"/>
          </p:nvPr>
        </p:nvSpPr>
        <p:spPr>
          <a:xfrm>
            <a:off x="6207760" y="1276756"/>
            <a:ext cx="4800600" cy="4359275"/>
          </a:xfrm>
        </p:spPr>
        <p:txBody>
          <a:bodyPr>
            <a:normAutofit fontScale="92500" lnSpcReduction="20000"/>
          </a:bodyPr>
          <a:lstStyle/>
          <a:p>
            <a:pPr>
              <a:lnSpc>
                <a:spcPct val="110000"/>
              </a:lnSpc>
              <a:spcBef>
                <a:spcPts val="1200"/>
              </a:spcBef>
            </a:pPr>
            <a:r>
              <a:rPr lang="en-GB" dirty="0"/>
              <a:t>Crucial to get attachment checked as thrush is often mistakenly diagnosed when it is ineffective attachment, Seek help from infant feeding specialists.</a:t>
            </a:r>
          </a:p>
          <a:p>
            <a:pPr>
              <a:lnSpc>
                <a:spcPct val="110000"/>
              </a:lnSpc>
              <a:spcBef>
                <a:spcPts val="1200"/>
              </a:spcBef>
            </a:pPr>
            <a:r>
              <a:rPr lang="en-GB" dirty="0"/>
              <a:t>Mother and Baby should be treated simultaneously, GP can prescribe appropriate anti-fungal therapy.</a:t>
            </a:r>
          </a:p>
          <a:p>
            <a:pPr>
              <a:lnSpc>
                <a:spcPct val="110000"/>
              </a:lnSpc>
              <a:spcBef>
                <a:spcPts val="1200"/>
              </a:spcBef>
            </a:pPr>
            <a:r>
              <a:rPr lang="en-GB" dirty="0"/>
              <a:t>Hygiene- hot wash towels/ reusable breast pads/ bras, hand washing.</a:t>
            </a:r>
          </a:p>
          <a:p>
            <a:pPr>
              <a:lnSpc>
                <a:spcPct val="110000"/>
              </a:lnSpc>
              <a:spcBef>
                <a:spcPts val="1200"/>
              </a:spcBef>
            </a:pPr>
            <a:r>
              <a:rPr lang="en-GB" dirty="0"/>
              <a:t>Do not store expressed breastmilk in active thrush period.</a:t>
            </a:r>
          </a:p>
        </p:txBody>
      </p:sp>
      <p:sp>
        <p:nvSpPr>
          <p:cNvPr id="8" name="Oval 7">
            <a:extLst>
              <a:ext uri="{FF2B5EF4-FFF2-40B4-BE49-F238E27FC236}">
                <a16:creationId xmlns:a16="http://schemas.microsoft.com/office/drawing/2014/main" id="{BC85DD61-0DB5-4C35-8938-9AB46D78566F}"/>
              </a:ext>
            </a:extLst>
          </p:cNvPr>
          <p:cNvSpPr/>
          <p:nvPr/>
        </p:nvSpPr>
        <p:spPr>
          <a:xfrm>
            <a:off x="899720" y="4898760"/>
            <a:ext cx="4932726" cy="185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 more information on</a:t>
            </a:r>
          </a:p>
          <a:p>
            <a:pPr algn="ctr"/>
            <a:r>
              <a:rPr lang="en-GB" dirty="0"/>
              <a:t>treating and managing thrush</a:t>
            </a:r>
          </a:p>
          <a:p>
            <a:pPr algn="ctr"/>
            <a:endParaRPr lang="en-GB" dirty="0"/>
          </a:p>
          <a:p>
            <a:pPr algn="ctr"/>
            <a:r>
              <a:rPr lang="en-GB" dirty="0"/>
              <a:t>To view the Breastfeeding network information leaflet</a:t>
            </a:r>
          </a:p>
          <a:p>
            <a:pPr algn="ctr"/>
            <a:endParaRPr lang="en-GB" dirty="0"/>
          </a:p>
        </p:txBody>
      </p:sp>
      <p:pic>
        <p:nvPicPr>
          <p:cNvPr id="9" name="Picture 4" descr="The Breastfeeding Network UK (@BfN_UK) | Twitter">
            <a:extLst>
              <a:ext uri="{FF2B5EF4-FFF2-40B4-BE49-F238E27FC236}">
                <a16:creationId xmlns:a16="http://schemas.microsoft.com/office/drawing/2014/main" id="{F8D57A11-542D-4376-9725-952E1F669F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1209" y="5464239"/>
            <a:ext cx="659336" cy="6593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 name="Action Button: Go Home 19">
            <a:hlinkClick r:id="rId3" action="ppaction://hlinksldjump" highlightClick="1"/>
            <a:extLst>
              <a:ext uri="{FF2B5EF4-FFF2-40B4-BE49-F238E27FC236}">
                <a16:creationId xmlns:a16="http://schemas.microsoft.com/office/drawing/2014/main" id="{992A8B27-D61A-46CF-BBF9-161B4AFDA98B}"/>
              </a:ext>
            </a:extLst>
          </p:cNvPr>
          <p:cNvSpPr/>
          <p:nvPr/>
        </p:nvSpPr>
        <p:spPr>
          <a:xfrm>
            <a:off x="11414760" y="6196866"/>
            <a:ext cx="655320" cy="5486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CF8A62B-DB21-4B36-BE5C-EEAD9000FD9A}"/>
              </a:ext>
            </a:extLst>
          </p:cNvPr>
          <p:cNvSpPr txBox="1"/>
          <p:nvPr/>
        </p:nvSpPr>
        <p:spPr>
          <a:xfrm>
            <a:off x="2626566" y="5487782"/>
            <a:ext cx="1516742" cy="400110"/>
          </a:xfrm>
          <a:prstGeom prst="rect">
            <a:avLst/>
          </a:prstGeom>
          <a:noFill/>
        </p:spPr>
        <p:txBody>
          <a:bodyPr wrap="square" rtlCol="0">
            <a:spAutoFit/>
          </a:bodyPr>
          <a:lstStyle/>
          <a:p>
            <a:r>
              <a:rPr lang="en-GB" sz="2000" b="1" dirty="0">
                <a:solidFill>
                  <a:schemeClr val="accent3">
                    <a:lumMod val="20000"/>
                    <a:lumOff val="80000"/>
                  </a:schemeClr>
                </a:solidFill>
                <a:hlinkClick r:id="rId4">
                  <a:extLst>
                    <a:ext uri="{A12FA001-AC4F-418D-AE19-62706E023703}">
                      <ahyp:hlinkClr xmlns:ahyp="http://schemas.microsoft.com/office/drawing/2018/hyperlinkcolor" val="tx"/>
                    </a:ext>
                  </a:extLst>
                </a:hlinkClick>
              </a:rPr>
              <a:t>Click here </a:t>
            </a:r>
            <a:endParaRPr lang="en-GB" sz="2000" b="1" dirty="0">
              <a:solidFill>
                <a:schemeClr val="accent3">
                  <a:lumMod val="20000"/>
                  <a:lumOff val="80000"/>
                </a:schemeClr>
              </a:solidFill>
            </a:endParaRPr>
          </a:p>
        </p:txBody>
      </p:sp>
      <p:sp>
        <p:nvSpPr>
          <p:cNvPr id="14" name="Arrow: Right 13">
            <a:extLst>
              <a:ext uri="{FF2B5EF4-FFF2-40B4-BE49-F238E27FC236}">
                <a16:creationId xmlns:a16="http://schemas.microsoft.com/office/drawing/2014/main" id="{875A31C3-E85E-4EB3-8960-6AA3D7EDFDDD}"/>
              </a:ext>
            </a:extLst>
          </p:cNvPr>
          <p:cNvSpPr/>
          <p:nvPr/>
        </p:nvSpPr>
        <p:spPr>
          <a:xfrm>
            <a:off x="10827026" y="6370469"/>
            <a:ext cx="360804" cy="198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418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anim calcmode="lin" valueType="num">
                                      <p:cBhvr>
                                        <p:cTn id="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1000"/>
                                        <p:tgtEl>
                                          <p:spTgt spid="5">
                                            <p:txEl>
                                              <p:pRg st="0" end="0"/>
                                            </p:txEl>
                                          </p:spTgt>
                                        </p:tgtEl>
                                      </p:cBhvr>
                                    </p:animEffect>
                                    <p:anim calcmode="lin" valueType="num">
                                      <p:cBhvr>
                                        <p:cTn id="3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1000"/>
                                        <p:tgtEl>
                                          <p:spTgt spid="6">
                                            <p:txEl>
                                              <p:pRg st="0" end="0"/>
                                            </p:txEl>
                                          </p:spTgt>
                                        </p:tgtEl>
                                      </p:cBhvr>
                                    </p:animEffect>
                                    <p:anim calcmode="lin" valueType="num">
                                      <p:cBhvr>
                                        <p:cTn id="3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fade">
                                      <p:cBhvr>
                                        <p:cTn id="43" dur="1000"/>
                                        <p:tgtEl>
                                          <p:spTgt spid="6">
                                            <p:txEl>
                                              <p:pRg st="1" end="1"/>
                                            </p:txEl>
                                          </p:spTgt>
                                        </p:tgtEl>
                                      </p:cBhvr>
                                    </p:animEffect>
                                    <p:anim calcmode="lin" valueType="num">
                                      <p:cBhvr>
                                        <p:cTn id="4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fade">
                                      <p:cBhvr>
                                        <p:cTn id="49" dur="1000"/>
                                        <p:tgtEl>
                                          <p:spTgt spid="6">
                                            <p:txEl>
                                              <p:pRg st="2" end="2"/>
                                            </p:txEl>
                                          </p:spTgt>
                                        </p:tgtEl>
                                      </p:cBhvr>
                                    </p:animEffect>
                                    <p:anim calcmode="lin" valueType="num">
                                      <p:cBhvr>
                                        <p:cTn id="5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Effect transition="in" filter="fade">
                                      <p:cBhvr>
                                        <p:cTn id="55" dur="1000"/>
                                        <p:tgtEl>
                                          <p:spTgt spid="6">
                                            <p:txEl>
                                              <p:pRg st="3" end="3"/>
                                            </p:txEl>
                                          </p:spTgt>
                                        </p:tgtEl>
                                      </p:cBhvr>
                                    </p:animEffect>
                                    <p:anim calcmode="lin" valueType="num">
                                      <p:cBhvr>
                                        <p:cTn id="5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10" presetClass="entr" presetSubtype="0"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par>
                          <p:cTn id="62" fill="hold">
                            <p:stCondLst>
                              <p:cond delay="9500"/>
                            </p:stCondLst>
                            <p:childTnLst>
                              <p:par>
                                <p:cTn id="63" presetID="10" presetClass="entr" presetSubtype="0" fill="hold"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par>
                          <p:cTn id="66" fill="hold">
                            <p:stCondLst>
                              <p:cond delay="10000"/>
                            </p:stCondLst>
                            <p:childTnLst>
                              <p:par>
                                <p:cTn id="67" presetID="1"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build="p"/>
      <p:bldP spid="6" grpId="0" uiExpand="1" build="p"/>
      <p:bldP spid="8" grpId="0" animBg="1"/>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lumMod val="75000"/>
                  </a:schemeClr>
                </a:solidFill>
              </a:rPr>
              <a:t>Thank you</a:t>
            </a:r>
          </a:p>
        </p:txBody>
      </p:sp>
      <p:sp>
        <p:nvSpPr>
          <p:cNvPr id="3" name="Content Placeholder 2"/>
          <p:cNvSpPr>
            <a:spLocks noGrp="1"/>
          </p:cNvSpPr>
          <p:nvPr>
            <p:ph idx="1"/>
          </p:nvPr>
        </p:nvSpPr>
        <p:spPr/>
        <p:txBody>
          <a:bodyPr>
            <a:normAutofit/>
          </a:bodyPr>
          <a:lstStyle/>
          <a:p>
            <a:pPr marL="0" indent="0" algn="ctr">
              <a:buNone/>
            </a:pPr>
            <a:r>
              <a:rPr lang="en-GB" sz="3200" dirty="0">
                <a:solidFill>
                  <a:schemeClr val="accent5">
                    <a:lumMod val="75000"/>
                  </a:schemeClr>
                </a:solidFill>
              </a:rPr>
              <a:t>We hope this presentation will be beneficial on your new exciting journey. </a:t>
            </a:r>
          </a:p>
          <a:p>
            <a:pPr marL="0" indent="0" algn="ctr">
              <a:buNone/>
            </a:pPr>
            <a:r>
              <a:rPr lang="en-GB" sz="3200" dirty="0">
                <a:solidFill>
                  <a:schemeClr val="accent5">
                    <a:lumMod val="75000"/>
                  </a:schemeClr>
                </a:solidFill>
              </a:rPr>
              <a:t>We are always here to help.</a:t>
            </a:r>
          </a:p>
          <a:p>
            <a:pPr marL="0" indent="0" algn="ctr">
              <a:buNone/>
            </a:pPr>
            <a:r>
              <a:rPr lang="en-GB" sz="3200" dirty="0">
                <a:solidFill>
                  <a:schemeClr val="accent5">
                    <a:lumMod val="75000"/>
                  </a:schemeClr>
                </a:solidFill>
              </a:rPr>
              <a:t>Infant Feeding Team, </a:t>
            </a:r>
          </a:p>
          <a:p>
            <a:pPr marL="0" indent="0" algn="ctr">
              <a:buNone/>
            </a:pPr>
            <a:r>
              <a:rPr lang="en-GB" sz="3200" dirty="0">
                <a:solidFill>
                  <a:schemeClr val="accent5">
                    <a:lumMod val="75000"/>
                  </a:schemeClr>
                </a:solidFill>
              </a:rPr>
              <a:t>Frimley Health NHS Trust</a:t>
            </a:r>
          </a:p>
        </p:txBody>
      </p:sp>
      <p:pic>
        <p:nvPicPr>
          <p:cNvPr id="5" name="Picture 14">
            <a:extLst>
              <a:ext uri="{FF2B5EF4-FFF2-40B4-BE49-F238E27FC236}">
                <a16:creationId xmlns:a16="http://schemas.microsoft.com/office/drawing/2014/main" id="{F9139A36-FB4C-4F5E-B030-B6A8FB72D9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2413" y="274638"/>
            <a:ext cx="27622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6ABBA05-35CD-425F-83E0-CE8B4A3F11F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0339" y="6443709"/>
            <a:ext cx="4030980" cy="216535"/>
          </a:xfrm>
          <a:prstGeom prst="rect">
            <a:avLst/>
          </a:prstGeom>
          <a:noFill/>
        </p:spPr>
      </p:pic>
      <p:sp>
        <p:nvSpPr>
          <p:cNvPr id="7" name="Action Button: Go Home 19">
            <a:hlinkClick r:id="rId4" action="ppaction://hlinksldjump" highlightClick="1"/>
            <a:extLst>
              <a:ext uri="{FF2B5EF4-FFF2-40B4-BE49-F238E27FC236}">
                <a16:creationId xmlns:a16="http://schemas.microsoft.com/office/drawing/2014/main" id="{19980CAB-1638-4574-BF7B-244F3F00464A}"/>
              </a:ext>
            </a:extLst>
          </p:cNvPr>
          <p:cNvSpPr/>
          <p:nvPr/>
        </p:nvSpPr>
        <p:spPr>
          <a:xfrm>
            <a:off x="11414760" y="6196866"/>
            <a:ext cx="655320" cy="5486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8E1609A4-6A01-48A6-9EF0-0EB626F6BB3C}"/>
              </a:ext>
            </a:extLst>
          </p:cNvPr>
          <p:cNvSpPr/>
          <p:nvPr/>
        </p:nvSpPr>
        <p:spPr>
          <a:xfrm>
            <a:off x="10827026" y="6370469"/>
            <a:ext cx="360804" cy="198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103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2" presetClass="entr" presetSubtype="1"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up)">
                                      <p:cBhvr>
                                        <p:cTn id="37" dur="500"/>
                                        <p:tgtEl>
                                          <p:spTgt spid="5"/>
                                        </p:tgtEl>
                                      </p:cBhvr>
                                    </p:animEffect>
                                  </p:childTnLst>
                                </p:cTn>
                              </p:par>
                            </p:childTnLst>
                          </p:cTn>
                        </p:par>
                        <p:par>
                          <p:cTn id="38" fill="hold">
                            <p:stCondLst>
                              <p:cond delay="5500"/>
                            </p:stCondLst>
                            <p:childTnLst>
                              <p:par>
                                <p:cTn id="39" presetID="1"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par>
                          <p:cTn id="41" fill="hold">
                            <p:stCondLst>
                              <p:cond delay="5500"/>
                            </p:stCondLst>
                            <p:childTnLst>
                              <p:par>
                                <p:cTn id="42" presetID="22" presetClass="entr" presetSubtype="8"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8D134E-3F34-45A0-87BE-7C674050EF55}"/>
              </a:ext>
            </a:extLst>
          </p:cNvPr>
          <p:cNvSpPr>
            <a:spLocks noGrp="1"/>
          </p:cNvSpPr>
          <p:nvPr>
            <p:ph type="title"/>
          </p:nvPr>
        </p:nvSpPr>
        <p:spPr>
          <a:xfrm>
            <a:off x="1066800" y="457518"/>
            <a:ext cx="9982200" cy="578802"/>
          </a:xfrm>
        </p:spPr>
        <p:txBody>
          <a:bodyPr>
            <a:noAutofit/>
          </a:bodyPr>
          <a:lstStyle/>
          <a:p>
            <a:r>
              <a:rPr lang="en-GB" sz="4400" b="1" dirty="0">
                <a:solidFill>
                  <a:schemeClr val="accent5">
                    <a:lumMod val="75000"/>
                  </a:schemeClr>
                </a:solidFill>
                <a:cs typeface="Calibri" panose="020F0502020204030204" pitchFamily="34" charset="0"/>
              </a:rPr>
              <a:t>Colostrum – a super food!</a:t>
            </a:r>
          </a:p>
        </p:txBody>
      </p:sp>
      <p:sp>
        <p:nvSpPr>
          <p:cNvPr id="12" name="TextBox 11">
            <a:extLst>
              <a:ext uri="{FF2B5EF4-FFF2-40B4-BE49-F238E27FC236}">
                <a16:creationId xmlns:a16="http://schemas.microsoft.com/office/drawing/2014/main" id="{1F748623-0A08-49F3-8995-090CCC4E8C2D}"/>
              </a:ext>
            </a:extLst>
          </p:cNvPr>
          <p:cNvSpPr txBox="1"/>
          <p:nvPr/>
        </p:nvSpPr>
        <p:spPr>
          <a:xfrm>
            <a:off x="548640" y="1249680"/>
            <a:ext cx="11521440" cy="707886"/>
          </a:xfrm>
          <a:prstGeom prst="rect">
            <a:avLst/>
          </a:prstGeom>
          <a:noFill/>
        </p:spPr>
        <p:txBody>
          <a:bodyPr wrap="square" rtlCol="0">
            <a:spAutoFit/>
          </a:bodyPr>
          <a:lstStyle/>
          <a:p>
            <a:r>
              <a:rPr lang="en-GB" sz="2000" dirty="0">
                <a:cs typeface="Calibri" panose="020F0502020204030204" pitchFamily="34" charset="0"/>
              </a:rPr>
              <a:t>Colostrum is the milk you make for baby in the first few days after birth. It is in tiny volumes, because baby’s tummy is tiny! </a:t>
            </a:r>
          </a:p>
        </p:txBody>
      </p:sp>
      <p:sp>
        <p:nvSpPr>
          <p:cNvPr id="19" name="TextBox 18">
            <a:extLst>
              <a:ext uri="{FF2B5EF4-FFF2-40B4-BE49-F238E27FC236}">
                <a16:creationId xmlns:a16="http://schemas.microsoft.com/office/drawing/2014/main" id="{8EC455DF-605C-4DCA-A8C8-BCF539BB2036}"/>
              </a:ext>
            </a:extLst>
          </p:cNvPr>
          <p:cNvSpPr txBox="1"/>
          <p:nvPr/>
        </p:nvSpPr>
        <p:spPr>
          <a:xfrm>
            <a:off x="5806440" y="1974214"/>
            <a:ext cx="5730240" cy="4247317"/>
          </a:xfrm>
          <a:prstGeom prst="rect">
            <a:avLst/>
          </a:prstGeom>
          <a:noFill/>
        </p:spPr>
        <p:txBody>
          <a:bodyPr wrap="square" rtlCol="0">
            <a:spAutoFit/>
          </a:bodyPr>
          <a:lstStyle/>
          <a:p>
            <a:pPr marL="285750" indent="-285750">
              <a:spcBef>
                <a:spcPts val="1200"/>
              </a:spcBef>
              <a:buFont typeface="Arial" pitchFamily="34" charset="0"/>
              <a:buChar char="•"/>
            </a:pPr>
            <a:r>
              <a:rPr lang="en-GB" sz="2000" dirty="0">
                <a:cs typeface="Calibri" panose="020F0502020204030204" pitchFamily="34" charset="0"/>
              </a:rPr>
              <a:t>Colostrum is </a:t>
            </a:r>
            <a:r>
              <a:rPr lang="en-GB" sz="2000" b="1" dirty="0">
                <a:solidFill>
                  <a:srgbClr val="00B050"/>
                </a:solidFill>
                <a:cs typeface="Calibri" panose="020F0502020204030204" pitchFamily="34" charset="0"/>
              </a:rPr>
              <a:t>↑</a:t>
            </a:r>
            <a:r>
              <a:rPr lang="en-GB" sz="2000" dirty="0">
                <a:cs typeface="Calibri" panose="020F0502020204030204" pitchFamily="34" charset="0"/>
              </a:rPr>
              <a:t>high in protein,</a:t>
            </a:r>
            <a:r>
              <a:rPr lang="en-GB" sz="2000" b="1" dirty="0">
                <a:solidFill>
                  <a:srgbClr val="00B050"/>
                </a:solidFill>
                <a:cs typeface="Calibri" panose="020F0502020204030204" pitchFamily="34" charset="0"/>
              </a:rPr>
              <a:t> ↓</a:t>
            </a:r>
            <a:r>
              <a:rPr lang="en-GB" sz="2000" dirty="0">
                <a:cs typeface="Calibri" panose="020F0502020204030204" pitchFamily="34" charset="0"/>
              </a:rPr>
              <a:t>low in fat, and easily and quickly digested. Perfectly tailored for your baby’s brand new digestive system. </a:t>
            </a:r>
          </a:p>
          <a:p>
            <a:pPr marL="285750" indent="-285750">
              <a:spcBef>
                <a:spcPts val="1200"/>
              </a:spcBef>
              <a:buFont typeface="Arial" pitchFamily="34" charset="0"/>
              <a:buChar char="•"/>
            </a:pPr>
            <a:r>
              <a:rPr lang="en-GB" sz="2000" dirty="0">
                <a:cs typeface="Calibri" panose="020F0502020204030204" pitchFamily="34" charset="0"/>
              </a:rPr>
              <a:t>Remember this picture when your baby is feeding very frequently. Easily and quickly digested means more meals!</a:t>
            </a:r>
          </a:p>
          <a:p>
            <a:pPr marL="285750" indent="-285750">
              <a:spcBef>
                <a:spcPts val="1200"/>
              </a:spcBef>
              <a:buFont typeface="Arial" pitchFamily="34" charset="0"/>
              <a:buChar char="•"/>
            </a:pPr>
            <a:r>
              <a:rPr lang="en-GB" sz="2000" dirty="0">
                <a:cs typeface="Calibri" panose="020F0502020204030204" pitchFamily="34" charset="0"/>
              </a:rPr>
              <a:t>Breast feeding is more than just food, it is a source of comfort and safety to baby, so your baby will feed to feel happy too. </a:t>
            </a:r>
          </a:p>
          <a:p>
            <a:pPr marL="285750" indent="-285750">
              <a:spcBef>
                <a:spcPts val="1200"/>
              </a:spcBef>
              <a:buFont typeface="Arial" pitchFamily="34" charset="0"/>
              <a:buChar char="•"/>
            </a:pPr>
            <a:r>
              <a:rPr lang="en-GB" sz="2000" dirty="0">
                <a:cs typeface="Calibri" panose="020F0502020204030204" pitchFamily="34" charset="0"/>
              </a:rPr>
              <a:t>Think of colostrum as baby’s first vaccination: it is packed full of ‘</a:t>
            </a:r>
            <a:r>
              <a:rPr lang="en-GB" sz="2000" b="1" dirty="0">
                <a:solidFill>
                  <a:schemeClr val="accent5">
                    <a:lumMod val="75000"/>
                  </a:schemeClr>
                </a:solidFill>
                <a:cs typeface="Calibri" panose="020F0502020204030204" pitchFamily="34" charset="0"/>
              </a:rPr>
              <a:t>good</a:t>
            </a:r>
            <a:r>
              <a:rPr lang="en-GB" sz="2000" dirty="0">
                <a:cs typeface="Calibri" panose="020F0502020204030204" pitchFamily="34" charset="0"/>
              </a:rPr>
              <a:t>’ bacteria to help protect your baby</a:t>
            </a:r>
          </a:p>
        </p:txBody>
      </p:sp>
      <p:pic>
        <p:nvPicPr>
          <p:cNvPr id="3" name="Picture 2" descr="A picture containing chart&#10;&#10;Description automatically generated">
            <a:extLst>
              <a:ext uri="{FF2B5EF4-FFF2-40B4-BE49-F238E27FC236}">
                <a16:creationId xmlns:a16="http://schemas.microsoft.com/office/drawing/2014/main" id="{9FC46402-7340-435B-A97E-B9C803284F9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7411" y="2432932"/>
            <a:ext cx="5216473" cy="3004305"/>
          </a:xfrm>
          <a:prstGeom prst="rect">
            <a:avLst/>
          </a:prstGeom>
        </p:spPr>
      </p:pic>
    </p:spTree>
    <p:extLst>
      <p:ext uri="{BB962C8B-B14F-4D97-AF65-F5344CB8AC3E}">
        <p14:creationId xmlns:p14="http://schemas.microsoft.com/office/powerpoint/2010/main" val="157050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1000"/>
                                        <p:tgtEl>
                                          <p:spTgt spid="19">
                                            <p:txEl>
                                              <p:pRg st="0" end="0"/>
                                            </p:txEl>
                                          </p:spTgt>
                                        </p:tgtEl>
                                      </p:cBhvr>
                                    </p:animEffect>
                                    <p:anim calcmode="lin" valueType="num">
                                      <p:cBhvr>
                                        <p:cTn id="14"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Effect transition="in" filter="fade">
                                      <p:cBhvr>
                                        <p:cTn id="19" dur="1000"/>
                                        <p:tgtEl>
                                          <p:spTgt spid="19">
                                            <p:txEl>
                                              <p:pRg st="1" end="1"/>
                                            </p:txEl>
                                          </p:spTgt>
                                        </p:tgtEl>
                                      </p:cBhvr>
                                    </p:animEffect>
                                    <p:anim calcmode="lin" valueType="num">
                                      <p:cBhvr>
                                        <p:cTn id="20"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Effect transition="in" filter="fade">
                                      <p:cBhvr>
                                        <p:cTn id="25" dur="1000"/>
                                        <p:tgtEl>
                                          <p:spTgt spid="19">
                                            <p:txEl>
                                              <p:pRg st="2" end="2"/>
                                            </p:txEl>
                                          </p:spTgt>
                                        </p:tgtEl>
                                      </p:cBhvr>
                                    </p:animEffect>
                                    <p:anim calcmode="lin" valueType="num">
                                      <p:cBhvr>
                                        <p:cTn id="26"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9">
                                            <p:txEl>
                                              <p:pRg st="3" end="3"/>
                                            </p:txEl>
                                          </p:spTgt>
                                        </p:tgtEl>
                                        <p:attrNameLst>
                                          <p:attrName>style.visibility</p:attrName>
                                        </p:attrNameLst>
                                      </p:cBhvr>
                                      <p:to>
                                        <p:strVal val="visible"/>
                                      </p:to>
                                    </p:set>
                                    <p:animEffect transition="in" filter="fade">
                                      <p:cBhvr>
                                        <p:cTn id="31" dur="1000"/>
                                        <p:tgtEl>
                                          <p:spTgt spid="19">
                                            <p:txEl>
                                              <p:pRg st="3" end="3"/>
                                            </p:txEl>
                                          </p:spTgt>
                                        </p:tgtEl>
                                      </p:cBhvr>
                                    </p:animEffect>
                                    <p:anim calcmode="lin" valueType="num">
                                      <p:cBhvr>
                                        <p:cTn id="32"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10"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aturation sat="17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BED5F-D796-4718-A211-5BBA1242B83D}"/>
              </a:ext>
            </a:extLst>
          </p:cNvPr>
          <p:cNvSpPr>
            <a:spLocks noGrp="1"/>
          </p:cNvSpPr>
          <p:nvPr>
            <p:ph type="title"/>
          </p:nvPr>
        </p:nvSpPr>
        <p:spPr>
          <a:xfrm>
            <a:off x="701258" y="121906"/>
            <a:ext cx="10058400" cy="1188720"/>
          </a:xfrm>
        </p:spPr>
        <p:txBody>
          <a:bodyPr>
            <a:normAutofit/>
          </a:bodyPr>
          <a:lstStyle/>
          <a:p>
            <a:r>
              <a:rPr lang="en-GB" sz="4400" b="1" dirty="0">
                <a:solidFill>
                  <a:schemeClr val="accent5">
                    <a:lumMod val="75000"/>
                  </a:schemeClr>
                </a:solidFill>
              </a:rPr>
              <a:t>The microbiome and your milk</a:t>
            </a:r>
          </a:p>
        </p:txBody>
      </p:sp>
      <p:sp>
        <p:nvSpPr>
          <p:cNvPr id="3" name="Content Placeholder 2">
            <a:extLst>
              <a:ext uri="{FF2B5EF4-FFF2-40B4-BE49-F238E27FC236}">
                <a16:creationId xmlns:a16="http://schemas.microsoft.com/office/drawing/2014/main" id="{ABD02524-E070-4B13-AED1-2DD30723E31E}"/>
              </a:ext>
            </a:extLst>
          </p:cNvPr>
          <p:cNvSpPr>
            <a:spLocks noGrp="1"/>
          </p:cNvSpPr>
          <p:nvPr>
            <p:ph sz="half" idx="1"/>
          </p:nvPr>
        </p:nvSpPr>
        <p:spPr>
          <a:xfrm>
            <a:off x="517628" y="1710126"/>
            <a:ext cx="10242030" cy="4271963"/>
          </a:xfrm>
        </p:spPr>
        <p:txBody>
          <a:bodyPr>
            <a:normAutofit lnSpcReduction="10000"/>
          </a:bodyPr>
          <a:lstStyle/>
          <a:p>
            <a:r>
              <a:rPr lang="en-GB" sz="3200" dirty="0"/>
              <a:t>Remember we said colostrum is full of </a:t>
            </a:r>
            <a:r>
              <a:rPr lang="en-GB" sz="3200" b="1" dirty="0">
                <a:solidFill>
                  <a:schemeClr val="accent5">
                    <a:lumMod val="75000"/>
                  </a:schemeClr>
                </a:solidFill>
              </a:rPr>
              <a:t>good bacteria</a:t>
            </a:r>
            <a:r>
              <a:rPr lang="en-GB" sz="3200" dirty="0"/>
              <a:t>?</a:t>
            </a:r>
          </a:p>
          <a:p>
            <a:r>
              <a:rPr lang="en-GB" sz="3200" dirty="0"/>
              <a:t>Part of its job is to coat baby’s gut in a protective layer to keep out harmful bacteria</a:t>
            </a:r>
          </a:p>
          <a:p>
            <a:r>
              <a:rPr lang="en-GB" sz="3200" dirty="0"/>
              <a:t>The ‘Microbiome’ is the special environment in your baby’s gut which helps the </a:t>
            </a:r>
            <a:r>
              <a:rPr lang="en-GB" sz="3200" b="1" dirty="0">
                <a:solidFill>
                  <a:schemeClr val="accent5">
                    <a:lumMod val="75000"/>
                  </a:schemeClr>
                </a:solidFill>
              </a:rPr>
              <a:t>good bacteria </a:t>
            </a:r>
            <a:r>
              <a:rPr lang="en-GB" sz="3200" dirty="0"/>
              <a:t>to thrive</a:t>
            </a:r>
          </a:p>
          <a:p>
            <a:r>
              <a:rPr lang="en-GB" sz="3200" dirty="0">
                <a:solidFill>
                  <a:srgbClr val="595959"/>
                </a:solidFill>
              </a:rPr>
              <a:t>Breastfeeding helps to kickstart your baby’s immune system by building the microbiome, and helping to protect her from illnesses and disease</a:t>
            </a:r>
          </a:p>
          <a:p>
            <a:endParaRPr lang="en-GB" sz="3200" dirty="0"/>
          </a:p>
        </p:txBody>
      </p:sp>
      <p:pic>
        <p:nvPicPr>
          <p:cNvPr id="7" name="Picture 6">
            <a:extLst>
              <a:ext uri="{FF2B5EF4-FFF2-40B4-BE49-F238E27FC236}">
                <a16:creationId xmlns:a16="http://schemas.microsoft.com/office/drawing/2014/main" id="{057B2730-37EC-41FA-A44B-A4C0A83C8B1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086475" y="3424237"/>
            <a:ext cx="19050" cy="9525"/>
          </a:xfrm>
          <a:prstGeom prst="rect">
            <a:avLst/>
          </a:prstGeom>
        </p:spPr>
      </p:pic>
    </p:spTree>
    <p:extLst>
      <p:ext uri="{BB962C8B-B14F-4D97-AF65-F5344CB8AC3E}">
        <p14:creationId xmlns:p14="http://schemas.microsoft.com/office/powerpoint/2010/main" val="146009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1310897-11FA-4C24-B34E-68798070B6D3}"/>
              </a:ext>
            </a:extLst>
          </p:cNvPr>
          <p:cNvSpPr txBox="1"/>
          <p:nvPr/>
        </p:nvSpPr>
        <p:spPr>
          <a:xfrm>
            <a:off x="772999" y="470594"/>
            <a:ext cx="9822730" cy="1486561"/>
          </a:xfrm>
          <a:prstGeom prst="rect">
            <a:avLst/>
          </a:prstGeom>
          <a:noFill/>
        </p:spPr>
        <p:txBody>
          <a:bodyPr wrap="square" rtlCol="0">
            <a:spAutoFit/>
          </a:bodyPr>
          <a:lstStyle/>
          <a:p>
            <a:pPr marL="228600" lvl="0" indent="-228600">
              <a:lnSpc>
                <a:spcPct val="90000"/>
              </a:lnSpc>
              <a:spcBef>
                <a:spcPts val="1800"/>
              </a:spcBef>
              <a:buClr>
                <a:srgbClr val="D680A5"/>
              </a:buClr>
              <a:buSzPct val="90000"/>
              <a:buFont typeface="Arial" pitchFamily="34" charset="0"/>
              <a:buChar char="•"/>
            </a:pPr>
            <a:r>
              <a:rPr lang="en-GB" sz="2800" dirty="0">
                <a:solidFill>
                  <a:srgbClr val="595959"/>
                </a:solidFill>
              </a:rPr>
              <a:t>This powerful protection is unique to breast milk and cannot be replicated by formula</a:t>
            </a:r>
          </a:p>
          <a:p>
            <a:pPr marL="228600" lvl="0" indent="-228600">
              <a:lnSpc>
                <a:spcPct val="90000"/>
              </a:lnSpc>
              <a:spcBef>
                <a:spcPts val="1800"/>
              </a:spcBef>
              <a:buClr>
                <a:srgbClr val="D680A5"/>
              </a:buClr>
              <a:buSzPct val="90000"/>
              <a:buFont typeface="Arial" pitchFamily="34" charset="0"/>
              <a:buChar char="•"/>
            </a:pPr>
            <a:r>
              <a:rPr lang="en-GB" sz="2800" dirty="0">
                <a:solidFill>
                  <a:srgbClr val="595959"/>
                </a:solidFill>
              </a:rPr>
              <a:t>Every drop of breastmilk counts! It’s more than just food…</a:t>
            </a:r>
          </a:p>
        </p:txBody>
      </p:sp>
      <p:pic>
        <p:nvPicPr>
          <p:cNvPr id="10" name="Picture 9">
            <a:extLst>
              <a:ext uri="{FF2B5EF4-FFF2-40B4-BE49-F238E27FC236}">
                <a16:creationId xmlns:a16="http://schemas.microsoft.com/office/drawing/2014/main" id="{39E37DC4-04AA-43A6-969A-C73A9CD291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850" y="2248525"/>
            <a:ext cx="6398300" cy="3897442"/>
          </a:xfrm>
          <a:prstGeom prst="rect">
            <a:avLst/>
          </a:prstGeom>
          <a:ln>
            <a:noFill/>
          </a:ln>
          <a:effectLst>
            <a:glow rad="838200">
              <a:schemeClr val="accent1">
                <a:alpha val="24000"/>
              </a:schemeClr>
            </a:glow>
            <a:softEdge rad="76200"/>
          </a:effectLst>
        </p:spPr>
      </p:pic>
      <p:sp>
        <p:nvSpPr>
          <p:cNvPr id="2" name="TextBox 1">
            <a:extLst>
              <a:ext uri="{FF2B5EF4-FFF2-40B4-BE49-F238E27FC236}">
                <a16:creationId xmlns:a16="http://schemas.microsoft.com/office/drawing/2014/main" id="{A55EEC03-9CA0-497B-97F7-31E7E5F3BD8F}"/>
              </a:ext>
            </a:extLst>
          </p:cNvPr>
          <p:cNvSpPr txBox="1"/>
          <p:nvPr/>
        </p:nvSpPr>
        <p:spPr>
          <a:xfrm>
            <a:off x="7929255" y="6058366"/>
            <a:ext cx="1592825" cy="276999"/>
          </a:xfrm>
          <a:prstGeom prst="rect">
            <a:avLst/>
          </a:prstGeom>
          <a:noFill/>
        </p:spPr>
        <p:txBody>
          <a:bodyPr wrap="square" rtlCol="0">
            <a:spAutoFit/>
          </a:bodyPr>
          <a:lstStyle/>
          <a:p>
            <a:r>
              <a:rPr lang="en-GB" sz="1200" b="1" dirty="0">
                <a:solidFill>
                  <a:srgbClr val="0070C0"/>
                </a:solidFill>
              </a:rPr>
              <a:t>BFI unicef.co.uk</a:t>
            </a:r>
          </a:p>
        </p:txBody>
      </p:sp>
      <p:pic>
        <p:nvPicPr>
          <p:cNvPr id="6146" name="Picture 2" descr="Jersey works towards UNICEF Baby Friendly accreditation">
            <a:extLst>
              <a:ext uri="{FF2B5EF4-FFF2-40B4-BE49-F238E27FC236}">
                <a16:creationId xmlns:a16="http://schemas.microsoft.com/office/drawing/2014/main" id="{4B3E1D62-63A5-4442-A01A-A631B4F24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078" y="5256880"/>
            <a:ext cx="1462334" cy="8824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99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1000"/>
                                        <p:tgtEl>
                                          <p:spTgt spid="9">
                                            <p:txEl>
                                              <p:pRg st="1" end="1"/>
                                            </p:txEl>
                                          </p:spTgt>
                                        </p:tgtEl>
                                      </p:cBhvr>
                                    </p:animEffect>
                                    <p:anim calcmode="lin" valueType="num">
                                      <p:cBhvr>
                                        <p:cTn id="1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fade">
                                      <p:cBhvr>
                                        <p:cTn id="2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435617" y="106363"/>
            <a:ext cx="9853789" cy="6588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noAutofit/>
          </a:bodyPr>
          <a:lstStyle/>
          <a:p>
            <a:pPr eaLnBrk="1" hangingPunct="1">
              <a:defRPr/>
            </a:pPr>
            <a:r>
              <a:rPr lang="en-GB" altLang="en-US" sz="4400" b="1" dirty="0">
                <a:solidFill>
                  <a:schemeClr val="accent5">
                    <a:lumMod val="75000"/>
                  </a:schemeClr>
                </a:solidFill>
              </a:rPr>
              <a:t>What is in breastmilk?</a:t>
            </a:r>
          </a:p>
        </p:txBody>
      </p:sp>
      <p:sp>
        <p:nvSpPr>
          <p:cNvPr id="61" name="Rectangle 60"/>
          <p:cNvSpPr/>
          <p:nvPr/>
        </p:nvSpPr>
        <p:spPr>
          <a:xfrm>
            <a:off x="2314632" y="3897735"/>
            <a:ext cx="1802096" cy="584775"/>
          </a:xfrm>
          <a:prstGeom prst="rect">
            <a:avLst/>
          </a:prstGeom>
          <a:ln>
            <a:solidFill>
              <a:schemeClr val="accent1"/>
            </a:solidFill>
          </a:ln>
        </p:spPr>
        <p:txBody>
          <a:bodyPr wrap="none">
            <a:spAutoFit/>
          </a:bodyPr>
          <a:lstStyle/>
          <a:p>
            <a:pPr eaLnBrk="1" fontAlgn="auto" hangingPunct="1">
              <a:spcBef>
                <a:spcPts val="0"/>
              </a:spcBef>
              <a:spcAft>
                <a:spcPts val="0"/>
              </a:spcAft>
              <a:defRPr/>
            </a:pPr>
            <a:r>
              <a:rPr lang="en-GB" sz="3200" b="1" dirty="0">
                <a:solidFill>
                  <a:schemeClr val="accent5">
                    <a:lumMod val="75000"/>
                  </a:schemeClr>
                </a:solidFill>
                <a:latin typeface="Arial" panose="020B0604020202020204" pitchFamily="34" charset="0"/>
                <a:ea typeface="+mj-ea"/>
              </a:rPr>
              <a:t>Formula</a:t>
            </a:r>
          </a:p>
        </p:txBody>
      </p:sp>
      <p:sp>
        <p:nvSpPr>
          <p:cNvPr id="62" name="Rectangle 61"/>
          <p:cNvSpPr/>
          <p:nvPr/>
        </p:nvSpPr>
        <p:spPr>
          <a:xfrm>
            <a:off x="7359651" y="682973"/>
            <a:ext cx="2509020" cy="584775"/>
          </a:xfrm>
          <a:prstGeom prst="rect">
            <a:avLst/>
          </a:prstGeom>
          <a:ln>
            <a:solidFill>
              <a:schemeClr val="accent1"/>
            </a:solidFill>
          </a:ln>
        </p:spPr>
        <p:txBody>
          <a:bodyPr wrap="none">
            <a:spAutoFit/>
          </a:bodyPr>
          <a:lstStyle/>
          <a:p>
            <a:pPr eaLnBrk="1" fontAlgn="auto" hangingPunct="1">
              <a:spcBef>
                <a:spcPts val="0"/>
              </a:spcBef>
              <a:spcAft>
                <a:spcPts val="0"/>
              </a:spcAft>
              <a:defRPr/>
            </a:pPr>
            <a:r>
              <a:rPr lang="en-GB" sz="3200" b="1" dirty="0">
                <a:solidFill>
                  <a:schemeClr val="accent5">
                    <a:lumMod val="75000"/>
                  </a:schemeClr>
                </a:solidFill>
                <a:latin typeface="Arial" panose="020B0604020202020204" pitchFamily="34" charset="0"/>
                <a:ea typeface="+mj-ea"/>
              </a:rPr>
              <a:t>Human milk</a:t>
            </a:r>
          </a:p>
        </p:txBody>
      </p:sp>
      <p:sp>
        <p:nvSpPr>
          <p:cNvPr id="27" name="Flowchart: Magnetic Disk 26"/>
          <p:cNvSpPr/>
          <p:nvPr/>
        </p:nvSpPr>
        <p:spPr>
          <a:xfrm>
            <a:off x="815414" y="6134339"/>
            <a:ext cx="4800533" cy="468000"/>
          </a:xfrm>
          <a:prstGeom prst="flowChartMagneticDisk">
            <a:avLst/>
          </a:prstGeom>
          <a:solidFill>
            <a:schemeClr val="tx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Arial" panose="020B0604020202020204" pitchFamily="34" charset="0"/>
                <a:cs typeface="Arial" panose="020B0604020202020204" pitchFamily="34" charset="0"/>
              </a:rPr>
              <a:t>WATER</a:t>
            </a:r>
          </a:p>
        </p:txBody>
      </p:sp>
      <p:sp>
        <p:nvSpPr>
          <p:cNvPr id="28" name="Flowchart: Magnetic Disk 27"/>
          <p:cNvSpPr/>
          <p:nvPr/>
        </p:nvSpPr>
        <p:spPr>
          <a:xfrm>
            <a:off x="815414" y="5810355"/>
            <a:ext cx="4800533" cy="468000"/>
          </a:xfrm>
          <a:prstGeom prst="flowChartMagneticDisk">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Arial" panose="020B0604020202020204" pitchFamily="34" charset="0"/>
                <a:cs typeface="Arial" panose="020B0604020202020204" pitchFamily="34" charset="0"/>
              </a:rPr>
              <a:t>PROTEIN</a:t>
            </a:r>
          </a:p>
        </p:txBody>
      </p:sp>
      <p:sp>
        <p:nvSpPr>
          <p:cNvPr id="29" name="Flowchart: Magnetic Disk 28"/>
          <p:cNvSpPr/>
          <p:nvPr/>
        </p:nvSpPr>
        <p:spPr>
          <a:xfrm>
            <a:off x="815414" y="5486267"/>
            <a:ext cx="4800533" cy="468000"/>
          </a:xfrm>
          <a:prstGeom prst="flowChartMagneticDisk">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Arial" panose="020B0604020202020204" pitchFamily="34" charset="0"/>
                <a:cs typeface="Arial" panose="020B0604020202020204" pitchFamily="34" charset="0"/>
              </a:rPr>
              <a:t>CARBOHYDRATES</a:t>
            </a:r>
          </a:p>
        </p:txBody>
      </p:sp>
      <p:sp>
        <p:nvSpPr>
          <p:cNvPr id="30" name="Flowchart: Magnetic Disk 29"/>
          <p:cNvSpPr/>
          <p:nvPr/>
        </p:nvSpPr>
        <p:spPr>
          <a:xfrm>
            <a:off x="815414" y="5162283"/>
            <a:ext cx="4800533" cy="468000"/>
          </a:xfrm>
          <a:prstGeom prst="flowChartMagneticDisk">
            <a:avLst/>
          </a:prstGeom>
          <a:solidFill>
            <a:srgbClr val="999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Arial" panose="020B0604020202020204" pitchFamily="34" charset="0"/>
                <a:cs typeface="Arial" panose="020B0604020202020204" pitchFamily="34" charset="0"/>
              </a:rPr>
              <a:t>FATS</a:t>
            </a:r>
          </a:p>
        </p:txBody>
      </p:sp>
      <p:sp>
        <p:nvSpPr>
          <p:cNvPr id="31" name="Flowchart: Magnetic Disk 30"/>
          <p:cNvSpPr/>
          <p:nvPr/>
        </p:nvSpPr>
        <p:spPr>
          <a:xfrm>
            <a:off x="815414" y="4838195"/>
            <a:ext cx="4800533" cy="468000"/>
          </a:xfrm>
          <a:prstGeom prst="flowChartMagneticDisk">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Arial" panose="020B0604020202020204" pitchFamily="34" charset="0"/>
                <a:cs typeface="Arial" panose="020B0604020202020204" pitchFamily="34" charset="0"/>
              </a:rPr>
              <a:t>VITAMINS &amp; MINERALS</a:t>
            </a:r>
          </a:p>
        </p:txBody>
      </p:sp>
      <p:sp>
        <p:nvSpPr>
          <p:cNvPr id="32" name="Flowchart: Magnetic Disk 31"/>
          <p:cNvSpPr/>
          <p:nvPr/>
        </p:nvSpPr>
        <p:spPr>
          <a:xfrm>
            <a:off x="6480043" y="6134339"/>
            <a:ext cx="4800533" cy="468000"/>
          </a:xfrm>
          <a:prstGeom prst="flowChartMagneticDisk">
            <a:avLst/>
          </a:prstGeom>
          <a:solidFill>
            <a:schemeClr val="tx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Arial" panose="020B0604020202020204" pitchFamily="34" charset="0"/>
                <a:cs typeface="Arial" panose="020B0604020202020204" pitchFamily="34" charset="0"/>
              </a:rPr>
              <a:t>WATER</a:t>
            </a:r>
          </a:p>
        </p:txBody>
      </p:sp>
      <p:sp>
        <p:nvSpPr>
          <p:cNvPr id="33" name="Flowchart: Magnetic Disk 32"/>
          <p:cNvSpPr/>
          <p:nvPr/>
        </p:nvSpPr>
        <p:spPr>
          <a:xfrm>
            <a:off x="6480043" y="5810355"/>
            <a:ext cx="4800533" cy="468000"/>
          </a:xfrm>
          <a:prstGeom prst="flowChartMagneticDisk">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Arial" panose="020B0604020202020204" pitchFamily="34" charset="0"/>
                <a:cs typeface="Arial" panose="020B0604020202020204" pitchFamily="34" charset="0"/>
              </a:rPr>
              <a:t>PROTEIN</a:t>
            </a:r>
          </a:p>
        </p:txBody>
      </p:sp>
      <p:sp>
        <p:nvSpPr>
          <p:cNvPr id="35" name="Flowchart: Magnetic Disk 34"/>
          <p:cNvSpPr/>
          <p:nvPr/>
        </p:nvSpPr>
        <p:spPr>
          <a:xfrm>
            <a:off x="6480043" y="5486267"/>
            <a:ext cx="4800533" cy="468000"/>
          </a:xfrm>
          <a:prstGeom prst="flowChartMagneticDisk">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Arial" panose="020B0604020202020204" pitchFamily="34" charset="0"/>
                <a:cs typeface="Arial" panose="020B0604020202020204" pitchFamily="34" charset="0"/>
              </a:rPr>
              <a:t>CARBOHYDRATES</a:t>
            </a:r>
          </a:p>
        </p:txBody>
      </p:sp>
      <p:sp>
        <p:nvSpPr>
          <p:cNvPr id="37" name="Flowchart: Magnetic Disk 36"/>
          <p:cNvSpPr/>
          <p:nvPr/>
        </p:nvSpPr>
        <p:spPr>
          <a:xfrm>
            <a:off x="6480043" y="5162283"/>
            <a:ext cx="4800533" cy="468000"/>
          </a:xfrm>
          <a:prstGeom prst="flowChartMagneticDisk">
            <a:avLst/>
          </a:prstGeom>
          <a:solidFill>
            <a:srgbClr val="999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Arial" panose="020B0604020202020204" pitchFamily="34" charset="0"/>
                <a:cs typeface="Arial" panose="020B0604020202020204" pitchFamily="34" charset="0"/>
              </a:rPr>
              <a:t>FATS</a:t>
            </a:r>
          </a:p>
        </p:txBody>
      </p:sp>
      <p:sp>
        <p:nvSpPr>
          <p:cNvPr id="38" name="Flowchart: Magnetic Disk 37"/>
          <p:cNvSpPr/>
          <p:nvPr/>
        </p:nvSpPr>
        <p:spPr>
          <a:xfrm>
            <a:off x="6480043" y="4838195"/>
            <a:ext cx="4800533" cy="468000"/>
          </a:xfrm>
          <a:prstGeom prst="flowChartMagneticDisk">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Arial" panose="020B0604020202020204" pitchFamily="34" charset="0"/>
                <a:cs typeface="Arial" panose="020B0604020202020204" pitchFamily="34" charset="0"/>
              </a:rPr>
              <a:t>VITAMINS &amp; MINERALS</a:t>
            </a:r>
          </a:p>
        </p:txBody>
      </p:sp>
      <p:sp>
        <p:nvSpPr>
          <p:cNvPr id="39" name="Flowchart: Magnetic Disk 38"/>
          <p:cNvSpPr/>
          <p:nvPr/>
        </p:nvSpPr>
        <p:spPr>
          <a:xfrm>
            <a:off x="6480043" y="4514211"/>
            <a:ext cx="4800533" cy="468000"/>
          </a:xfrm>
          <a:prstGeom prst="flowChartMagneticDisk">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Arial" panose="020B0604020202020204" pitchFamily="34" charset="0"/>
                <a:cs typeface="Arial" panose="020B0604020202020204" pitchFamily="34" charset="0"/>
              </a:rPr>
              <a:t>GROWTH FACTORS</a:t>
            </a:r>
          </a:p>
        </p:txBody>
      </p:sp>
      <p:sp>
        <p:nvSpPr>
          <p:cNvPr id="40" name="Flowchart: Magnetic Disk 39"/>
          <p:cNvSpPr/>
          <p:nvPr/>
        </p:nvSpPr>
        <p:spPr>
          <a:xfrm>
            <a:off x="6480043" y="4190123"/>
            <a:ext cx="4800533" cy="468000"/>
          </a:xfrm>
          <a:prstGeom prst="flowChartMagneticDisk">
            <a:avLst/>
          </a:prstGeom>
          <a:solidFill>
            <a:srgbClr val="999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Arial" panose="020B0604020202020204" pitchFamily="34" charset="0"/>
                <a:cs typeface="Arial" panose="020B0604020202020204" pitchFamily="34" charset="0"/>
              </a:rPr>
              <a:t>LYMPHOCYTES</a:t>
            </a:r>
          </a:p>
        </p:txBody>
      </p:sp>
      <p:sp>
        <p:nvSpPr>
          <p:cNvPr id="41" name="Flowchart: Magnetic Disk 40"/>
          <p:cNvSpPr/>
          <p:nvPr/>
        </p:nvSpPr>
        <p:spPr>
          <a:xfrm>
            <a:off x="6480043" y="3866139"/>
            <a:ext cx="4800533" cy="468000"/>
          </a:xfrm>
          <a:prstGeom prst="flowChartMagneticDisk">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Arial" panose="020B0604020202020204" pitchFamily="34" charset="0"/>
                <a:cs typeface="Arial" panose="020B0604020202020204" pitchFamily="34" charset="0"/>
              </a:rPr>
              <a:t>STEM CELLS</a:t>
            </a:r>
          </a:p>
        </p:txBody>
      </p:sp>
      <p:sp>
        <p:nvSpPr>
          <p:cNvPr id="42" name="Flowchart: Magnetic Disk 41"/>
          <p:cNvSpPr/>
          <p:nvPr/>
        </p:nvSpPr>
        <p:spPr>
          <a:xfrm>
            <a:off x="6484779" y="3542051"/>
            <a:ext cx="4800533" cy="468000"/>
          </a:xfrm>
          <a:prstGeom prst="flowChartMagneticDisk">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Arial" panose="020B0604020202020204" pitchFamily="34" charset="0"/>
                <a:cs typeface="Arial" panose="020B0604020202020204" pitchFamily="34" charset="0"/>
              </a:rPr>
              <a:t>IMMUNOGLOBULINS</a:t>
            </a:r>
          </a:p>
        </p:txBody>
      </p:sp>
      <p:sp>
        <p:nvSpPr>
          <p:cNvPr id="43" name="Flowchart: Magnetic Disk 42"/>
          <p:cNvSpPr/>
          <p:nvPr/>
        </p:nvSpPr>
        <p:spPr>
          <a:xfrm>
            <a:off x="6489515" y="3218067"/>
            <a:ext cx="4800533" cy="468000"/>
          </a:xfrm>
          <a:prstGeom prst="flowChartMagneticDisk">
            <a:avLst/>
          </a:prstGeom>
          <a:solidFill>
            <a:srgbClr val="999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Arial" panose="020B0604020202020204" pitchFamily="34" charset="0"/>
                <a:cs typeface="Arial" panose="020B0604020202020204" pitchFamily="34" charset="0"/>
              </a:rPr>
              <a:t>LEUKOCYTES</a:t>
            </a:r>
          </a:p>
        </p:txBody>
      </p:sp>
      <p:sp>
        <p:nvSpPr>
          <p:cNvPr id="44" name="Flowchart: Magnetic Disk 43"/>
          <p:cNvSpPr/>
          <p:nvPr/>
        </p:nvSpPr>
        <p:spPr>
          <a:xfrm>
            <a:off x="6489515" y="2893979"/>
            <a:ext cx="4800533" cy="468000"/>
          </a:xfrm>
          <a:prstGeom prst="flowChartMagneticDisk">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Arial" panose="020B0604020202020204" pitchFamily="34" charset="0"/>
                <a:cs typeface="Arial" panose="020B0604020202020204" pitchFamily="34" charset="0"/>
              </a:rPr>
              <a:t>LACTOFERRIN</a:t>
            </a:r>
          </a:p>
        </p:txBody>
      </p:sp>
      <p:sp>
        <p:nvSpPr>
          <p:cNvPr id="45" name="Flowchart: Magnetic Disk 44"/>
          <p:cNvSpPr/>
          <p:nvPr/>
        </p:nvSpPr>
        <p:spPr>
          <a:xfrm>
            <a:off x="6489515" y="2569995"/>
            <a:ext cx="4800533" cy="468000"/>
          </a:xfrm>
          <a:prstGeom prst="flowChartMagneticDisk">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Arial" panose="020B0604020202020204" pitchFamily="34" charset="0"/>
                <a:cs typeface="Arial" panose="020B0604020202020204" pitchFamily="34" charset="0"/>
              </a:rPr>
              <a:t>OLIGOSACCHARIDES</a:t>
            </a:r>
          </a:p>
        </p:txBody>
      </p:sp>
      <p:sp>
        <p:nvSpPr>
          <p:cNvPr id="46" name="Flowchart: Magnetic Disk 45"/>
          <p:cNvSpPr/>
          <p:nvPr/>
        </p:nvSpPr>
        <p:spPr>
          <a:xfrm>
            <a:off x="6489515" y="2255986"/>
            <a:ext cx="4800533" cy="468000"/>
          </a:xfrm>
          <a:prstGeom prst="flowChartMagneticDisk">
            <a:avLst/>
          </a:prstGeom>
          <a:solidFill>
            <a:srgbClr val="999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Arial" panose="020B0604020202020204" pitchFamily="34" charset="0"/>
                <a:cs typeface="Arial" panose="020B0604020202020204" pitchFamily="34" charset="0"/>
              </a:rPr>
              <a:t>MILK LIPIDS</a:t>
            </a:r>
          </a:p>
        </p:txBody>
      </p:sp>
      <p:sp>
        <p:nvSpPr>
          <p:cNvPr id="47" name="Flowchart: Magnetic Disk 46"/>
          <p:cNvSpPr/>
          <p:nvPr/>
        </p:nvSpPr>
        <p:spPr>
          <a:xfrm>
            <a:off x="6489515" y="1921923"/>
            <a:ext cx="4800533" cy="468000"/>
          </a:xfrm>
          <a:prstGeom prst="flowChartMagneticDisk">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Arial" panose="020B0604020202020204" pitchFamily="34" charset="0"/>
                <a:cs typeface="Arial" panose="020B0604020202020204" pitchFamily="34" charset="0"/>
              </a:rPr>
              <a:t>ENZYMES</a:t>
            </a:r>
          </a:p>
        </p:txBody>
      </p:sp>
      <p:sp>
        <p:nvSpPr>
          <p:cNvPr id="48" name="Flowchart: Magnetic Disk 47"/>
          <p:cNvSpPr/>
          <p:nvPr/>
        </p:nvSpPr>
        <p:spPr>
          <a:xfrm>
            <a:off x="6480043" y="1597835"/>
            <a:ext cx="4800533" cy="468000"/>
          </a:xfrm>
          <a:prstGeom prst="flowChartMagneticDisk">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Arial" panose="020B0604020202020204" pitchFamily="34" charset="0"/>
                <a:cs typeface="Arial" panose="020B0604020202020204" pitchFamily="34" charset="0"/>
              </a:rPr>
              <a:t>IL-7</a:t>
            </a:r>
          </a:p>
        </p:txBody>
      </p:sp>
      <p:sp>
        <p:nvSpPr>
          <p:cNvPr id="49" name="Flowchart: Magnetic Disk 48"/>
          <p:cNvSpPr/>
          <p:nvPr/>
        </p:nvSpPr>
        <p:spPr>
          <a:xfrm>
            <a:off x="6489515" y="1304573"/>
            <a:ext cx="4800533" cy="468000"/>
          </a:xfrm>
          <a:prstGeom prst="flowChartMagneticDisk">
            <a:avLst/>
          </a:prstGeom>
          <a:solidFill>
            <a:srgbClr val="999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Arial" panose="020B0604020202020204" pitchFamily="34" charset="0"/>
                <a:cs typeface="Arial" panose="020B0604020202020204" pitchFamily="34" charset="0"/>
              </a:rPr>
              <a:t>CYTOKINES</a:t>
            </a:r>
          </a:p>
        </p:txBody>
      </p:sp>
      <p:sp>
        <p:nvSpPr>
          <p:cNvPr id="2" name="Oval 1"/>
          <p:cNvSpPr/>
          <p:nvPr/>
        </p:nvSpPr>
        <p:spPr>
          <a:xfrm>
            <a:off x="492369" y="893066"/>
            <a:ext cx="4923693" cy="269798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000" b="1" dirty="0">
                <a:solidFill>
                  <a:schemeClr val="bg1"/>
                </a:solidFill>
              </a:rPr>
              <a:t>All the additional aspects of breastmilk are live factors that cannot be replicated in formula. Your breastmilk changes feed by feed and day by day, adapting to the needs of your baby</a:t>
            </a:r>
          </a:p>
        </p:txBody>
      </p:sp>
    </p:spTree>
    <p:extLst>
      <p:ext uri="{BB962C8B-B14F-4D97-AF65-F5344CB8AC3E}">
        <p14:creationId xmlns:p14="http://schemas.microsoft.com/office/powerpoint/2010/main" val="248756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500"/>
                                        <p:tgtEl>
                                          <p:spTgt spid="46"/>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fade">
                                      <p:cBhvr>
                                        <p:cTn id="83" dur="500"/>
                                        <p:tgtEl>
                                          <p:spTgt spid="48"/>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5"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EAF532C353724DA4FCA5B8CC37C952" ma:contentTypeVersion="2" ma:contentTypeDescription="Create a new document." ma:contentTypeScope="" ma:versionID="c246f39a5a5558f1caa932a731125a06">
  <xsd:schema xmlns:xsd="http://www.w3.org/2001/XMLSchema" xmlns:xs="http://www.w3.org/2001/XMLSchema" xmlns:p="http://schemas.microsoft.com/office/2006/metadata/properties" xmlns:ns3="d10928b3-b113-40fb-a8fa-eb6b18607619" targetNamespace="http://schemas.microsoft.com/office/2006/metadata/properties" ma:root="true" ma:fieldsID="81ca86a4b69dfa4992afafaeff139cea" ns3:_="">
    <xsd:import namespace="d10928b3-b113-40fb-a8fa-eb6b18607619"/>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0928b3-b113-40fb-a8fa-eb6b186076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BB8ABD-9E26-4BA3-A53B-BD9C7CF89D69}">
  <ds:schemaRefs>
    <ds:schemaRef ds:uri="http://schemas.microsoft.com/sharepoint/v3/contenttype/forms"/>
  </ds:schemaRefs>
</ds:datastoreItem>
</file>

<file path=customXml/itemProps2.xml><?xml version="1.0" encoding="utf-8"?>
<ds:datastoreItem xmlns:ds="http://schemas.openxmlformats.org/officeDocument/2006/customXml" ds:itemID="{95F73B15-5E2C-4554-95C8-29884AF635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0928b3-b113-40fb-a8fa-eb6b186076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9B6568-C062-4788-A3CD-EA6EAF8C61F4}">
  <ds:schemaRefs>
    <ds:schemaRef ds:uri="http://schemas.microsoft.com/office/2006/documentManagement/types"/>
    <ds:schemaRef ds:uri="http://schemas.microsoft.com/office/2006/metadata/properties"/>
    <ds:schemaRef ds:uri="http://www.w3.org/XML/1998/namespace"/>
    <ds:schemaRef ds:uri="http://purl.org/dc/dcmitype/"/>
    <ds:schemaRef ds:uri="http://schemas.openxmlformats.org/package/2006/metadata/core-properties"/>
    <ds:schemaRef ds:uri="http://schemas.microsoft.com/office/infopath/2007/PartnerControls"/>
    <ds:schemaRef ds:uri="http://purl.org/dc/elements/1.1/"/>
    <ds:schemaRef ds:uri="http://purl.org/dc/terms/"/>
    <ds:schemaRef ds:uri="d10928b3-b113-40fb-a8fa-eb6b18607619"/>
  </ds:schemaRefs>
</ds:datastoreItem>
</file>

<file path=docProps/app.xml><?xml version="1.0" encoding="utf-8"?>
<Properties xmlns="http://schemas.openxmlformats.org/officeDocument/2006/extended-properties" xmlns:vt="http://schemas.openxmlformats.org/officeDocument/2006/docPropsVTypes">
  <TotalTime>3365</TotalTime>
  <Words>5882</Words>
  <Application>Microsoft Office PowerPoint</Application>
  <PresentationFormat>Widescreen</PresentationFormat>
  <Paragraphs>452</Paragraphs>
  <Slides>52</Slides>
  <Notes>1</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Cambria</vt:lpstr>
      <vt:lpstr>Wingdings</vt:lpstr>
      <vt:lpstr>Cherry Blossom 16x9</vt:lpstr>
      <vt:lpstr>Feeding your Baby</vt:lpstr>
      <vt:lpstr> At Frimley Health Trust around 80% of our mothers choose to breastfeed, here are some of the reasons why: </vt:lpstr>
      <vt:lpstr>This information package covers …</vt:lpstr>
      <vt:lpstr>PowerPoint Presentation</vt:lpstr>
      <vt:lpstr>Why is breastfeeding so special?</vt:lpstr>
      <vt:lpstr>Colostrum – a super food!</vt:lpstr>
      <vt:lpstr>The microbiome and your milk</vt:lpstr>
      <vt:lpstr>PowerPoint Presentation</vt:lpstr>
      <vt:lpstr>What is in breastmilk?</vt:lpstr>
      <vt:lpstr>Click below to watch a short video on just how special your milk can be!</vt:lpstr>
      <vt:lpstr>Building a happy baby!</vt:lpstr>
      <vt:lpstr>The role of Oxytocin- the love hormone</vt:lpstr>
      <vt:lpstr>Lets get started…</vt:lpstr>
      <vt:lpstr>Skin to skin for all babies</vt:lpstr>
      <vt:lpstr>9 Instinctive Stages at Birth</vt:lpstr>
      <vt:lpstr>Feeding cues</vt:lpstr>
      <vt:lpstr>How to hold your baby for feeding</vt:lpstr>
      <vt:lpstr>CHIN – a guide to good positioning and attachment</vt:lpstr>
      <vt:lpstr>PowerPoint Presentation</vt:lpstr>
      <vt:lpstr>Different positions you could try</vt:lpstr>
      <vt:lpstr>Positions to try if you have twins or more</vt:lpstr>
      <vt:lpstr>How you position your baby is important for your comfort and for your baby to feed effectively at the breast. </vt:lpstr>
      <vt:lpstr>How will I know if things are going well?</vt:lpstr>
      <vt:lpstr>PowerPoint Presentation</vt:lpstr>
      <vt:lpstr>These points may indicate a problem or a need to speak to your Midwife/Health Visitor</vt:lpstr>
      <vt:lpstr>What goes in, must come out!</vt:lpstr>
      <vt:lpstr>To summarise, here is a discussion about feeding between a Midwife and a Mum to a 3-day old baby</vt:lpstr>
      <vt:lpstr>Expressing – these are just a few reasons you may need to or choose to express your milk</vt:lpstr>
      <vt:lpstr>Hand Expressing</vt:lpstr>
      <vt:lpstr>Video from Unicef to demonstrate hand expressing</vt:lpstr>
      <vt:lpstr>Storage of Breastmilk</vt:lpstr>
      <vt:lpstr>Bottle Feeding</vt:lpstr>
      <vt:lpstr>Responsive and paced bottle feeding </vt:lpstr>
      <vt:lpstr>Sterilising Before sterilising always wash well with hot soapy water and then rinse</vt:lpstr>
      <vt:lpstr>Infant Formula</vt:lpstr>
      <vt:lpstr>Making up a feed</vt:lpstr>
      <vt:lpstr>What if baby comes early? </vt:lpstr>
      <vt:lpstr>The benefits of breast milk for your premature baby</vt:lpstr>
      <vt:lpstr>Every drop counts</vt:lpstr>
      <vt:lpstr>Love matters</vt:lpstr>
      <vt:lpstr>Partner and family support</vt:lpstr>
      <vt:lpstr>Emotions</vt:lpstr>
      <vt:lpstr>Support available</vt:lpstr>
      <vt:lpstr>Troubleshooting</vt:lpstr>
      <vt:lpstr>Sore Nipples</vt:lpstr>
      <vt:lpstr>Tongue tie</vt:lpstr>
      <vt:lpstr>Jaundice</vt:lpstr>
      <vt:lpstr>Weight Loss</vt:lpstr>
      <vt:lpstr>Engorgement or full breasts? </vt:lpstr>
      <vt:lpstr>Mastitis </vt:lpstr>
      <vt:lpstr>Thrush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 Feeding</dc:title>
  <dc:creator>Anna Dummer</dc:creator>
  <cp:lastModifiedBy>Manuel Quelcutti</cp:lastModifiedBy>
  <cp:revision>167</cp:revision>
  <dcterms:created xsi:type="dcterms:W3CDTF">2020-09-18T08:36:42Z</dcterms:created>
  <dcterms:modified xsi:type="dcterms:W3CDTF">2021-06-11T19:52:02Z</dcterms:modified>
</cp:coreProperties>
</file>