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68" r:id="rId6"/>
    <p:sldMasterId id="2147483680" r:id="rId7"/>
    <p:sldMasterId id="2147483694" r:id="rId8"/>
  </p:sldMasterIdLst>
  <p:notesMasterIdLst>
    <p:notesMasterId r:id="rId71"/>
  </p:notesMasterIdLst>
  <p:sldIdLst>
    <p:sldId id="872" r:id="rId9"/>
    <p:sldId id="873" r:id="rId10"/>
    <p:sldId id="820" r:id="rId11"/>
    <p:sldId id="821" r:id="rId12"/>
    <p:sldId id="840" r:id="rId13"/>
    <p:sldId id="841" r:id="rId14"/>
    <p:sldId id="838" r:id="rId15"/>
    <p:sldId id="832" r:id="rId16"/>
    <p:sldId id="833" r:id="rId17"/>
    <p:sldId id="842" r:id="rId18"/>
    <p:sldId id="860" r:id="rId19"/>
    <p:sldId id="861" r:id="rId20"/>
    <p:sldId id="867" r:id="rId21"/>
    <p:sldId id="866" r:id="rId22"/>
    <p:sldId id="863" r:id="rId23"/>
    <p:sldId id="868" r:id="rId24"/>
    <p:sldId id="870" r:id="rId25"/>
    <p:sldId id="327" r:id="rId26"/>
    <p:sldId id="328" r:id="rId27"/>
    <p:sldId id="869" r:id="rId28"/>
    <p:sldId id="871" r:id="rId29"/>
    <p:sldId id="837" r:id="rId30"/>
    <p:sldId id="296" r:id="rId31"/>
    <p:sldId id="256" r:id="rId32"/>
    <p:sldId id="258" r:id="rId33"/>
    <p:sldId id="266" r:id="rId34"/>
    <p:sldId id="265" r:id="rId35"/>
    <p:sldId id="264" r:id="rId36"/>
    <p:sldId id="262" r:id="rId37"/>
    <p:sldId id="261" r:id="rId38"/>
    <p:sldId id="874" r:id="rId39"/>
    <p:sldId id="257" r:id="rId40"/>
    <p:sldId id="875" r:id="rId41"/>
    <p:sldId id="259" r:id="rId42"/>
    <p:sldId id="260" r:id="rId43"/>
    <p:sldId id="876" r:id="rId44"/>
    <p:sldId id="877" r:id="rId45"/>
    <p:sldId id="321" r:id="rId46"/>
    <p:sldId id="3530" r:id="rId47"/>
    <p:sldId id="3531" r:id="rId48"/>
    <p:sldId id="3532" r:id="rId49"/>
    <p:sldId id="2142532955" r:id="rId50"/>
    <p:sldId id="2142532954" r:id="rId51"/>
    <p:sldId id="2142532953" r:id="rId52"/>
    <p:sldId id="2142532956" r:id="rId53"/>
    <p:sldId id="2142532957" r:id="rId54"/>
    <p:sldId id="2142532958" r:id="rId55"/>
    <p:sldId id="2142532959" r:id="rId56"/>
    <p:sldId id="2142532960" r:id="rId57"/>
    <p:sldId id="263" r:id="rId58"/>
    <p:sldId id="2142532961" r:id="rId59"/>
    <p:sldId id="2142532962" r:id="rId60"/>
    <p:sldId id="2142532963" r:id="rId61"/>
    <p:sldId id="2142532964" r:id="rId62"/>
    <p:sldId id="286" r:id="rId63"/>
    <p:sldId id="298" r:id="rId64"/>
    <p:sldId id="468" r:id="rId65"/>
    <p:sldId id="282" r:id="rId66"/>
    <p:sldId id="279" r:id="rId67"/>
    <p:sldId id="2142532965" r:id="rId68"/>
    <p:sldId id="469" r:id="rId69"/>
    <p:sldId id="2142532966" r:id="rId70"/>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CHCOMBE, Daniel (FRIMLEY HEALTH NHS FOUNDATION TRUST)" initials="WD(HNFT" lastIdx="1" clrIdx="0">
    <p:extLst>
      <p:ext uri="{19B8F6BF-5375-455C-9EA6-DF929625EA0E}">
        <p15:presenceInfo xmlns:p15="http://schemas.microsoft.com/office/powerpoint/2012/main" userId="S::daniel.winchcombe@nhs.net::0a28d2c1-aa32-4605-b909-7f93b139322f" providerId="AD"/>
      </p:ext>
    </p:extLst>
  </p:cmAuthor>
  <p:cmAuthor id="2" name="TILLEY, Ciara (FRIMLEY HEALTH NHS FOUNDATION TRUST)" initials="TC(HNFT" lastIdx="2" clrIdx="1">
    <p:extLst>
      <p:ext uri="{19B8F6BF-5375-455C-9EA6-DF929625EA0E}">
        <p15:presenceInfo xmlns:p15="http://schemas.microsoft.com/office/powerpoint/2012/main" userId="S::ciara.tilley3@nhs.net::593cc141-e801-4746-ba1a-c93d88183962" providerId="AD"/>
      </p:ext>
    </p:extLst>
  </p:cmAuthor>
  <p:cmAuthor id="3" name="BOYD, Sarah (FRIMLEY HEALTH NHS FOUNDATION TRUST)" initials="BS(HNFT" lastIdx="2" clrIdx="2">
    <p:extLst>
      <p:ext uri="{19B8F6BF-5375-455C-9EA6-DF929625EA0E}">
        <p15:presenceInfo xmlns:p15="http://schemas.microsoft.com/office/powerpoint/2012/main" userId="S::sarah.boyd18@nhs.net::907358c8-b1cc-49e7-9e40-f9d48c560b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497D"/>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784" autoAdjust="0"/>
    <p:restoredTop sz="94660"/>
  </p:normalViewPr>
  <p:slideViewPr>
    <p:cSldViewPr snapToGrid="0">
      <p:cViewPr varScale="1">
        <p:scale>
          <a:sx n="98" d="100"/>
          <a:sy n="98" d="100"/>
        </p:scale>
        <p:origin x="200" y="74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6" d="100"/>
          <a:sy n="86" d="100"/>
        </p:scale>
        <p:origin x="3952"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12-01T12:27:18.666" idx="2">
    <p:pos x="6830" y="1150"/>
    <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83DD56-309D-4833-9D4D-E3A47BB755FB}"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GB"/>
        </a:p>
      </dgm:t>
    </dgm:pt>
    <dgm:pt modelId="{69CF7B0D-35DC-4690-9CB3-3CBDCC1095F3}">
      <dgm:prSet phldrT="[Text]" custT="1"/>
      <dgm:spPr/>
      <dgm:t>
        <a:bodyPr/>
        <a:lstStyle/>
        <a:p>
          <a:r>
            <a:rPr lang="en-GB" sz="2800" b="1" dirty="0"/>
            <a:t>Clinical Roles</a:t>
          </a:r>
        </a:p>
      </dgm:t>
    </dgm:pt>
    <dgm:pt modelId="{EFE97646-CD26-4AA9-B122-C57B8F14D196}" type="parTrans" cxnId="{FE4FD612-132F-4C3E-A8F3-136A015EBD94}">
      <dgm:prSet/>
      <dgm:spPr/>
      <dgm:t>
        <a:bodyPr/>
        <a:lstStyle/>
        <a:p>
          <a:endParaRPr lang="en-GB"/>
        </a:p>
      </dgm:t>
    </dgm:pt>
    <dgm:pt modelId="{72B29C1B-1ECF-4512-8626-9DBFFA5411F3}" type="sibTrans" cxnId="{FE4FD612-132F-4C3E-A8F3-136A015EBD94}">
      <dgm:prSet/>
      <dgm:spPr/>
      <dgm:t>
        <a:bodyPr/>
        <a:lstStyle/>
        <a:p>
          <a:endParaRPr lang="en-GB"/>
        </a:p>
      </dgm:t>
    </dgm:pt>
    <dgm:pt modelId="{7E1C3B9B-AD42-4AF8-B2BB-EEC1F6FAC42D}">
      <dgm:prSet phldrT="[Text]" custT="1"/>
      <dgm:spPr/>
      <dgm:t>
        <a:bodyPr/>
        <a:lstStyle/>
        <a:p>
          <a:r>
            <a:rPr lang="en-GB" sz="2800" dirty="0"/>
            <a:t>Surgery</a:t>
          </a:r>
        </a:p>
      </dgm:t>
    </dgm:pt>
    <dgm:pt modelId="{59679F27-9448-4726-B0AA-DF4ED2EF6F8D}" type="parTrans" cxnId="{BA1E6856-3334-439C-9152-87A6A7410DC2}">
      <dgm:prSet/>
      <dgm:spPr/>
      <dgm:t>
        <a:bodyPr/>
        <a:lstStyle/>
        <a:p>
          <a:endParaRPr lang="en-GB"/>
        </a:p>
      </dgm:t>
    </dgm:pt>
    <dgm:pt modelId="{4A10630D-C2D5-485F-A153-E1EC0FABC361}" type="sibTrans" cxnId="{BA1E6856-3334-439C-9152-87A6A7410DC2}">
      <dgm:prSet/>
      <dgm:spPr/>
      <dgm:t>
        <a:bodyPr/>
        <a:lstStyle/>
        <a:p>
          <a:endParaRPr lang="en-GB"/>
        </a:p>
      </dgm:t>
    </dgm:pt>
    <dgm:pt modelId="{6CB4DA44-67F3-44B0-BDCE-404D4C798653}">
      <dgm:prSet phldrT="[Text]" custT="1"/>
      <dgm:spPr/>
      <dgm:t>
        <a:bodyPr/>
        <a:lstStyle/>
        <a:p>
          <a:r>
            <a:rPr lang="en-GB" sz="2400" dirty="0"/>
            <a:t>Medicine</a:t>
          </a:r>
        </a:p>
      </dgm:t>
    </dgm:pt>
    <dgm:pt modelId="{FE389151-5DFE-477E-B85B-2E76B367E382}" type="parTrans" cxnId="{EF7FEA9A-40B8-4B87-8A02-108B608DE34D}">
      <dgm:prSet/>
      <dgm:spPr/>
      <dgm:t>
        <a:bodyPr/>
        <a:lstStyle/>
        <a:p>
          <a:endParaRPr lang="en-GB"/>
        </a:p>
      </dgm:t>
    </dgm:pt>
    <dgm:pt modelId="{4B2525FE-75E7-4ADC-877B-AE0C382E4CAE}" type="sibTrans" cxnId="{EF7FEA9A-40B8-4B87-8A02-108B608DE34D}">
      <dgm:prSet/>
      <dgm:spPr/>
      <dgm:t>
        <a:bodyPr/>
        <a:lstStyle/>
        <a:p>
          <a:endParaRPr lang="en-GB"/>
        </a:p>
      </dgm:t>
    </dgm:pt>
    <dgm:pt modelId="{621C20F2-7D56-40EC-880F-0CAC67B8327D}">
      <dgm:prSet phldrT="[Text]" custT="1"/>
      <dgm:spPr/>
      <dgm:t>
        <a:bodyPr/>
        <a:lstStyle/>
        <a:p>
          <a:r>
            <a:rPr lang="en-GB" sz="2200" dirty="0"/>
            <a:t>Accident and Emergency</a:t>
          </a:r>
        </a:p>
      </dgm:t>
    </dgm:pt>
    <dgm:pt modelId="{2894DC76-EC4C-4759-8E14-9F8A573929BB}" type="parTrans" cxnId="{62745C4A-BDE1-4689-83AC-9C78C75281AE}">
      <dgm:prSet/>
      <dgm:spPr/>
      <dgm:t>
        <a:bodyPr/>
        <a:lstStyle/>
        <a:p>
          <a:endParaRPr lang="en-GB"/>
        </a:p>
      </dgm:t>
    </dgm:pt>
    <dgm:pt modelId="{AAB63F28-AB73-4A33-97DE-2CE58A750D47}" type="sibTrans" cxnId="{62745C4A-BDE1-4689-83AC-9C78C75281AE}">
      <dgm:prSet/>
      <dgm:spPr/>
      <dgm:t>
        <a:bodyPr/>
        <a:lstStyle/>
        <a:p>
          <a:endParaRPr lang="en-GB"/>
        </a:p>
      </dgm:t>
    </dgm:pt>
    <dgm:pt modelId="{17047DCE-A66B-4847-8F5C-4BD6077D2624}">
      <dgm:prSet phldrT="[Text]" custT="1"/>
      <dgm:spPr/>
      <dgm:t>
        <a:bodyPr/>
        <a:lstStyle/>
        <a:p>
          <a:r>
            <a:rPr lang="en-GB" sz="2200" dirty="0"/>
            <a:t>Community</a:t>
          </a:r>
        </a:p>
      </dgm:t>
    </dgm:pt>
    <dgm:pt modelId="{33668B67-94B6-4657-900E-068B998A6935}" type="parTrans" cxnId="{570166D2-8B79-4328-8E8C-8130F3293D6E}">
      <dgm:prSet/>
      <dgm:spPr/>
      <dgm:t>
        <a:bodyPr/>
        <a:lstStyle/>
        <a:p>
          <a:endParaRPr lang="en-GB"/>
        </a:p>
      </dgm:t>
    </dgm:pt>
    <dgm:pt modelId="{F972500D-FA0D-4EE5-BB69-741D61DEEDEA}" type="sibTrans" cxnId="{570166D2-8B79-4328-8E8C-8130F3293D6E}">
      <dgm:prSet/>
      <dgm:spPr/>
      <dgm:t>
        <a:bodyPr/>
        <a:lstStyle/>
        <a:p>
          <a:endParaRPr lang="en-GB"/>
        </a:p>
      </dgm:t>
    </dgm:pt>
    <dgm:pt modelId="{2B80C4BD-94ED-4A0A-A714-7DBB5D5A6936}">
      <dgm:prSet phldrT="[Text]" custT="1"/>
      <dgm:spPr/>
      <dgm:t>
        <a:bodyPr/>
        <a:lstStyle/>
        <a:p>
          <a:r>
            <a:rPr lang="en-GB" sz="2400" dirty="0"/>
            <a:t>Critical Care</a:t>
          </a:r>
        </a:p>
      </dgm:t>
    </dgm:pt>
    <dgm:pt modelId="{012C2ADB-3A3F-45BF-ACB5-174B8F958998}" type="parTrans" cxnId="{E33AAD90-AEB8-4A8A-95A8-3B7880BD0E00}">
      <dgm:prSet/>
      <dgm:spPr/>
      <dgm:t>
        <a:bodyPr/>
        <a:lstStyle/>
        <a:p>
          <a:endParaRPr lang="en-GB"/>
        </a:p>
      </dgm:t>
    </dgm:pt>
    <dgm:pt modelId="{F4723DA6-B0C2-4E9C-9DD6-441D151AE91A}" type="sibTrans" cxnId="{E33AAD90-AEB8-4A8A-95A8-3B7880BD0E00}">
      <dgm:prSet/>
      <dgm:spPr/>
      <dgm:t>
        <a:bodyPr/>
        <a:lstStyle/>
        <a:p>
          <a:endParaRPr lang="en-GB"/>
        </a:p>
      </dgm:t>
    </dgm:pt>
    <dgm:pt modelId="{59FF7BD3-F240-446F-AEF2-4D4CF973C7FC}">
      <dgm:prSet phldrT="[Text]" custT="1"/>
      <dgm:spPr/>
      <dgm:t>
        <a:bodyPr/>
        <a:lstStyle/>
        <a:p>
          <a:r>
            <a:rPr lang="en-GB" sz="2200" dirty="0"/>
            <a:t>Orthopaedics</a:t>
          </a:r>
        </a:p>
      </dgm:t>
    </dgm:pt>
    <dgm:pt modelId="{F0CBD4B7-3C09-42CE-99B3-2D2C643A67A3}" type="parTrans" cxnId="{718A3511-FE4F-4B79-BFA1-4F40B6186245}">
      <dgm:prSet/>
      <dgm:spPr/>
      <dgm:t>
        <a:bodyPr/>
        <a:lstStyle/>
        <a:p>
          <a:endParaRPr lang="en-GB"/>
        </a:p>
      </dgm:t>
    </dgm:pt>
    <dgm:pt modelId="{54D7F397-5453-4B3B-A532-C23978F25FB5}" type="sibTrans" cxnId="{718A3511-FE4F-4B79-BFA1-4F40B6186245}">
      <dgm:prSet/>
      <dgm:spPr/>
      <dgm:t>
        <a:bodyPr/>
        <a:lstStyle/>
        <a:p>
          <a:endParaRPr lang="en-GB"/>
        </a:p>
      </dgm:t>
    </dgm:pt>
    <dgm:pt modelId="{CDF9F10B-ADBF-4A64-8A08-0C74CFE21DBB}" type="pres">
      <dgm:prSet presAssocID="{FE83DD56-309D-4833-9D4D-E3A47BB755FB}" presName="Name0" presStyleCnt="0">
        <dgm:presLayoutVars>
          <dgm:chMax val="1"/>
          <dgm:chPref val="1"/>
          <dgm:dir/>
          <dgm:animOne val="branch"/>
          <dgm:animLvl val="lvl"/>
        </dgm:presLayoutVars>
      </dgm:prSet>
      <dgm:spPr/>
    </dgm:pt>
    <dgm:pt modelId="{5A6B2F95-A697-404B-82CB-F70FF4A885A6}" type="pres">
      <dgm:prSet presAssocID="{69CF7B0D-35DC-4690-9CB3-3CBDCC1095F3}" presName="Parent" presStyleLbl="node0" presStyleIdx="0" presStyleCnt="1" custLinFactNeighborX="12" custLinFactNeighborY="14">
        <dgm:presLayoutVars>
          <dgm:chMax val="6"/>
          <dgm:chPref val="6"/>
        </dgm:presLayoutVars>
      </dgm:prSet>
      <dgm:spPr/>
    </dgm:pt>
    <dgm:pt modelId="{E6F4A65D-A752-4761-AD94-DC4F1FD154BC}" type="pres">
      <dgm:prSet presAssocID="{7E1C3B9B-AD42-4AF8-B2BB-EEC1F6FAC42D}" presName="Accent1" presStyleCnt="0"/>
      <dgm:spPr/>
    </dgm:pt>
    <dgm:pt modelId="{058CE90A-8F93-49BF-B723-33B4784B163F}" type="pres">
      <dgm:prSet presAssocID="{7E1C3B9B-AD42-4AF8-B2BB-EEC1F6FAC42D}" presName="Accent" presStyleLbl="bgShp" presStyleIdx="0" presStyleCnt="6"/>
      <dgm:spPr/>
    </dgm:pt>
    <dgm:pt modelId="{132AA27A-E4E5-4061-8B9F-41B03AE327A4}" type="pres">
      <dgm:prSet presAssocID="{7E1C3B9B-AD42-4AF8-B2BB-EEC1F6FAC42D}" presName="Child1" presStyleLbl="node1" presStyleIdx="0" presStyleCnt="6">
        <dgm:presLayoutVars>
          <dgm:chMax val="0"/>
          <dgm:chPref val="0"/>
          <dgm:bulletEnabled val="1"/>
        </dgm:presLayoutVars>
      </dgm:prSet>
      <dgm:spPr/>
    </dgm:pt>
    <dgm:pt modelId="{5A0E1572-449F-4D5E-8EBA-891D63D7FEEE}" type="pres">
      <dgm:prSet presAssocID="{6CB4DA44-67F3-44B0-BDCE-404D4C798653}" presName="Accent2" presStyleCnt="0"/>
      <dgm:spPr/>
    </dgm:pt>
    <dgm:pt modelId="{CBBB6DE6-BC0D-46B4-85C3-FF8E1D7D1C40}" type="pres">
      <dgm:prSet presAssocID="{6CB4DA44-67F3-44B0-BDCE-404D4C798653}" presName="Accent" presStyleLbl="bgShp" presStyleIdx="1" presStyleCnt="6"/>
      <dgm:spPr/>
    </dgm:pt>
    <dgm:pt modelId="{EE8756A6-72AB-4B7E-BD5E-BB61082E841E}" type="pres">
      <dgm:prSet presAssocID="{6CB4DA44-67F3-44B0-BDCE-404D4C798653}" presName="Child2" presStyleLbl="node1" presStyleIdx="1" presStyleCnt="6">
        <dgm:presLayoutVars>
          <dgm:chMax val="0"/>
          <dgm:chPref val="0"/>
          <dgm:bulletEnabled val="1"/>
        </dgm:presLayoutVars>
      </dgm:prSet>
      <dgm:spPr/>
    </dgm:pt>
    <dgm:pt modelId="{40541A69-21F7-474C-84DF-A63ABCC3A5F7}" type="pres">
      <dgm:prSet presAssocID="{621C20F2-7D56-40EC-880F-0CAC67B8327D}" presName="Accent3" presStyleCnt="0"/>
      <dgm:spPr/>
    </dgm:pt>
    <dgm:pt modelId="{02E797DA-4582-406C-BB8D-D19904C51745}" type="pres">
      <dgm:prSet presAssocID="{621C20F2-7D56-40EC-880F-0CAC67B8327D}" presName="Accent" presStyleLbl="bgShp" presStyleIdx="2" presStyleCnt="6"/>
      <dgm:spPr/>
    </dgm:pt>
    <dgm:pt modelId="{25827147-62DF-4F03-BFFB-FF125F7B608F}" type="pres">
      <dgm:prSet presAssocID="{621C20F2-7D56-40EC-880F-0CAC67B8327D}" presName="Child3" presStyleLbl="node1" presStyleIdx="2" presStyleCnt="6" custScaleX="116160">
        <dgm:presLayoutVars>
          <dgm:chMax val="0"/>
          <dgm:chPref val="0"/>
          <dgm:bulletEnabled val="1"/>
        </dgm:presLayoutVars>
      </dgm:prSet>
      <dgm:spPr/>
    </dgm:pt>
    <dgm:pt modelId="{0466017A-6AA9-480D-AD22-772B151E7300}" type="pres">
      <dgm:prSet presAssocID="{17047DCE-A66B-4847-8F5C-4BD6077D2624}" presName="Accent4" presStyleCnt="0"/>
      <dgm:spPr/>
    </dgm:pt>
    <dgm:pt modelId="{6C65075B-C092-420D-89A0-88913015CA39}" type="pres">
      <dgm:prSet presAssocID="{17047DCE-A66B-4847-8F5C-4BD6077D2624}" presName="Accent" presStyleLbl="bgShp" presStyleIdx="3" presStyleCnt="6"/>
      <dgm:spPr/>
    </dgm:pt>
    <dgm:pt modelId="{7D200596-BADB-47F4-8D98-58F5334DD768}" type="pres">
      <dgm:prSet presAssocID="{17047DCE-A66B-4847-8F5C-4BD6077D2624}" presName="Child4" presStyleLbl="node1" presStyleIdx="3" presStyleCnt="6" custScaleX="114499">
        <dgm:presLayoutVars>
          <dgm:chMax val="0"/>
          <dgm:chPref val="0"/>
          <dgm:bulletEnabled val="1"/>
        </dgm:presLayoutVars>
      </dgm:prSet>
      <dgm:spPr/>
    </dgm:pt>
    <dgm:pt modelId="{BB266E6C-2831-45E7-B9B3-73316C068AC3}" type="pres">
      <dgm:prSet presAssocID="{2B80C4BD-94ED-4A0A-A714-7DBB5D5A6936}" presName="Accent5" presStyleCnt="0"/>
      <dgm:spPr/>
    </dgm:pt>
    <dgm:pt modelId="{3B48C3A2-B0E6-498D-87E9-3C192C3B14A1}" type="pres">
      <dgm:prSet presAssocID="{2B80C4BD-94ED-4A0A-A714-7DBB5D5A6936}" presName="Accent" presStyleLbl="bgShp" presStyleIdx="4" presStyleCnt="6"/>
      <dgm:spPr/>
    </dgm:pt>
    <dgm:pt modelId="{A125B0EC-F32D-42A3-A83A-1E443B21F856}" type="pres">
      <dgm:prSet presAssocID="{2B80C4BD-94ED-4A0A-A714-7DBB5D5A6936}" presName="Child5" presStyleLbl="node1" presStyleIdx="4" presStyleCnt="6">
        <dgm:presLayoutVars>
          <dgm:chMax val="0"/>
          <dgm:chPref val="0"/>
          <dgm:bulletEnabled val="1"/>
        </dgm:presLayoutVars>
      </dgm:prSet>
      <dgm:spPr/>
    </dgm:pt>
    <dgm:pt modelId="{76A497B1-B9CA-4869-AD64-DB5BC70C34B9}" type="pres">
      <dgm:prSet presAssocID="{59FF7BD3-F240-446F-AEF2-4D4CF973C7FC}" presName="Accent6" presStyleCnt="0"/>
      <dgm:spPr/>
    </dgm:pt>
    <dgm:pt modelId="{208749B4-8266-4BAC-A288-A7155383FD20}" type="pres">
      <dgm:prSet presAssocID="{59FF7BD3-F240-446F-AEF2-4D4CF973C7FC}" presName="Accent" presStyleLbl="bgShp" presStyleIdx="5" presStyleCnt="6"/>
      <dgm:spPr/>
    </dgm:pt>
    <dgm:pt modelId="{1969525A-C145-4DEC-97C6-449200C4E795}" type="pres">
      <dgm:prSet presAssocID="{59FF7BD3-F240-446F-AEF2-4D4CF973C7FC}" presName="Child6" presStyleLbl="node1" presStyleIdx="5" presStyleCnt="6" custScaleX="126748">
        <dgm:presLayoutVars>
          <dgm:chMax val="0"/>
          <dgm:chPref val="0"/>
          <dgm:bulletEnabled val="1"/>
        </dgm:presLayoutVars>
      </dgm:prSet>
      <dgm:spPr/>
    </dgm:pt>
  </dgm:ptLst>
  <dgm:cxnLst>
    <dgm:cxn modelId="{A93E5104-A12C-4A4D-9B99-88A74125AA1D}" type="presOf" srcId="{6CB4DA44-67F3-44B0-BDCE-404D4C798653}" destId="{EE8756A6-72AB-4B7E-BD5E-BB61082E841E}" srcOrd="0" destOrd="0" presId="urn:microsoft.com/office/officeart/2011/layout/HexagonRadial"/>
    <dgm:cxn modelId="{718A3511-FE4F-4B79-BFA1-4F40B6186245}" srcId="{69CF7B0D-35DC-4690-9CB3-3CBDCC1095F3}" destId="{59FF7BD3-F240-446F-AEF2-4D4CF973C7FC}" srcOrd="5" destOrd="0" parTransId="{F0CBD4B7-3C09-42CE-99B3-2D2C643A67A3}" sibTransId="{54D7F397-5453-4B3B-A532-C23978F25FB5}"/>
    <dgm:cxn modelId="{FE4FD612-132F-4C3E-A8F3-136A015EBD94}" srcId="{FE83DD56-309D-4833-9D4D-E3A47BB755FB}" destId="{69CF7B0D-35DC-4690-9CB3-3CBDCC1095F3}" srcOrd="0" destOrd="0" parTransId="{EFE97646-CD26-4AA9-B122-C57B8F14D196}" sibTransId="{72B29C1B-1ECF-4512-8626-9DBFFA5411F3}"/>
    <dgm:cxn modelId="{62745C4A-BDE1-4689-83AC-9C78C75281AE}" srcId="{69CF7B0D-35DC-4690-9CB3-3CBDCC1095F3}" destId="{621C20F2-7D56-40EC-880F-0CAC67B8327D}" srcOrd="2" destOrd="0" parTransId="{2894DC76-EC4C-4759-8E14-9F8A573929BB}" sibTransId="{AAB63F28-AB73-4A33-97DE-2CE58A750D47}"/>
    <dgm:cxn modelId="{8C2A5455-011C-4729-93FA-17BC8884708F}" type="presOf" srcId="{621C20F2-7D56-40EC-880F-0CAC67B8327D}" destId="{25827147-62DF-4F03-BFFB-FF125F7B608F}" srcOrd="0" destOrd="0" presId="urn:microsoft.com/office/officeart/2011/layout/HexagonRadial"/>
    <dgm:cxn modelId="{BA1E6856-3334-439C-9152-87A6A7410DC2}" srcId="{69CF7B0D-35DC-4690-9CB3-3CBDCC1095F3}" destId="{7E1C3B9B-AD42-4AF8-B2BB-EEC1F6FAC42D}" srcOrd="0" destOrd="0" parTransId="{59679F27-9448-4726-B0AA-DF4ED2EF6F8D}" sibTransId="{4A10630D-C2D5-485F-A153-E1EC0FABC361}"/>
    <dgm:cxn modelId="{F5AA6E67-4ED0-44C6-BE3B-76E0369A66C5}" type="presOf" srcId="{69CF7B0D-35DC-4690-9CB3-3CBDCC1095F3}" destId="{5A6B2F95-A697-404B-82CB-F70FF4A885A6}" srcOrd="0" destOrd="0" presId="urn:microsoft.com/office/officeart/2011/layout/HexagonRadial"/>
    <dgm:cxn modelId="{E33AAD90-AEB8-4A8A-95A8-3B7880BD0E00}" srcId="{69CF7B0D-35DC-4690-9CB3-3CBDCC1095F3}" destId="{2B80C4BD-94ED-4A0A-A714-7DBB5D5A6936}" srcOrd="4" destOrd="0" parTransId="{012C2ADB-3A3F-45BF-ACB5-174B8F958998}" sibTransId="{F4723DA6-B0C2-4E9C-9DD6-441D151AE91A}"/>
    <dgm:cxn modelId="{EF7FEA9A-40B8-4B87-8A02-108B608DE34D}" srcId="{69CF7B0D-35DC-4690-9CB3-3CBDCC1095F3}" destId="{6CB4DA44-67F3-44B0-BDCE-404D4C798653}" srcOrd="1" destOrd="0" parTransId="{FE389151-5DFE-477E-B85B-2E76B367E382}" sibTransId="{4B2525FE-75E7-4ADC-877B-AE0C382E4CAE}"/>
    <dgm:cxn modelId="{3667C7AC-8CAC-4992-AEDF-712A0C5C53F4}" type="presOf" srcId="{7E1C3B9B-AD42-4AF8-B2BB-EEC1F6FAC42D}" destId="{132AA27A-E4E5-4061-8B9F-41B03AE327A4}" srcOrd="0" destOrd="0" presId="urn:microsoft.com/office/officeart/2011/layout/HexagonRadial"/>
    <dgm:cxn modelId="{5EEED9B3-44FD-4A01-8620-BCDFF3A132FF}" type="presOf" srcId="{59FF7BD3-F240-446F-AEF2-4D4CF973C7FC}" destId="{1969525A-C145-4DEC-97C6-449200C4E795}" srcOrd="0" destOrd="0" presId="urn:microsoft.com/office/officeart/2011/layout/HexagonRadial"/>
    <dgm:cxn modelId="{73934BC7-AA27-4939-889E-66F12908A129}" type="presOf" srcId="{FE83DD56-309D-4833-9D4D-E3A47BB755FB}" destId="{CDF9F10B-ADBF-4A64-8A08-0C74CFE21DBB}" srcOrd="0" destOrd="0" presId="urn:microsoft.com/office/officeart/2011/layout/HexagonRadial"/>
    <dgm:cxn modelId="{570166D2-8B79-4328-8E8C-8130F3293D6E}" srcId="{69CF7B0D-35DC-4690-9CB3-3CBDCC1095F3}" destId="{17047DCE-A66B-4847-8F5C-4BD6077D2624}" srcOrd="3" destOrd="0" parTransId="{33668B67-94B6-4657-900E-068B998A6935}" sibTransId="{F972500D-FA0D-4EE5-BB69-741D61DEEDEA}"/>
    <dgm:cxn modelId="{22A496E6-CBFC-4A1C-B21F-44CEE3D3172E}" type="presOf" srcId="{17047DCE-A66B-4847-8F5C-4BD6077D2624}" destId="{7D200596-BADB-47F4-8D98-58F5334DD768}" srcOrd="0" destOrd="0" presId="urn:microsoft.com/office/officeart/2011/layout/HexagonRadial"/>
    <dgm:cxn modelId="{3A9FC4F9-64D9-404D-A582-DD86080E7766}" type="presOf" srcId="{2B80C4BD-94ED-4A0A-A714-7DBB5D5A6936}" destId="{A125B0EC-F32D-42A3-A83A-1E443B21F856}" srcOrd="0" destOrd="0" presId="urn:microsoft.com/office/officeart/2011/layout/HexagonRadial"/>
    <dgm:cxn modelId="{963418C2-B7C6-4390-A8B9-04D03E7E9A22}" type="presParOf" srcId="{CDF9F10B-ADBF-4A64-8A08-0C74CFE21DBB}" destId="{5A6B2F95-A697-404B-82CB-F70FF4A885A6}" srcOrd="0" destOrd="0" presId="urn:microsoft.com/office/officeart/2011/layout/HexagonRadial"/>
    <dgm:cxn modelId="{7D2C329B-2DF2-4706-88A3-DCB786A2BA5C}" type="presParOf" srcId="{CDF9F10B-ADBF-4A64-8A08-0C74CFE21DBB}" destId="{E6F4A65D-A752-4761-AD94-DC4F1FD154BC}" srcOrd="1" destOrd="0" presId="urn:microsoft.com/office/officeart/2011/layout/HexagonRadial"/>
    <dgm:cxn modelId="{A305DA18-17C4-4DE9-9AA1-AF90E1DAE1AE}" type="presParOf" srcId="{E6F4A65D-A752-4761-AD94-DC4F1FD154BC}" destId="{058CE90A-8F93-49BF-B723-33B4784B163F}" srcOrd="0" destOrd="0" presId="urn:microsoft.com/office/officeart/2011/layout/HexagonRadial"/>
    <dgm:cxn modelId="{DCEFA3E0-DC30-4369-B6A2-0065E4862827}" type="presParOf" srcId="{CDF9F10B-ADBF-4A64-8A08-0C74CFE21DBB}" destId="{132AA27A-E4E5-4061-8B9F-41B03AE327A4}" srcOrd="2" destOrd="0" presId="urn:microsoft.com/office/officeart/2011/layout/HexagonRadial"/>
    <dgm:cxn modelId="{8F9A5615-202C-4C29-B98B-CA9FE94DEA9C}" type="presParOf" srcId="{CDF9F10B-ADBF-4A64-8A08-0C74CFE21DBB}" destId="{5A0E1572-449F-4D5E-8EBA-891D63D7FEEE}" srcOrd="3" destOrd="0" presId="urn:microsoft.com/office/officeart/2011/layout/HexagonRadial"/>
    <dgm:cxn modelId="{37D6C17C-963E-40FE-BEBD-CD7996550054}" type="presParOf" srcId="{5A0E1572-449F-4D5E-8EBA-891D63D7FEEE}" destId="{CBBB6DE6-BC0D-46B4-85C3-FF8E1D7D1C40}" srcOrd="0" destOrd="0" presId="urn:microsoft.com/office/officeart/2011/layout/HexagonRadial"/>
    <dgm:cxn modelId="{6CD7768D-DA44-403D-B64E-92F5A182C191}" type="presParOf" srcId="{CDF9F10B-ADBF-4A64-8A08-0C74CFE21DBB}" destId="{EE8756A6-72AB-4B7E-BD5E-BB61082E841E}" srcOrd="4" destOrd="0" presId="urn:microsoft.com/office/officeart/2011/layout/HexagonRadial"/>
    <dgm:cxn modelId="{20218A95-0E02-4AAF-B320-86F3C4E754BF}" type="presParOf" srcId="{CDF9F10B-ADBF-4A64-8A08-0C74CFE21DBB}" destId="{40541A69-21F7-474C-84DF-A63ABCC3A5F7}" srcOrd="5" destOrd="0" presId="urn:microsoft.com/office/officeart/2011/layout/HexagonRadial"/>
    <dgm:cxn modelId="{B747680A-5E16-4C02-8CEE-8D31FCBF022A}" type="presParOf" srcId="{40541A69-21F7-474C-84DF-A63ABCC3A5F7}" destId="{02E797DA-4582-406C-BB8D-D19904C51745}" srcOrd="0" destOrd="0" presId="urn:microsoft.com/office/officeart/2011/layout/HexagonRadial"/>
    <dgm:cxn modelId="{1F952523-3F3B-428C-ADCD-7265FBAE7A9E}" type="presParOf" srcId="{CDF9F10B-ADBF-4A64-8A08-0C74CFE21DBB}" destId="{25827147-62DF-4F03-BFFB-FF125F7B608F}" srcOrd="6" destOrd="0" presId="urn:microsoft.com/office/officeart/2011/layout/HexagonRadial"/>
    <dgm:cxn modelId="{0C00DB18-C165-4C61-B3B7-8075995BB5EE}" type="presParOf" srcId="{CDF9F10B-ADBF-4A64-8A08-0C74CFE21DBB}" destId="{0466017A-6AA9-480D-AD22-772B151E7300}" srcOrd="7" destOrd="0" presId="urn:microsoft.com/office/officeart/2011/layout/HexagonRadial"/>
    <dgm:cxn modelId="{A53850C0-9482-4372-B402-7133C8690ABD}" type="presParOf" srcId="{0466017A-6AA9-480D-AD22-772B151E7300}" destId="{6C65075B-C092-420D-89A0-88913015CA39}" srcOrd="0" destOrd="0" presId="urn:microsoft.com/office/officeart/2011/layout/HexagonRadial"/>
    <dgm:cxn modelId="{7BC46636-04F1-4606-918F-64549285F03F}" type="presParOf" srcId="{CDF9F10B-ADBF-4A64-8A08-0C74CFE21DBB}" destId="{7D200596-BADB-47F4-8D98-58F5334DD768}" srcOrd="8" destOrd="0" presId="urn:microsoft.com/office/officeart/2011/layout/HexagonRadial"/>
    <dgm:cxn modelId="{E13BE6F0-0311-4A4D-9205-F7732B368FE0}" type="presParOf" srcId="{CDF9F10B-ADBF-4A64-8A08-0C74CFE21DBB}" destId="{BB266E6C-2831-45E7-B9B3-73316C068AC3}" srcOrd="9" destOrd="0" presId="urn:microsoft.com/office/officeart/2011/layout/HexagonRadial"/>
    <dgm:cxn modelId="{363464EA-D4A6-48F4-A885-6120A487C15E}" type="presParOf" srcId="{BB266E6C-2831-45E7-B9B3-73316C068AC3}" destId="{3B48C3A2-B0E6-498D-87E9-3C192C3B14A1}" srcOrd="0" destOrd="0" presId="urn:microsoft.com/office/officeart/2011/layout/HexagonRadial"/>
    <dgm:cxn modelId="{E84F2A2F-C2AA-440C-9776-C1828FED0A7F}" type="presParOf" srcId="{CDF9F10B-ADBF-4A64-8A08-0C74CFE21DBB}" destId="{A125B0EC-F32D-42A3-A83A-1E443B21F856}" srcOrd="10" destOrd="0" presId="urn:microsoft.com/office/officeart/2011/layout/HexagonRadial"/>
    <dgm:cxn modelId="{DEC314AF-2597-4433-97DD-7059CAFF12AE}" type="presParOf" srcId="{CDF9F10B-ADBF-4A64-8A08-0C74CFE21DBB}" destId="{76A497B1-B9CA-4869-AD64-DB5BC70C34B9}" srcOrd="11" destOrd="0" presId="urn:microsoft.com/office/officeart/2011/layout/HexagonRadial"/>
    <dgm:cxn modelId="{D86C51D6-83E7-43FD-A86A-ECA6B04E9F67}" type="presParOf" srcId="{76A497B1-B9CA-4869-AD64-DB5BC70C34B9}" destId="{208749B4-8266-4BAC-A288-A7155383FD20}" srcOrd="0" destOrd="0" presId="urn:microsoft.com/office/officeart/2011/layout/HexagonRadial"/>
    <dgm:cxn modelId="{755CC457-6955-48C4-A7A1-F5A2F8F5DBC5}" type="presParOf" srcId="{CDF9F10B-ADBF-4A64-8A08-0C74CFE21DBB}" destId="{1969525A-C145-4DEC-97C6-449200C4E795}"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A8BDCB-FE71-4881-9648-506E67A7188C}" type="doc">
      <dgm:prSet loTypeId="urn:microsoft.com/office/officeart/2005/8/layout/hList7" loCatId="list" qsTypeId="urn:microsoft.com/office/officeart/2005/8/quickstyle/simple2" qsCatId="simple" csTypeId="urn:microsoft.com/office/officeart/2005/8/colors/accent1_2" csCatId="accent1" phldr="1"/>
      <dgm:spPr/>
      <dgm:t>
        <a:bodyPr/>
        <a:lstStyle/>
        <a:p>
          <a:endParaRPr lang="en-GB"/>
        </a:p>
      </dgm:t>
    </dgm:pt>
    <dgm:pt modelId="{4444D4C2-CF21-45D0-B2E5-A82C95BC1372}">
      <dgm:prSet/>
      <dgm:spPr/>
      <dgm:t>
        <a:bodyPr/>
        <a:lstStyle/>
        <a:p>
          <a:r>
            <a:rPr lang="en-GB"/>
            <a:t>Art Therapist   0.6</a:t>
          </a:r>
        </a:p>
      </dgm:t>
    </dgm:pt>
    <dgm:pt modelId="{FA2C1CB0-D295-4689-908D-C823DF17F6AB}" type="parTrans" cxnId="{D53E3598-651B-4722-A05D-7AF5424C6EF1}">
      <dgm:prSet/>
      <dgm:spPr/>
      <dgm:t>
        <a:bodyPr/>
        <a:lstStyle/>
        <a:p>
          <a:endParaRPr lang="en-GB"/>
        </a:p>
      </dgm:t>
    </dgm:pt>
    <dgm:pt modelId="{4E4AA540-E627-4657-BBFE-C917151FED05}" type="sibTrans" cxnId="{D53E3598-651B-4722-A05D-7AF5424C6EF1}">
      <dgm:prSet/>
      <dgm:spPr/>
      <dgm:t>
        <a:bodyPr/>
        <a:lstStyle/>
        <a:p>
          <a:endParaRPr lang="en-GB"/>
        </a:p>
      </dgm:t>
    </dgm:pt>
    <dgm:pt modelId="{440A26F1-2143-4CC4-A381-B0178B8B784F}">
      <dgm:prSet/>
      <dgm:spPr/>
      <dgm:t>
        <a:bodyPr/>
        <a:lstStyle/>
        <a:p>
          <a:r>
            <a:rPr lang="en-GB"/>
            <a:t>Dietitian   43.4</a:t>
          </a:r>
        </a:p>
      </dgm:t>
    </dgm:pt>
    <dgm:pt modelId="{96F08567-CF12-430D-9A65-A01515B1B6B3}" type="parTrans" cxnId="{E192F590-1BD8-44F7-88CC-2E38D7A983CD}">
      <dgm:prSet/>
      <dgm:spPr/>
      <dgm:t>
        <a:bodyPr/>
        <a:lstStyle/>
        <a:p>
          <a:endParaRPr lang="en-GB"/>
        </a:p>
      </dgm:t>
    </dgm:pt>
    <dgm:pt modelId="{4062400A-8B4B-416B-83CD-F8132DDFB41C}" type="sibTrans" cxnId="{E192F590-1BD8-44F7-88CC-2E38D7A983CD}">
      <dgm:prSet/>
      <dgm:spPr/>
      <dgm:t>
        <a:bodyPr/>
        <a:lstStyle/>
        <a:p>
          <a:endParaRPr lang="en-GB"/>
        </a:p>
      </dgm:t>
    </dgm:pt>
    <dgm:pt modelId="{7327713F-AD4F-4DAC-A8BF-BCEA89A1D565}">
      <dgm:prSet/>
      <dgm:spPr/>
      <dgm:t>
        <a:bodyPr/>
        <a:lstStyle/>
        <a:p>
          <a:r>
            <a:rPr lang="en-GB" dirty="0"/>
            <a:t>OT          141.8</a:t>
          </a:r>
        </a:p>
      </dgm:t>
    </dgm:pt>
    <dgm:pt modelId="{163267AC-7553-4FE1-9E66-912C2AA81504}" type="parTrans" cxnId="{94AB70EB-B8EA-4229-8BFB-C8F4E2D0FC7A}">
      <dgm:prSet/>
      <dgm:spPr/>
      <dgm:t>
        <a:bodyPr/>
        <a:lstStyle/>
        <a:p>
          <a:endParaRPr lang="en-GB"/>
        </a:p>
      </dgm:t>
    </dgm:pt>
    <dgm:pt modelId="{D6A1E716-D6A5-469B-8E76-31A68FFDA762}" type="sibTrans" cxnId="{94AB70EB-B8EA-4229-8BFB-C8F4E2D0FC7A}">
      <dgm:prSet/>
      <dgm:spPr/>
      <dgm:t>
        <a:bodyPr/>
        <a:lstStyle/>
        <a:p>
          <a:endParaRPr lang="en-GB"/>
        </a:p>
      </dgm:t>
    </dgm:pt>
    <dgm:pt modelId="{B9D24808-23EB-428F-9A40-1AA3D80E75CB}">
      <dgm:prSet/>
      <dgm:spPr/>
      <dgm:t>
        <a:bodyPr/>
        <a:lstStyle/>
        <a:p>
          <a:r>
            <a:rPr lang="en-GB" dirty="0"/>
            <a:t>Orthoptist    7.6</a:t>
          </a:r>
        </a:p>
      </dgm:t>
    </dgm:pt>
    <dgm:pt modelId="{C0B5F621-DBAC-44D9-83DA-EE0CF00BC901}" type="parTrans" cxnId="{98936612-9640-4815-AEF7-0DEBCC262AF6}">
      <dgm:prSet/>
      <dgm:spPr/>
      <dgm:t>
        <a:bodyPr/>
        <a:lstStyle/>
        <a:p>
          <a:endParaRPr lang="en-GB"/>
        </a:p>
      </dgm:t>
    </dgm:pt>
    <dgm:pt modelId="{97FB6DC1-55FD-4030-8ED5-8538B5544644}" type="sibTrans" cxnId="{98936612-9640-4815-AEF7-0DEBCC262AF6}">
      <dgm:prSet/>
      <dgm:spPr/>
      <dgm:t>
        <a:bodyPr/>
        <a:lstStyle/>
        <a:p>
          <a:endParaRPr lang="en-GB"/>
        </a:p>
      </dgm:t>
    </dgm:pt>
    <dgm:pt modelId="{BD801C6B-EB2F-461E-A036-CEDC83016DA9}">
      <dgm:prSet/>
      <dgm:spPr/>
      <dgm:t>
        <a:bodyPr/>
        <a:lstStyle/>
        <a:p>
          <a:r>
            <a:rPr lang="en-GB" dirty="0"/>
            <a:t>Operating Department Practitioner</a:t>
          </a:r>
        </a:p>
      </dgm:t>
    </dgm:pt>
    <dgm:pt modelId="{3A0650CD-6308-499B-BB2A-04FB535D52B4}" type="parTrans" cxnId="{2180F76F-7043-49A9-A525-D3AFC98DD96F}">
      <dgm:prSet/>
      <dgm:spPr/>
      <dgm:t>
        <a:bodyPr/>
        <a:lstStyle/>
        <a:p>
          <a:endParaRPr lang="en-GB"/>
        </a:p>
      </dgm:t>
    </dgm:pt>
    <dgm:pt modelId="{8DD485EE-BD02-41D0-AAF3-D61162723E2F}" type="sibTrans" cxnId="{2180F76F-7043-49A9-A525-D3AFC98DD96F}">
      <dgm:prSet/>
      <dgm:spPr/>
      <dgm:t>
        <a:bodyPr/>
        <a:lstStyle/>
        <a:p>
          <a:endParaRPr lang="en-GB"/>
        </a:p>
      </dgm:t>
    </dgm:pt>
    <dgm:pt modelId="{D1A2CEBF-FF6C-4ED7-BBD0-01F5BAEB530D}">
      <dgm:prSet/>
      <dgm:spPr/>
      <dgm:t>
        <a:bodyPr/>
        <a:lstStyle/>
        <a:p>
          <a:r>
            <a:rPr lang="en-GB"/>
            <a:t>Physio    217.4</a:t>
          </a:r>
        </a:p>
      </dgm:t>
    </dgm:pt>
    <dgm:pt modelId="{AF095D41-E43C-4330-8194-7B8AA25A9EA1}" type="parTrans" cxnId="{B26514E8-01C2-4CA2-8E29-56187FF8B0A8}">
      <dgm:prSet/>
      <dgm:spPr/>
      <dgm:t>
        <a:bodyPr/>
        <a:lstStyle/>
        <a:p>
          <a:endParaRPr lang="en-GB"/>
        </a:p>
      </dgm:t>
    </dgm:pt>
    <dgm:pt modelId="{751081AD-5A6A-4DBD-A872-EA50284E8B73}" type="sibTrans" cxnId="{B26514E8-01C2-4CA2-8E29-56187FF8B0A8}">
      <dgm:prSet/>
      <dgm:spPr/>
      <dgm:t>
        <a:bodyPr/>
        <a:lstStyle/>
        <a:p>
          <a:endParaRPr lang="en-GB"/>
        </a:p>
      </dgm:t>
    </dgm:pt>
    <dgm:pt modelId="{F7D90DF3-2D17-49C0-B616-6AD722F7254E}">
      <dgm:prSet/>
      <dgm:spPr/>
      <dgm:t>
        <a:bodyPr/>
        <a:lstStyle/>
        <a:p>
          <a:r>
            <a:rPr lang="en-GB"/>
            <a:t>Prosthetist    1</a:t>
          </a:r>
        </a:p>
      </dgm:t>
    </dgm:pt>
    <dgm:pt modelId="{FDE9ED1B-C3D2-4823-A020-4236A24248DE}" type="parTrans" cxnId="{5AC71582-C30B-4AB5-9722-404DA779A451}">
      <dgm:prSet/>
      <dgm:spPr/>
      <dgm:t>
        <a:bodyPr/>
        <a:lstStyle/>
        <a:p>
          <a:endParaRPr lang="en-GB"/>
        </a:p>
      </dgm:t>
    </dgm:pt>
    <dgm:pt modelId="{F93F88DC-4831-4731-987C-698CD57D6D3D}" type="sibTrans" cxnId="{5AC71582-C30B-4AB5-9722-404DA779A451}">
      <dgm:prSet/>
      <dgm:spPr/>
      <dgm:t>
        <a:bodyPr/>
        <a:lstStyle/>
        <a:p>
          <a:endParaRPr lang="en-GB"/>
        </a:p>
      </dgm:t>
    </dgm:pt>
    <dgm:pt modelId="{F8A90B20-C9C1-4472-871A-90FFE03DD768}">
      <dgm:prSet/>
      <dgm:spPr/>
      <dgm:t>
        <a:bodyPr/>
        <a:lstStyle/>
        <a:p>
          <a:r>
            <a:rPr lang="en-GB" dirty="0"/>
            <a:t>Diagnostic Radiographer    135.7</a:t>
          </a:r>
        </a:p>
      </dgm:t>
    </dgm:pt>
    <dgm:pt modelId="{1FF6814D-0B95-497E-A835-3BB3D5A16BD1}" type="parTrans" cxnId="{EB48FB23-95B6-4943-8314-FA704BAD4C26}">
      <dgm:prSet/>
      <dgm:spPr/>
      <dgm:t>
        <a:bodyPr/>
        <a:lstStyle/>
        <a:p>
          <a:endParaRPr lang="en-GB"/>
        </a:p>
      </dgm:t>
    </dgm:pt>
    <dgm:pt modelId="{C680FFAB-F4A7-451F-B13B-34F5B76D1468}" type="sibTrans" cxnId="{EB48FB23-95B6-4943-8314-FA704BAD4C26}">
      <dgm:prSet/>
      <dgm:spPr/>
      <dgm:t>
        <a:bodyPr/>
        <a:lstStyle/>
        <a:p>
          <a:endParaRPr lang="en-GB"/>
        </a:p>
      </dgm:t>
    </dgm:pt>
    <dgm:pt modelId="{8E2D6339-AF36-4AD5-BBFC-C3589C4C1D3C}">
      <dgm:prSet/>
      <dgm:spPr/>
      <dgm:t>
        <a:bodyPr/>
        <a:lstStyle/>
        <a:p>
          <a:r>
            <a:rPr lang="en-GB" dirty="0"/>
            <a:t>SLT            50.3</a:t>
          </a:r>
        </a:p>
      </dgm:t>
    </dgm:pt>
    <dgm:pt modelId="{5B6B44DC-10EA-4386-B7A8-CA6E5B17D750}" type="parTrans" cxnId="{440F6D5A-F767-4F60-86E2-9F1AC01DD286}">
      <dgm:prSet/>
      <dgm:spPr/>
      <dgm:t>
        <a:bodyPr/>
        <a:lstStyle/>
        <a:p>
          <a:endParaRPr lang="en-GB"/>
        </a:p>
      </dgm:t>
    </dgm:pt>
    <dgm:pt modelId="{875F3768-4E0A-4838-AD48-4452F5DFB223}" type="sibTrans" cxnId="{440F6D5A-F767-4F60-86E2-9F1AC01DD286}">
      <dgm:prSet/>
      <dgm:spPr/>
      <dgm:t>
        <a:bodyPr/>
        <a:lstStyle/>
        <a:p>
          <a:endParaRPr lang="en-GB"/>
        </a:p>
      </dgm:t>
    </dgm:pt>
    <dgm:pt modelId="{F5B2AB4A-9C7D-4221-8167-E5FDDF0746AF}">
      <dgm:prSet/>
      <dgm:spPr/>
      <dgm:t>
        <a:bodyPr/>
        <a:lstStyle/>
        <a:p>
          <a:r>
            <a:rPr lang="en-GB"/>
            <a:t>Podiatrist   17.7</a:t>
          </a:r>
        </a:p>
      </dgm:t>
    </dgm:pt>
    <dgm:pt modelId="{B631CF11-2185-4A0C-817C-07ABD917CAD3}" type="sibTrans" cxnId="{788BDD23-0BF7-4107-A269-8F965604F60A}">
      <dgm:prSet/>
      <dgm:spPr/>
      <dgm:t>
        <a:bodyPr/>
        <a:lstStyle/>
        <a:p>
          <a:endParaRPr lang="en-GB"/>
        </a:p>
      </dgm:t>
    </dgm:pt>
    <dgm:pt modelId="{2298A324-937D-4FF0-8F91-6C19E3E09E6D}" type="parTrans" cxnId="{788BDD23-0BF7-4107-A269-8F965604F60A}">
      <dgm:prSet/>
      <dgm:spPr/>
      <dgm:t>
        <a:bodyPr/>
        <a:lstStyle/>
        <a:p>
          <a:endParaRPr lang="en-GB"/>
        </a:p>
      </dgm:t>
    </dgm:pt>
    <dgm:pt modelId="{2E68261A-CF8A-C948-958A-4D4C1D11C74B}">
      <dgm:prSet/>
      <dgm:spPr/>
      <dgm:t>
        <a:bodyPr/>
        <a:lstStyle/>
        <a:p>
          <a:r>
            <a:rPr lang="en-GB" dirty="0"/>
            <a:t>Paramedic 121</a:t>
          </a:r>
        </a:p>
      </dgm:t>
    </dgm:pt>
    <dgm:pt modelId="{966E0C98-09BB-1741-8FB2-45BE74047F2F}" type="parTrans" cxnId="{794D76B3-978C-794B-9D4C-EDBFB4A555AC}">
      <dgm:prSet/>
      <dgm:spPr/>
      <dgm:t>
        <a:bodyPr/>
        <a:lstStyle/>
        <a:p>
          <a:endParaRPr lang="en-GB"/>
        </a:p>
      </dgm:t>
    </dgm:pt>
    <dgm:pt modelId="{533AC086-14F7-C04C-A767-CB276AADA0F9}" type="sibTrans" cxnId="{794D76B3-978C-794B-9D4C-EDBFB4A555AC}">
      <dgm:prSet/>
      <dgm:spPr/>
      <dgm:t>
        <a:bodyPr/>
        <a:lstStyle/>
        <a:p>
          <a:endParaRPr lang="en-GB"/>
        </a:p>
      </dgm:t>
    </dgm:pt>
    <dgm:pt modelId="{D1AFB6B7-F21B-4548-B3E2-45FC5B571711}" type="pres">
      <dgm:prSet presAssocID="{C8A8BDCB-FE71-4881-9648-506E67A7188C}" presName="Name0" presStyleCnt="0">
        <dgm:presLayoutVars>
          <dgm:dir/>
          <dgm:resizeHandles val="exact"/>
        </dgm:presLayoutVars>
      </dgm:prSet>
      <dgm:spPr/>
    </dgm:pt>
    <dgm:pt modelId="{881C05EC-A1DE-47A6-83BB-6B3F2A0AC807}" type="pres">
      <dgm:prSet presAssocID="{C8A8BDCB-FE71-4881-9648-506E67A7188C}" presName="fgShape" presStyleLbl="fgShp" presStyleIdx="0" presStyleCnt="1" custScaleX="108696" custLinFactNeighborX="372" custLinFactNeighborY="1675"/>
      <dgm:spPr/>
    </dgm:pt>
    <dgm:pt modelId="{937B40AB-E0C5-4C8D-A853-76A494B63282}" type="pres">
      <dgm:prSet presAssocID="{C8A8BDCB-FE71-4881-9648-506E67A7188C}" presName="linComp" presStyleCnt="0"/>
      <dgm:spPr/>
    </dgm:pt>
    <dgm:pt modelId="{4CB538C0-2495-4B40-BA4B-50AB27C115A4}" type="pres">
      <dgm:prSet presAssocID="{4444D4C2-CF21-45D0-B2E5-A82C95BC1372}" presName="compNode" presStyleCnt="0"/>
      <dgm:spPr/>
    </dgm:pt>
    <dgm:pt modelId="{BB3D022F-277C-4B99-A5F6-CEBE01F3B848}" type="pres">
      <dgm:prSet presAssocID="{4444D4C2-CF21-45D0-B2E5-A82C95BC1372}" presName="bkgdShape" presStyleLbl="node1" presStyleIdx="0" presStyleCnt="11" custLinFactNeighborX="-50427"/>
      <dgm:spPr/>
    </dgm:pt>
    <dgm:pt modelId="{97C02650-BC6C-4448-B760-FCA88B3C60CE}" type="pres">
      <dgm:prSet presAssocID="{4444D4C2-CF21-45D0-B2E5-A82C95BC1372}" presName="nodeTx" presStyleLbl="node1" presStyleIdx="0" presStyleCnt="11">
        <dgm:presLayoutVars>
          <dgm:bulletEnabled val="1"/>
        </dgm:presLayoutVars>
      </dgm:prSet>
      <dgm:spPr/>
    </dgm:pt>
    <dgm:pt modelId="{2AA177D7-696B-4983-A851-812C3D6E8C9F}" type="pres">
      <dgm:prSet presAssocID="{4444D4C2-CF21-45D0-B2E5-A82C95BC1372}" presName="invisiNode" presStyleLbl="node1" presStyleIdx="0" presStyleCnt="11"/>
      <dgm:spPr/>
    </dgm:pt>
    <dgm:pt modelId="{129D5216-77F7-4A45-B2BD-41E779FC80B1}" type="pres">
      <dgm:prSet presAssocID="{4444D4C2-CF21-45D0-B2E5-A82C95BC1372}" presName="imagNode" presStyleLbl="fgImgPlace1" presStyleIdx="0" presStyleCnt="11" custFlipVert="1" custFlipHor="0" custScaleX="8246" custScaleY="3155"/>
      <dgm:spPr/>
    </dgm:pt>
    <dgm:pt modelId="{4F5B7008-A5E8-4DAE-AE8A-4DC0B9C054EE}" type="pres">
      <dgm:prSet presAssocID="{4E4AA540-E627-4657-BBFE-C917151FED05}" presName="sibTrans" presStyleLbl="sibTrans2D1" presStyleIdx="0" presStyleCnt="0"/>
      <dgm:spPr/>
    </dgm:pt>
    <dgm:pt modelId="{0760F7F5-84AC-4B70-8270-6CA5075CF1B9}" type="pres">
      <dgm:prSet presAssocID="{F5B2AB4A-9C7D-4221-8167-E5FDDF0746AF}" presName="compNode" presStyleCnt="0"/>
      <dgm:spPr/>
    </dgm:pt>
    <dgm:pt modelId="{42D00D59-5833-4E48-8D1D-2F727E7BC0DE}" type="pres">
      <dgm:prSet presAssocID="{F5B2AB4A-9C7D-4221-8167-E5FDDF0746AF}" presName="bkgdShape" presStyleLbl="node1" presStyleIdx="1" presStyleCnt="11"/>
      <dgm:spPr/>
    </dgm:pt>
    <dgm:pt modelId="{3635B474-A0D7-4F94-9DB5-38C24B90D51A}" type="pres">
      <dgm:prSet presAssocID="{F5B2AB4A-9C7D-4221-8167-E5FDDF0746AF}" presName="nodeTx" presStyleLbl="node1" presStyleIdx="1" presStyleCnt="11">
        <dgm:presLayoutVars>
          <dgm:bulletEnabled val="1"/>
        </dgm:presLayoutVars>
      </dgm:prSet>
      <dgm:spPr/>
    </dgm:pt>
    <dgm:pt modelId="{C1D57A94-149D-4C6B-A6AA-6F3BAC29CE80}" type="pres">
      <dgm:prSet presAssocID="{F5B2AB4A-9C7D-4221-8167-E5FDDF0746AF}" presName="invisiNode" presStyleLbl="node1" presStyleIdx="1" presStyleCnt="11"/>
      <dgm:spPr/>
    </dgm:pt>
    <dgm:pt modelId="{34E67AF3-3A95-4643-9579-B01AF1AC79F0}" type="pres">
      <dgm:prSet presAssocID="{F5B2AB4A-9C7D-4221-8167-E5FDDF0746AF}" presName="imagNode" presStyleLbl="fgImgPlace1" presStyleIdx="1" presStyleCnt="11" custFlipVert="1" custScaleX="8333" custScaleY="3155"/>
      <dgm:spPr/>
    </dgm:pt>
    <dgm:pt modelId="{F044620E-E823-4820-9EC0-51416AD04500}" type="pres">
      <dgm:prSet presAssocID="{B631CF11-2185-4A0C-817C-07ABD917CAD3}" presName="sibTrans" presStyleLbl="sibTrans2D1" presStyleIdx="0" presStyleCnt="0"/>
      <dgm:spPr/>
    </dgm:pt>
    <dgm:pt modelId="{146A00A4-FFF2-4269-B1CE-8120C80F6142}" type="pres">
      <dgm:prSet presAssocID="{440A26F1-2143-4CC4-A381-B0178B8B784F}" presName="compNode" presStyleCnt="0"/>
      <dgm:spPr/>
    </dgm:pt>
    <dgm:pt modelId="{E8C81383-D6C3-4335-8565-1B08C451384D}" type="pres">
      <dgm:prSet presAssocID="{440A26F1-2143-4CC4-A381-B0178B8B784F}" presName="bkgdShape" presStyleLbl="node1" presStyleIdx="2" presStyleCnt="11"/>
      <dgm:spPr/>
    </dgm:pt>
    <dgm:pt modelId="{D095DCE1-5160-4869-BF3A-31CFE9273C33}" type="pres">
      <dgm:prSet presAssocID="{440A26F1-2143-4CC4-A381-B0178B8B784F}" presName="nodeTx" presStyleLbl="node1" presStyleIdx="2" presStyleCnt="11">
        <dgm:presLayoutVars>
          <dgm:bulletEnabled val="1"/>
        </dgm:presLayoutVars>
      </dgm:prSet>
      <dgm:spPr/>
    </dgm:pt>
    <dgm:pt modelId="{906BB908-6213-4C98-BE41-8A6F0064AFBF}" type="pres">
      <dgm:prSet presAssocID="{440A26F1-2143-4CC4-A381-B0178B8B784F}" presName="invisiNode" presStyleLbl="node1" presStyleIdx="2" presStyleCnt="11"/>
      <dgm:spPr/>
    </dgm:pt>
    <dgm:pt modelId="{B5021228-EAF1-44EF-94F4-3EFFFB111E1C}" type="pres">
      <dgm:prSet presAssocID="{440A26F1-2143-4CC4-A381-B0178B8B784F}" presName="imagNode" presStyleLbl="fgImgPlace1" presStyleIdx="2" presStyleCnt="11" custFlipVert="1" custScaleX="4801" custScaleY="3761"/>
      <dgm:spPr/>
    </dgm:pt>
    <dgm:pt modelId="{C935847B-1283-485E-BAE7-7B2F8A9146F6}" type="pres">
      <dgm:prSet presAssocID="{4062400A-8B4B-416B-83CD-F8132DDFB41C}" presName="sibTrans" presStyleLbl="sibTrans2D1" presStyleIdx="0" presStyleCnt="0"/>
      <dgm:spPr/>
    </dgm:pt>
    <dgm:pt modelId="{7EB346C8-72CE-41FF-9D64-60F791BDB668}" type="pres">
      <dgm:prSet presAssocID="{7327713F-AD4F-4DAC-A8BF-BCEA89A1D565}" presName="compNode" presStyleCnt="0"/>
      <dgm:spPr/>
    </dgm:pt>
    <dgm:pt modelId="{83B015ED-355B-42A6-BE59-A43AA918E159}" type="pres">
      <dgm:prSet presAssocID="{7327713F-AD4F-4DAC-A8BF-BCEA89A1D565}" presName="bkgdShape" presStyleLbl="node1" presStyleIdx="3" presStyleCnt="11"/>
      <dgm:spPr/>
    </dgm:pt>
    <dgm:pt modelId="{3425A0F9-C7EB-44B9-84F3-820C145F8D5C}" type="pres">
      <dgm:prSet presAssocID="{7327713F-AD4F-4DAC-A8BF-BCEA89A1D565}" presName="nodeTx" presStyleLbl="node1" presStyleIdx="3" presStyleCnt="11">
        <dgm:presLayoutVars>
          <dgm:bulletEnabled val="1"/>
        </dgm:presLayoutVars>
      </dgm:prSet>
      <dgm:spPr/>
    </dgm:pt>
    <dgm:pt modelId="{554B0DBC-160C-47B0-8A26-D2939C5B5E54}" type="pres">
      <dgm:prSet presAssocID="{7327713F-AD4F-4DAC-A8BF-BCEA89A1D565}" presName="invisiNode" presStyleLbl="node1" presStyleIdx="3" presStyleCnt="11"/>
      <dgm:spPr/>
    </dgm:pt>
    <dgm:pt modelId="{8FCA7B8D-87BE-4043-8253-0B50937510E6}" type="pres">
      <dgm:prSet presAssocID="{7327713F-AD4F-4DAC-A8BF-BCEA89A1D565}" presName="imagNode" presStyleLbl="fgImgPlace1" presStyleIdx="3" presStyleCnt="11" custFlipVert="0" custFlipHor="0" custScaleX="7816" custScaleY="5442"/>
      <dgm:spPr/>
    </dgm:pt>
    <dgm:pt modelId="{90B16B61-9B3D-4EB6-8571-0983C1E5F55D}" type="pres">
      <dgm:prSet presAssocID="{D6A1E716-D6A5-469B-8E76-31A68FFDA762}" presName="sibTrans" presStyleLbl="sibTrans2D1" presStyleIdx="0" presStyleCnt="0"/>
      <dgm:spPr/>
    </dgm:pt>
    <dgm:pt modelId="{813B35FB-C35A-FE4B-9C4A-DF38CE504909}" type="pres">
      <dgm:prSet presAssocID="{2E68261A-CF8A-C948-958A-4D4C1D11C74B}" presName="compNode" presStyleCnt="0"/>
      <dgm:spPr/>
    </dgm:pt>
    <dgm:pt modelId="{1D1F0939-33DC-AA4B-92AE-AC0BE6528A9B}" type="pres">
      <dgm:prSet presAssocID="{2E68261A-CF8A-C948-958A-4D4C1D11C74B}" presName="bkgdShape" presStyleLbl="node1" presStyleIdx="4" presStyleCnt="11" custLinFactNeighborY="-220"/>
      <dgm:spPr/>
    </dgm:pt>
    <dgm:pt modelId="{16F99BCE-2AD5-EA4B-8F04-90F63C783407}" type="pres">
      <dgm:prSet presAssocID="{2E68261A-CF8A-C948-958A-4D4C1D11C74B}" presName="nodeTx" presStyleLbl="node1" presStyleIdx="4" presStyleCnt="11">
        <dgm:presLayoutVars>
          <dgm:bulletEnabled val="1"/>
        </dgm:presLayoutVars>
      </dgm:prSet>
      <dgm:spPr/>
    </dgm:pt>
    <dgm:pt modelId="{BCBCF59F-A3B2-E74D-B5ED-1D83FF1F61F7}" type="pres">
      <dgm:prSet presAssocID="{2E68261A-CF8A-C948-958A-4D4C1D11C74B}" presName="invisiNode" presStyleLbl="node1" presStyleIdx="4" presStyleCnt="11"/>
      <dgm:spPr/>
    </dgm:pt>
    <dgm:pt modelId="{E86DCC5E-0A88-9544-BE93-DE4DC73E6809}" type="pres">
      <dgm:prSet presAssocID="{2E68261A-CF8A-C948-958A-4D4C1D11C74B}" presName="imagNode" presStyleLbl="fgImgPlace1" presStyleIdx="4" presStyleCnt="11"/>
      <dgm:spPr/>
    </dgm:pt>
    <dgm:pt modelId="{07E679FB-9F94-D548-9DE6-F03D340D21FC}" type="pres">
      <dgm:prSet presAssocID="{533AC086-14F7-C04C-A767-CB276AADA0F9}" presName="sibTrans" presStyleLbl="sibTrans2D1" presStyleIdx="0" presStyleCnt="0"/>
      <dgm:spPr/>
    </dgm:pt>
    <dgm:pt modelId="{9E796BCF-F022-4FF9-BD23-9CB9C08211F7}" type="pres">
      <dgm:prSet presAssocID="{B9D24808-23EB-428F-9A40-1AA3D80E75CB}" presName="compNode" presStyleCnt="0"/>
      <dgm:spPr/>
    </dgm:pt>
    <dgm:pt modelId="{D2C14ECB-847F-43DD-ABA7-8D7F40C57638}" type="pres">
      <dgm:prSet presAssocID="{B9D24808-23EB-428F-9A40-1AA3D80E75CB}" presName="bkgdShape" presStyleLbl="node1" presStyleIdx="5" presStyleCnt="11" custLinFactNeighborX="1500" custLinFactNeighborY="7083"/>
      <dgm:spPr/>
    </dgm:pt>
    <dgm:pt modelId="{D9CE1CD3-1CFB-47A3-A215-40267D401749}" type="pres">
      <dgm:prSet presAssocID="{B9D24808-23EB-428F-9A40-1AA3D80E75CB}" presName="nodeTx" presStyleLbl="node1" presStyleIdx="5" presStyleCnt="11">
        <dgm:presLayoutVars>
          <dgm:bulletEnabled val="1"/>
        </dgm:presLayoutVars>
      </dgm:prSet>
      <dgm:spPr/>
    </dgm:pt>
    <dgm:pt modelId="{C6514413-B9D3-4B0B-9B35-BFD11A8F6623}" type="pres">
      <dgm:prSet presAssocID="{B9D24808-23EB-428F-9A40-1AA3D80E75CB}" presName="invisiNode" presStyleLbl="node1" presStyleIdx="5" presStyleCnt="11"/>
      <dgm:spPr/>
    </dgm:pt>
    <dgm:pt modelId="{DEE2FF1B-BCB6-4501-A3F6-9E57AAB976E6}" type="pres">
      <dgm:prSet presAssocID="{B9D24808-23EB-428F-9A40-1AA3D80E75CB}" presName="imagNode" presStyleLbl="fgImgPlace1" presStyleIdx="5" presStyleCnt="11" custFlipVert="1" custFlipHor="1" custScaleX="4754" custScaleY="6390"/>
      <dgm:spPr/>
    </dgm:pt>
    <dgm:pt modelId="{5413B8D8-01F4-4521-B3D9-1E6A619B5138}" type="pres">
      <dgm:prSet presAssocID="{97FB6DC1-55FD-4030-8ED5-8538B5544644}" presName="sibTrans" presStyleLbl="sibTrans2D1" presStyleIdx="0" presStyleCnt="0"/>
      <dgm:spPr/>
    </dgm:pt>
    <dgm:pt modelId="{91439299-818D-47B6-B965-2783CE5B8020}" type="pres">
      <dgm:prSet presAssocID="{BD801C6B-EB2F-461E-A036-CEDC83016DA9}" presName="compNode" presStyleCnt="0"/>
      <dgm:spPr/>
    </dgm:pt>
    <dgm:pt modelId="{1C7A5D53-0371-45E1-93E9-746334747D48}" type="pres">
      <dgm:prSet presAssocID="{BD801C6B-EB2F-461E-A036-CEDC83016DA9}" presName="bkgdShape" presStyleLbl="node1" presStyleIdx="6" presStyleCnt="11"/>
      <dgm:spPr/>
    </dgm:pt>
    <dgm:pt modelId="{E1192FEE-C99F-45C0-A2FE-B080A247DBC6}" type="pres">
      <dgm:prSet presAssocID="{BD801C6B-EB2F-461E-A036-CEDC83016DA9}" presName="nodeTx" presStyleLbl="node1" presStyleIdx="6" presStyleCnt="11">
        <dgm:presLayoutVars>
          <dgm:bulletEnabled val="1"/>
        </dgm:presLayoutVars>
      </dgm:prSet>
      <dgm:spPr/>
    </dgm:pt>
    <dgm:pt modelId="{6AE7095A-8621-49D3-B7E1-7574EDD3677F}" type="pres">
      <dgm:prSet presAssocID="{BD801C6B-EB2F-461E-A036-CEDC83016DA9}" presName="invisiNode" presStyleLbl="node1" presStyleIdx="6" presStyleCnt="11"/>
      <dgm:spPr/>
    </dgm:pt>
    <dgm:pt modelId="{172F354B-DDB3-47C2-9304-1EA798C2234D}" type="pres">
      <dgm:prSet presAssocID="{BD801C6B-EB2F-461E-A036-CEDC83016DA9}" presName="imagNode" presStyleLbl="fgImgPlace1" presStyleIdx="6" presStyleCnt="11" custFlipVert="1" custScaleX="4754" custScaleY="11649"/>
      <dgm:spPr/>
    </dgm:pt>
    <dgm:pt modelId="{A0056C87-9290-481F-A618-E4DE3C258EF7}" type="pres">
      <dgm:prSet presAssocID="{8DD485EE-BD02-41D0-AAF3-D61162723E2F}" presName="sibTrans" presStyleLbl="sibTrans2D1" presStyleIdx="0" presStyleCnt="0"/>
      <dgm:spPr/>
    </dgm:pt>
    <dgm:pt modelId="{1FA8B9F3-5291-4579-9E82-239AE026F00A}" type="pres">
      <dgm:prSet presAssocID="{D1A2CEBF-FF6C-4ED7-BBD0-01F5BAEB530D}" presName="compNode" presStyleCnt="0"/>
      <dgm:spPr/>
    </dgm:pt>
    <dgm:pt modelId="{2E6B1849-1CA5-4843-ABF2-F44DCB6AD6D2}" type="pres">
      <dgm:prSet presAssocID="{D1A2CEBF-FF6C-4ED7-BBD0-01F5BAEB530D}" presName="bkgdShape" presStyleLbl="node1" presStyleIdx="7" presStyleCnt="11"/>
      <dgm:spPr/>
    </dgm:pt>
    <dgm:pt modelId="{D9D0AB20-85BB-4A3A-AF30-3CD5718410D3}" type="pres">
      <dgm:prSet presAssocID="{D1A2CEBF-FF6C-4ED7-BBD0-01F5BAEB530D}" presName="nodeTx" presStyleLbl="node1" presStyleIdx="7" presStyleCnt="11">
        <dgm:presLayoutVars>
          <dgm:bulletEnabled val="1"/>
        </dgm:presLayoutVars>
      </dgm:prSet>
      <dgm:spPr/>
    </dgm:pt>
    <dgm:pt modelId="{96F4AD9F-EAEB-4A4A-825B-469350C44D6C}" type="pres">
      <dgm:prSet presAssocID="{D1A2CEBF-FF6C-4ED7-BBD0-01F5BAEB530D}" presName="invisiNode" presStyleLbl="node1" presStyleIdx="7" presStyleCnt="11"/>
      <dgm:spPr/>
    </dgm:pt>
    <dgm:pt modelId="{22F10D46-7984-4912-8C2D-26A51F952B12}" type="pres">
      <dgm:prSet presAssocID="{D1A2CEBF-FF6C-4ED7-BBD0-01F5BAEB530D}" presName="imagNode" presStyleLbl="fgImgPlace1" presStyleIdx="7" presStyleCnt="11" custFlipVert="1" custScaleX="8031" custScaleY="3155"/>
      <dgm:spPr/>
    </dgm:pt>
    <dgm:pt modelId="{B38E23A0-0F76-4054-87DF-93903EA880BD}" type="pres">
      <dgm:prSet presAssocID="{751081AD-5A6A-4DBD-A872-EA50284E8B73}" presName="sibTrans" presStyleLbl="sibTrans2D1" presStyleIdx="0" presStyleCnt="0"/>
      <dgm:spPr/>
    </dgm:pt>
    <dgm:pt modelId="{33094FCF-4DE9-4910-BF6F-E72140E5B1F8}" type="pres">
      <dgm:prSet presAssocID="{F7D90DF3-2D17-49C0-B616-6AD722F7254E}" presName="compNode" presStyleCnt="0"/>
      <dgm:spPr/>
    </dgm:pt>
    <dgm:pt modelId="{AC81A9E5-5ADF-4CD5-82C1-4E34443DCF47}" type="pres">
      <dgm:prSet presAssocID="{F7D90DF3-2D17-49C0-B616-6AD722F7254E}" presName="bkgdShape" presStyleLbl="node1" presStyleIdx="8" presStyleCnt="11"/>
      <dgm:spPr/>
    </dgm:pt>
    <dgm:pt modelId="{AFF4409A-4620-4445-9074-51B9345BCBF4}" type="pres">
      <dgm:prSet presAssocID="{F7D90DF3-2D17-49C0-B616-6AD722F7254E}" presName="nodeTx" presStyleLbl="node1" presStyleIdx="8" presStyleCnt="11">
        <dgm:presLayoutVars>
          <dgm:bulletEnabled val="1"/>
        </dgm:presLayoutVars>
      </dgm:prSet>
      <dgm:spPr/>
    </dgm:pt>
    <dgm:pt modelId="{F5D2EA44-D878-42EC-B93C-E788588CC2E9}" type="pres">
      <dgm:prSet presAssocID="{F7D90DF3-2D17-49C0-B616-6AD722F7254E}" presName="invisiNode" presStyleLbl="node1" presStyleIdx="8" presStyleCnt="11"/>
      <dgm:spPr/>
    </dgm:pt>
    <dgm:pt modelId="{4AB243CC-3765-42B2-9D1B-B725C25DC90C}" type="pres">
      <dgm:prSet presAssocID="{F7D90DF3-2D17-49C0-B616-6AD722F7254E}" presName="imagNode" presStyleLbl="fgImgPlace1" presStyleIdx="8" presStyleCnt="11" custFlipHor="1" custScaleX="4754" custScaleY="3155"/>
      <dgm:spPr/>
    </dgm:pt>
    <dgm:pt modelId="{709D8BE7-4094-49D8-BFCD-A1A9A65C8161}" type="pres">
      <dgm:prSet presAssocID="{F93F88DC-4831-4731-987C-698CD57D6D3D}" presName="sibTrans" presStyleLbl="sibTrans2D1" presStyleIdx="0" presStyleCnt="0"/>
      <dgm:spPr/>
    </dgm:pt>
    <dgm:pt modelId="{D1A4A867-8D85-450C-9050-912E72B2DF05}" type="pres">
      <dgm:prSet presAssocID="{F8A90B20-C9C1-4472-871A-90FFE03DD768}" presName="compNode" presStyleCnt="0"/>
      <dgm:spPr/>
    </dgm:pt>
    <dgm:pt modelId="{567AE58C-2149-4923-A7F4-9C054349AFB6}" type="pres">
      <dgm:prSet presAssocID="{F8A90B20-C9C1-4472-871A-90FFE03DD768}" presName="bkgdShape" presStyleLbl="node1" presStyleIdx="9" presStyleCnt="11"/>
      <dgm:spPr/>
    </dgm:pt>
    <dgm:pt modelId="{FEFF69D9-4918-45E0-8399-FB7007976A80}" type="pres">
      <dgm:prSet presAssocID="{F8A90B20-C9C1-4472-871A-90FFE03DD768}" presName="nodeTx" presStyleLbl="node1" presStyleIdx="9" presStyleCnt="11">
        <dgm:presLayoutVars>
          <dgm:bulletEnabled val="1"/>
        </dgm:presLayoutVars>
      </dgm:prSet>
      <dgm:spPr/>
    </dgm:pt>
    <dgm:pt modelId="{08735119-5D76-493A-8A82-AEF21A9C3B13}" type="pres">
      <dgm:prSet presAssocID="{F8A90B20-C9C1-4472-871A-90FFE03DD768}" presName="invisiNode" presStyleLbl="node1" presStyleIdx="9" presStyleCnt="11"/>
      <dgm:spPr/>
    </dgm:pt>
    <dgm:pt modelId="{D428782F-279C-49C7-922D-DBDBA8385D27}" type="pres">
      <dgm:prSet presAssocID="{F8A90B20-C9C1-4472-871A-90FFE03DD768}" presName="imagNode" presStyleLbl="fgImgPlace1" presStyleIdx="9" presStyleCnt="11" custFlipHor="1" custScaleX="4754" custScaleY="8071"/>
      <dgm:spPr/>
    </dgm:pt>
    <dgm:pt modelId="{8EE7E7E2-8353-4374-BD22-6671184CDF57}" type="pres">
      <dgm:prSet presAssocID="{C680FFAB-F4A7-451F-B13B-34F5B76D1468}" presName="sibTrans" presStyleLbl="sibTrans2D1" presStyleIdx="0" presStyleCnt="0"/>
      <dgm:spPr/>
    </dgm:pt>
    <dgm:pt modelId="{9984EBBF-AF72-43E2-A569-B2D319DDA5BC}" type="pres">
      <dgm:prSet presAssocID="{8E2D6339-AF36-4AD5-BBFC-C3589C4C1D3C}" presName="compNode" presStyleCnt="0"/>
      <dgm:spPr/>
    </dgm:pt>
    <dgm:pt modelId="{CAFBFD8E-EBCA-46DF-94AB-B3A54E290D2C}" type="pres">
      <dgm:prSet presAssocID="{8E2D6339-AF36-4AD5-BBFC-C3589C4C1D3C}" presName="bkgdShape" presStyleLbl="node1" presStyleIdx="10" presStyleCnt="11"/>
      <dgm:spPr/>
    </dgm:pt>
    <dgm:pt modelId="{35BCD51D-F70E-4610-ABA4-5D022576AAEC}" type="pres">
      <dgm:prSet presAssocID="{8E2D6339-AF36-4AD5-BBFC-C3589C4C1D3C}" presName="nodeTx" presStyleLbl="node1" presStyleIdx="10" presStyleCnt="11">
        <dgm:presLayoutVars>
          <dgm:bulletEnabled val="1"/>
        </dgm:presLayoutVars>
      </dgm:prSet>
      <dgm:spPr/>
    </dgm:pt>
    <dgm:pt modelId="{A4EAF56A-12D4-4AE7-8944-7BB8E1B23055}" type="pres">
      <dgm:prSet presAssocID="{8E2D6339-AF36-4AD5-BBFC-C3589C4C1D3C}" presName="invisiNode" presStyleLbl="node1" presStyleIdx="10" presStyleCnt="11"/>
      <dgm:spPr/>
    </dgm:pt>
    <dgm:pt modelId="{C5521D98-4B9D-45E7-929B-EB765804F1CB}" type="pres">
      <dgm:prSet presAssocID="{8E2D6339-AF36-4AD5-BBFC-C3589C4C1D3C}" presName="imagNode" presStyleLbl="fgImgPlace1" presStyleIdx="10" presStyleCnt="11" custFlipVert="1" custFlipHor="0" custScaleX="6279" custScaleY="5529"/>
      <dgm:spPr/>
    </dgm:pt>
  </dgm:ptLst>
  <dgm:cxnLst>
    <dgm:cxn modelId="{39E5360B-E0A1-E247-BF30-E7488C2EBA15}" type="presOf" srcId="{2E68261A-CF8A-C948-958A-4D4C1D11C74B}" destId="{16F99BCE-2AD5-EA4B-8F04-90F63C783407}" srcOrd="1" destOrd="0" presId="urn:microsoft.com/office/officeart/2005/8/layout/hList7"/>
    <dgm:cxn modelId="{29E0740E-557F-4F6A-AEE2-C066EA8EE7CB}" type="presOf" srcId="{4444D4C2-CF21-45D0-B2E5-A82C95BC1372}" destId="{97C02650-BC6C-4448-B760-FCA88B3C60CE}" srcOrd="1" destOrd="0" presId="urn:microsoft.com/office/officeart/2005/8/layout/hList7"/>
    <dgm:cxn modelId="{98936612-9640-4815-AEF7-0DEBCC262AF6}" srcId="{C8A8BDCB-FE71-4881-9648-506E67A7188C}" destId="{B9D24808-23EB-428F-9A40-1AA3D80E75CB}" srcOrd="5" destOrd="0" parTransId="{C0B5F621-DBAC-44D9-83DA-EE0CF00BC901}" sibTransId="{97FB6DC1-55FD-4030-8ED5-8538B5544644}"/>
    <dgm:cxn modelId="{C007BE16-0581-40EF-9E30-A7BD99865398}" type="presOf" srcId="{F7D90DF3-2D17-49C0-B616-6AD722F7254E}" destId="{AC81A9E5-5ADF-4CD5-82C1-4E34443DCF47}" srcOrd="0" destOrd="0" presId="urn:microsoft.com/office/officeart/2005/8/layout/hList7"/>
    <dgm:cxn modelId="{848C6417-D67F-4779-B285-C0D672C35099}" type="presOf" srcId="{8E2D6339-AF36-4AD5-BBFC-C3589C4C1D3C}" destId="{35BCD51D-F70E-4610-ABA4-5D022576AAEC}" srcOrd="1" destOrd="0" presId="urn:microsoft.com/office/officeart/2005/8/layout/hList7"/>
    <dgm:cxn modelId="{CB4EB01A-4E89-40E0-9236-1FDA93127A21}" type="presOf" srcId="{7327713F-AD4F-4DAC-A8BF-BCEA89A1D565}" destId="{3425A0F9-C7EB-44B9-84F3-820C145F8D5C}" srcOrd="1" destOrd="0" presId="urn:microsoft.com/office/officeart/2005/8/layout/hList7"/>
    <dgm:cxn modelId="{7C605820-CB27-4AE6-956B-307170C0F0F3}" type="presOf" srcId="{7327713F-AD4F-4DAC-A8BF-BCEA89A1D565}" destId="{83B015ED-355B-42A6-BE59-A43AA918E159}" srcOrd="0" destOrd="0" presId="urn:microsoft.com/office/officeart/2005/8/layout/hList7"/>
    <dgm:cxn modelId="{788BDD23-0BF7-4107-A269-8F965604F60A}" srcId="{C8A8BDCB-FE71-4881-9648-506E67A7188C}" destId="{F5B2AB4A-9C7D-4221-8167-E5FDDF0746AF}" srcOrd="1" destOrd="0" parTransId="{2298A324-937D-4FF0-8F91-6C19E3E09E6D}" sibTransId="{B631CF11-2185-4A0C-817C-07ABD917CAD3}"/>
    <dgm:cxn modelId="{EB48FB23-95B6-4943-8314-FA704BAD4C26}" srcId="{C8A8BDCB-FE71-4881-9648-506E67A7188C}" destId="{F8A90B20-C9C1-4472-871A-90FFE03DD768}" srcOrd="9" destOrd="0" parTransId="{1FF6814D-0B95-497E-A835-3BB3D5A16BD1}" sibTransId="{C680FFAB-F4A7-451F-B13B-34F5B76D1468}"/>
    <dgm:cxn modelId="{C2D6C131-667E-416A-86C0-6CA32ADC7E3F}" type="presOf" srcId="{F7D90DF3-2D17-49C0-B616-6AD722F7254E}" destId="{AFF4409A-4620-4445-9074-51B9345BCBF4}" srcOrd="1" destOrd="0" presId="urn:microsoft.com/office/officeart/2005/8/layout/hList7"/>
    <dgm:cxn modelId="{EE075E35-E7CE-4456-B93C-7D98E8028957}" type="presOf" srcId="{8DD485EE-BD02-41D0-AAF3-D61162723E2F}" destId="{A0056C87-9290-481F-A618-E4DE3C258EF7}" srcOrd="0" destOrd="0" presId="urn:microsoft.com/office/officeart/2005/8/layout/hList7"/>
    <dgm:cxn modelId="{2A3E7140-7D7C-4B06-AD29-9EB4C4710228}" type="presOf" srcId="{4E4AA540-E627-4657-BBFE-C917151FED05}" destId="{4F5B7008-A5E8-4DAE-AE8A-4DC0B9C054EE}" srcOrd="0" destOrd="0" presId="urn:microsoft.com/office/officeart/2005/8/layout/hList7"/>
    <dgm:cxn modelId="{D00A064A-8CDA-41BD-A46B-6AF8C575F6CF}" type="presOf" srcId="{B9D24808-23EB-428F-9A40-1AA3D80E75CB}" destId="{D9CE1CD3-1CFB-47A3-A215-40267D401749}" srcOrd="1" destOrd="0" presId="urn:microsoft.com/office/officeart/2005/8/layout/hList7"/>
    <dgm:cxn modelId="{C72F0850-A97A-4D78-8340-0DF9BFEB64BA}" type="presOf" srcId="{440A26F1-2143-4CC4-A381-B0178B8B784F}" destId="{E8C81383-D6C3-4335-8565-1B08C451384D}" srcOrd="0" destOrd="0" presId="urn:microsoft.com/office/officeart/2005/8/layout/hList7"/>
    <dgm:cxn modelId="{FDFD8E55-9D4A-46BD-832E-CA2A3CE9719F}" type="presOf" srcId="{D6A1E716-D6A5-469B-8E76-31A68FFDA762}" destId="{90B16B61-9B3D-4EB6-8571-0983C1E5F55D}" srcOrd="0" destOrd="0" presId="urn:microsoft.com/office/officeart/2005/8/layout/hList7"/>
    <dgm:cxn modelId="{440F6D5A-F767-4F60-86E2-9F1AC01DD286}" srcId="{C8A8BDCB-FE71-4881-9648-506E67A7188C}" destId="{8E2D6339-AF36-4AD5-BBFC-C3589C4C1D3C}" srcOrd="10" destOrd="0" parTransId="{5B6B44DC-10EA-4386-B7A8-CA6E5B17D750}" sibTransId="{875F3768-4E0A-4838-AD48-4452F5DFB223}"/>
    <dgm:cxn modelId="{96A6F260-9775-4A5E-AC11-F82F111649C3}" type="presOf" srcId="{F5B2AB4A-9C7D-4221-8167-E5FDDF0746AF}" destId="{3635B474-A0D7-4F94-9DB5-38C24B90D51A}" srcOrd="1" destOrd="0" presId="urn:microsoft.com/office/officeart/2005/8/layout/hList7"/>
    <dgm:cxn modelId="{751F4B67-F288-442A-AEF7-5F7FD9045E4A}" type="presOf" srcId="{D1A2CEBF-FF6C-4ED7-BBD0-01F5BAEB530D}" destId="{D9D0AB20-85BB-4A3A-AF30-3CD5718410D3}" srcOrd="1" destOrd="0" presId="urn:microsoft.com/office/officeart/2005/8/layout/hList7"/>
    <dgm:cxn modelId="{3F42E46A-CC42-49B0-A8C9-D2B0F462F57A}" type="presOf" srcId="{F8A90B20-C9C1-4472-871A-90FFE03DD768}" destId="{567AE58C-2149-4923-A7F4-9C054349AFB6}" srcOrd="0" destOrd="0" presId="urn:microsoft.com/office/officeart/2005/8/layout/hList7"/>
    <dgm:cxn modelId="{2180F76F-7043-49A9-A525-D3AFC98DD96F}" srcId="{C8A8BDCB-FE71-4881-9648-506E67A7188C}" destId="{BD801C6B-EB2F-461E-A036-CEDC83016DA9}" srcOrd="6" destOrd="0" parTransId="{3A0650CD-6308-499B-BB2A-04FB535D52B4}" sibTransId="{8DD485EE-BD02-41D0-AAF3-D61162723E2F}"/>
    <dgm:cxn modelId="{D6AE3576-7AB0-412A-8E58-006DDC10C9B5}" type="presOf" srcId="{F93F88DC-4831-4731-987C-698CD57D6D3D}" destId="{709D8BE7-4094-49D8-BFCD-A1A9A65C8161}" srcOrd="0" destOrd="0" presId="urn:microsoft.com/office/officeart/2005/8/layout/hList7"/>
    <dgm:cxn modelId="{9269BC7C-E081-4E1E-8F0F-5CA1B1AC53C9}" type="presOf" srcId="{B9D24808-23EB-428F-9A40-1AA3D80E75CB}" destId="{D2C14ECB-847F-43DD-ABA7-8D7F40C57638}" srcOrd="0" destOrd="0" presId="urn:microsoft.com/office/officeart/2005/8/layout/hList7"/>
    <dgm:cxn modelId="{5AC71582-C30B-4AB5-9722-404DA779A451}" srcId="{C8A8BDCB-FE71-4881-9648-506E67A7188C}" destId="{F7D90DF3-2D17-49C0-B616-6AD722F7254E}" srcOrd="8" destOrd="0" parTransId="{FDE9ED1B-C3D2-4823-A020-4236A24248DE}" sibTransId="{F93F88DC-4831-4731-987C-698CD57D6D3D}"/>
    <dgm:cxn modelId="{9E26BA85-1721-4A41-A9DF-7E87EA8E26A3}" type="presOf" srcId="{C680FFAB-F4A7-451F-B13B-34F5B76D1468}" destId="{8EE7E7E2-8353-4374-BD22-6671184CDF57}" srcOrd="0" destOrd="0" presId="urn:microsoft.com/office/officeart/2005/8/layout/hList7"/>
    <dgm:cxn modelId="{5A0BC88D-A92C-4B34-8ED8-3658171CEFFE}" type="presOf" srcId="{4444D4C2-CF21-45D0-B2E5-A82C95BC1372}" destId="{BB3D022F-277C-4B99-A5F6-CEBE01F3B848}" srcOrd="0" destOrd="0" presId="urn:microsoft.com/office/officeart/2005/8/layout/hList7"/>
    <dgm:cxn modelId="{E192F590-1BD8-44F7-88CC-2E38D7A983CD}" srcId="{C8A8BDCB-FE71-4881-9648-506E67A7188C}" destId="{440A26F1-2143-4CC4-A381-B0178B8B784F}" srcOrd="2" destOrd="0" parTransId="{96F08567-CF12-430D-9A65-A01515B1B6B3}" sibTransId="{4062400A-8B4B-416B-83CD-F8132DDFB41C}"/>
    <dgm:cxn modelId="{D53E3598-651B-4722-A05D-7AF5424C6EF1}" srcId="{C8A8BDCB-FE71-4881-9648-506E67A7188C}" destId="{4444D4C2-CF21-45D0-B2E5-A82C95BC1372}" srcOrd="0" destOrd="0" parTransId="{FA2C1CB0-D295-4689-908D-C823DF17F6AB}" sibTransId="{4E4AA540-E627-4657-BBFE-C917151FED05}"/>
    <dgm:cxn modelId="{81DAE79A-6680-4F36-A74C-5C482182C2CE}" type="presOf" srcId="{B631CF11-2185-4A0C-817C-07ABD917CAD3}" destId="{F044620E-E823-4820-9EC0-51416AD04500}" srcOrd="0" destOrd="0" presId="urn:microsoft.com/office/officeart/2005/8/layout/hList7"/>
    <dgm:cxn modelId="{B086C4A3-0ECE-45F9-83BD-5F17FB9CFEB5}" type="presOf" srcId="{4062400A-8B4B-416B-83CD-F8132DDFB41C}" destId="{C935847B-1283-485E-BAE7-7B2F8A9146F6}" srcOrd="0" destOrd="0" presId="urn:microsoft.com/office/officeart/2005/8/layout/hList7"/>
    <dgm:cxn modelId="{1CDEFCA5-2292-47DD-BD51-EB52B02E7189}" type="presOf" srcId="{440A26F1-2143-4CC4-A381-B0178B8B784F}" destId="{D095DCE1-5160-4869-BF3A-31CFE9273C33}" srcOrd="1" destOrd="0" presId="urn:microsoft.com/office/officeart/2005/8/layout/hList7"/>
    <dgm:cxn modelId="{37C370AD-9A19-4E7A-A176-454507F96589}" type="presOf" srcId="{F8A90B20-C9C1-4472-871A-90FFE03DD768}" destId="{FEFF69D9-4918-45E0-8399-FB7007976A80}" srcOrd="1" destOrd="0" presId="urn:microsoft.com/office/officeart/2005/8/layout/hList7"/>
    <dgm:cxn modelId="{8A86F3B1-A8DA-40E3-BB0D-CC57CF6F6104}" type="presOf" srcId="{D1A2CEBF-FF6C-4ED7-BBD0-01F5BAEB530D}" destId="{2E6B1849-1CA5-4843-ABF2-F44DCB6AD6D2}" srcOrd="0" destOrd="0" presId="urn:microsoft.com/office/officeart/2005/8/layout/hList7"/>
    <dgm:cxn modelId="{316EDBB2-7E64-4493-B997-6588EBEF1D31}" type="presOf" srcId="{BD801C6B-EB2F-461E-A036-CEDC83016DA9}" destId="{E1192FEE-C99F-45C0-A2FE-B080A247DBC6}" srcOrd="1" destOrd="0" presId="urn:microsoft.com/office/officeart/2005/8/layout/hList7"/>
    <dgm:cxn modelId="{794D76B3-978C-794B-9D4C-EDBFB4A555AC}" srcId="{C8A8BDCB-FE71-4881-9648-506E67A7188C}" destId="{2E68261A-CF8A-C948-958A-4D4C1D11C74B}" srcOrd="4" destOrd="0" parTransId="{966E0C98-09BB-1741-8FB2-45BE74047F2F}" sibTransId="{533AC086-14F7-C04C-A767-CB276AADA0F9}"/>
    <dgm:cxn modelId="{12F91CBA-03F8-4538-9797-047F3333F012}" type="presOf" srcId="{751081AD-5A6A-4DBD-A872-EA50284E8B73}" destId="{B38E23A0-0F76-4054-87DF-93903EA880BD}" srcOrd="0" destOrd="0" presId="urn:microsoft.com/office/officeart/2005/8/layout/hList7"/>
    <dgm:cxn modelId="{A1C3D7BC-6E25-4BB6-8E3F-B8FD7C61A414}" type="presOf" srcId="{BD801C6B-EB2F-461E-A036-CEDC83016DA9}" destId="{1C7A5D53-0371-45E1-93E9-746334747D48}" srcOrd="0" destOrd="0" presId="urn:microsoft.com/office/officeart/2005/8/layout/hList7"/>
    <dgm:cxn modelId="{496687C2-12D7-B64C-B17E-107CE47C1655}" type="presOf" srcId="{2E68261A-CF8A-C948-958A-4D4C1D11C74B}" destId="{1D1F0939-33DC-AA4B-92AE-AC0BE6528A9B}" srcOrd="0" destOrd="0" presId="urn:microsoft.com/office/officeart/2005/8/layout/hList7"/>
    <dgm:cxn modelId="{A5A471D6-6616-4059-B3D4-9CF410520AAD}" type="presOf" srcId="{C8A8BDCB-FE71-4881-9648-506E67A7188C}" destId="{D1AFB6B7-F21B-4548-B3E2-45FC5B571711}" srcOrd="0" destOrd="0" presId="urn:microsoft.com/office/officeart/2005/8/layout/hList7"/>
    <dgm:cxn modelId="{F6B2C7E2-16DC-4A97-A1A1-3633EA85B3BD}" type="presOf" srcId="{97FB6DC1-55FD-4030-8ED5-8538B5544644}" destId="{5413B8D8-01F4-4521-B3D9-1E6A619B5138}" srcOrd="0" destOrd="0" presId="urn:microsoft.com/office/officeart/2005/8/layout/hList7"/>
    <dgm:cxn modelId="{A827DEE4-F034-4534-B85A-5C2A593EC80F}" type="presOf" srcId="{8E2D6339-AF36-4AD5-BBFC-C3589C4C1D3C}" destId="{CAFBFD8E-EBCA-46DF-94AB-B3A54E290D2C}" srcOrd="0" destOrd="0" presId="urn:microsoft.com/office/officeart/2005/8/layout/hList7"/>
    <dgm:cxn modelId="{B26514E8-01C2-4CA2-8E29-56187FF8B0A8}" srcId="{C8A8BDCB-FE71-4881-9648-506E67A7188C}" destId="{D1A2CEBF-FF6C-4ED7-BBD0-01F5BAEB530D}" srcOrd="7" destOrd="0" parTransId="{AF095D41-E43C-4330-8194-7B8AA25A9EA1}" sibTransId="{751081AD-5A6A-4DBD-A872-EA50284E8B73}"/>
    <dgm:cxn modelId="{B33B3AEB-C486-49BC-82D2-2A85FC21AEF0}" type="presOf" srcId="{F5B2AB4A-9C7D-4221-8167-E5FDDF0746AF}" destId="{42D00D59-5833-4E48-8D1D-2F727E7BC0DE}" srcOrd="0" destOrd="0" presId="urn:microsoft.com/office/officeart/2005/8/layout/hList7"/>
    <dgm:cxn modelId="{94AB70EB-B8EA-4229-8BFB-C8F4E2D0FC7A}" srcId="{C8A8BDCB-FE71-4881-9648-506E67A7188C}" destId="{7327713F-AD4F-4DAC-A8BF-BCEA89A1D565}" srcOrd="3" destOrd="0" parTransId="{163267AC-7553-4FE1-9E66-912C2AA81504}" sibTransId="{D6A1E716-D6A5-469B-8E76-31A68FFDA762}"/>
    <dgm:cxn modelId="{071A0DED-05FC-A24D-8699-B0F5293E045A}" type="presOf" srcId="{533AC086-14F7-C04C-A767-CB276AADA0F9}" destId="{07E679FB-9F94-D548-9DE6-F03D340D21FC}" srcOrd="0" destOrd="0" presId="urn:microsoft.com/office/officeart/2005/8/layout/hList7"/>
    <dgm:cxn modelId="{DA50A8E5-9C19-441D-A326-01026A95D75A}" type="presParOf" srcId="{D1AFB6B7-F21B-4548-B3E2-45FC5B571711}" destId="{881C05EC-A1DE-47A6-83BB-6B3F2A0AC807}" srcOrd="0" destOrd="0" presId="urn:microsoft.com/office/officeart/2005/8/layout/hList7"/>
    <dgm:cxn modelId="{CF957F5E-BC08-408D-A0DC-26BA4CDCA1A7}" type="presParOf" srcId="{D1AFB6B7-F21B-4548-B3E2-45FC5B571711}" destId="{937B40AB-E0C5-4C8D-A853-76A494B63282}" srcOrd="1" destOrd="0" presId="urn:microsoft.com/office/officeart/2005/8/layout/hList7"/>
    <dgm:cxn modelId="{8E208448-DCF4-4B44-8FAB-633185ECE0E7}" type="presParOf" srcId="{937B40AB-E0C5-4C8D-A853-76A494B63282}" destId="{4CB538C0-2495-4B40-BA4B-50AB27C115A4}" srcOrd="0" destOrd="0" presId="urn:microsoft.com/office/officeart/2005/8/layout/hList7"/>
    <dgm:cxn modelId="{C63C7AC4-6D25-4D19-AE42-6097EC0D4D94}" type="presParOf" srcId="{4CB538C0-2495-4B40-BA4B-50AB27C115A4}" destId="{BB3D022F-277C-4B99-A5F6-CEBE01F3B848}" srcOrd="0" destOrd="0" presId="urn:microsoft.com/office/officeart/2005/8/layout/hList7"/>
    <dgm:cxn modelId="{65DB219B-78E0-43A9-9F95-693733E062EC}" type="presParOf" srcId="{4CB538C0-2495-4B40-BA4B-50AB27C115A4}" destId="{97C02650-BC6C-4448-B760-FCA88B3C60CE}" srcOrd="1" destOrd="0" presId="urn:microsoft.com/office/officeart/2005/8/layout/hList7"/>
    <dgm:cxn modelId="{9E030D53-7DD0-4848-8AB4-B54CE94DD2AA}" type="presParOf" srcId="{4CB538C0-2495-4B40-BA4B-50AB27C115A4}" destId="{2AA177D7-696B-4983-A851-812C3D6E8C9F}" srcOrd="2" destOrd="0" presId="urn:microsoft.com/office/officeart/2005/8/layout/hList7"/>
    <dgm:cxn modelId="{5757B0C5-F844-4ECD-80DE-C0758F95940A}" type="presParOf" srcId="{4CB538C0-2495-4B40-BA4B-50AB27C115A4}" destId="{129D5216-77F7-4A45-B2BD-41E779FC80B1}" srcOrd="3" destOrd="0" presId="urn:microsoft.com/office/officeart/2005/8/layout/hList7"/>
    <dgm:cxn modelId="{3BE53F99-F7B8-4272-8342-F866D3111A8A}" type="presParOf" srcId="{937B40AB-E0C5-4C8D-A853-76A494B63282}" destId="{4F5B7008-A5E8-4DAE-AE8A-4DC0B9C054EE}" srcOrd="1" destOrd="0" presId="urn:microsoft.com/office/officeart/2005/8/layout/hList7"/>
    <dgm:cxn modelId="{E9125801-3A2B-4375-A598-75E28293242B}" type="presParOf" srcId="{937B40AB-E0C5-4C8D-A853-76A494B63282}" destId="{0760F7F5-84AC-4B70-8270-6CA5075CF1B9}" srcOrd="2" destOrd="0" presId="urn:microsoft.com/office/officeart/2005/8/layout/hList7"/>
    <dgm:cxn modelId="{357C00AF-E601-4316-BD85-5DBAC70AF807}" type="presParOf" srcId="{0760F7F5-84AC-4B70-8270-6CA5075CF1B9}" destId="{42D00D59-5833-4E48-8D1D-2F727E7BC0DE}" srcOrd="0" destOrd="0" presId="urn:microsoft.com/office/officeart/2005/8/layout/hList7"/>
    <dgm:cxn modelId="{65398F9B-2BD2-46CB-8DC5-80A1AC20CD33}" type="presParOf" srcId="{0760F7F5-84AC-4B70-8270-6CA5075CF1B9}" destId="{3635B474-A0D7-4F94-9DB5-38C24B90D51A}" srcOrd="1" destOrd="0" presId="urn:microsoft.com/office/officeart/2005/8/layout/hList7"/>
    <dgm:cxn modelId="{701C231A-8013-479F-89DB-CD4B4527FB50}" type="presParOf" srcId="{0760F7F5-84AC-4B70-8270-6CA5075CF1B9}" destId="{C1D57A94-149D-4C6B-A6AA-6F3BAC29CE80}" srcOrd="2" destOrd="0" presId="urn:microsoft.com/office/officeart/2005/8/layout/hList7"/>
    <dgm:cxn modelId="{8CE81590-B88C-4AAD-B8F2-497C56E01914}" type="presParOf" srcId="{0760F7F5-84AC-4B70-8270-6CA5075CF1B9}" destId="{34E67AF3-3A95-4643-9579-B01AF1AC79F0}" srcOrd="3" destOrd="0" presId="urn:microsoft.com/office/officeart/2005/8/layout/hList7"/>
    <dgm:cxn modelId="{DC76A866-FE57-4021-AE77-46D33B59AF96}" type="presParOf" srcId="{937B40AB-E0C5-4C8D-A853-76A494B63282}" destId="{F044620E-E823-4820-9EC0-51416AD04500}" srcOrd="3" destOrd="0" presId="urn:microsoft.com/office/officeart/2005/8/layout/hList7"/>
    <dgm:cxn modelId="{A3870367-4971-4B94-B10B-8436027B8474}" type="presParOf" srcId="{937B40AB-E0C5-4C8D-A853-76A494B63282}" destId="{146A00A4-FFF2-4269-B1CE-8120C80F6142}" srcOrd="4" destOrd="0" presId="urn:microsoft.com/office/officeart/2005/8/layout/hList7"/>
    <dgm:cxn modelId="{27661ACC-CE16-43EA-8631-F7FEB206C52A}" type="presParOf" srcId="{146A00A4-FFF2-4269-B1CE-8120C80F6142}" destId="{E8C81383-D6C3-4335-8565-1B08C451384D}" srcOrd="0" destOrd="0" presId="urn:microsoft.com/office/officeart/2005/8/layout/hList7"/>
    <dgm:cxn modelId="{7788CB9C-BDFF-4F42-A292-3C485037D3B7}" type="presParOf" srcId="{146A00A4-FFF2-4269-B1CE-8120C80F6142}" destId="{D095DCE1-5160-4869-BF3A-31CFE9273C33}" srcOrd="1" destOrd="0" presId="urn:microsoft.com/office/officeart/2005/8/layout/hList7"/>
    <dgm:cxn modelId="{92C4A653-E0E1-4020-BB79-DA51BEFF7C2A}" type="presParOf" srcId="{146A00A4-FFF2-4269-B1CE-8120C80F6142}" destId="{906BB908-6213-4C98-BE41-8A6F0064AFBF}" srcOrd="2" destOrd="0" presId="urn:microsoft.com/office/officeart/2005/8/layout/hList7"/>
    <dgm:cxn modelId="{74A3F922-0A1D-4B32-933B-50C17FD473AD}" type="presParOf" srcId="{146A00A4-FFF2-4269-B1CE-8120C80F6142}" destId="{B5021228-EAF1-44EF-94F4-3EFFFB111E1C}" srcOrd="3" destOrd="0" presId="urn:microsoft.com/office/officeart/2005/8/layout/hList7"/>
    <dgm:cxn modelId="{95478BF8-18F3-421D-999C-CFD9FBB695CC}" type="presParOf" srcId="{937B40AB-E0C5-4C8D-A853-76A494B63282}" destId="{C935847B-1283-485E-BAE7-7B2F8A9146F6}" srcOrd="5" destOrd="0" presId="urn:microsoft.com/office/officeart/2005/8/layout/hList7"/>
    <dgm:cxn modelId="{DCE5320D-C2DF-4478-A5C7-EF09A00C39A9}" type="presParOf" srcId="{937B40AB-E0C5-4C8D-A853-76A494B63282}" destId="{7EB346C8-72CE-41FF-9D64-60F791BDB668}" srcOrd="6" destOrd="0" presId="urn:microsoft.com/office/officeart/2005/8/layout/hList7"/>
    <dgm:cxn modelId="{A142213C-0FE2-4AC6-9ABF-A962D9DAC8D1}" type="presParOf" srcId="{7EB346C8-72CE-41FF-9D64-60F791BDB668}" destId="{83B015ED-355B-42A6-BE59-A43AA918E159}" srcOrd="0" destOrd="0" presId="urn:microsoft.com/office/officeart/2005/8/layout/hList7"/>
    <dgm:cxn modelId="{A519C0FC-228F-43F0-BF8E-70009FF81A50}" type="presParOf" srcId="{7EB346C8-72CE-41FF-9D64-60F791BDB668}" destId="{3425A0F9-C7EB-44B9-84F3-820C145F8D5C}" srcOrd="1" destOrd="0" presId="urn:microsoft.com/office/officeart/2005/8/layout/hList7"/>
    <dgm:cxn modelId="{ACEE6CF1-EADC-4D3F-9360-D1D4A1CD04F2}" type="presParOf" srcId="{7EB346C8-72CE-41FF-9D64-60F791BDB668}" destId="{554B0DBC-160C-47B0-8A26-D2939C5B5E54}" srcOrd="2" destOrd="0" presId="urn:microsoft.com/office/officeart/2005/8/layout/hList7"/>
    <dgm:cxn modelId="{E41C4330-6C62-4DE8-9ACD-928203902BA3}" type="presParOf" srcId="{7EB346C8-72CE-41FF-9D64-60F791BDB668}" destId="{8FCA7B8D-87BE-4043-8253-0B50937510E6}" srcOrd="3" destOrd="0" presId="urn:microsoft.com/office/officeart/2005/8/layout/hList7"/>
    <dgm:cxn modelId="{BA2EF2F3-E136-49CC-BE0A-4D1814DFAE11}" type="presParOf" srcId="{937B40AB-E0C5-4C8D-A853-76A494B63282}" destId="{90B16B61-9B3D-4EB6-8571-0983C1E5F55D}" srcOrd="7" destOrd="0" presId="urn:microsoft.com/office/officeart/2005/8/layout/hList7"/>
    <dgm:cxn modelId="{60D38321-4E78-E84B-9B62-1673FFD04F33}" type="presParOf" srcId="{937B40AB-E0C5-4C8D-A853-76A494B63282}" destId="{813B35FB-C35A-FE4B-9C4A-DF38CE504909}" srcOrd="8" destOrd="0" presId="urn:microsoft.com/office/officeart/2005/8/layout/hList7"/>
    <dgm:cxn modelId="{35B1F8CB-0DCE-FA40-9BAF-873A4247D9B3}" type="presParOf" srcId="{813B35FB-C35A-FE4B-9C4A-DF38CE504909}" destId="{1D1F0939-33DC-AA4B-92AE-AC0BE6528A9B}" srcOrd="0" destOrd="0" presId="urn:microsoft.com/office/officeart/2005/8/layout/hList7"/>
    <dgm:cxn modelId="{A00592EE-4FA1-8A41-A3F4-AA5560BAFC32}" type="presParOf" srcId="{813B35FB-C35A-FE4B-9C4A-DF38CE504909}" destId="{16F99BCE-2AD5-EA4B-8F04-90F63C783407}" srcOrd="1" destOrd="0" presId="urn:microsoft.com/office/officeart/2005/8/layout/hList7"/>
    <dgm:cxn modelId="{E969E04C-DB21-B144-8A49-361AED5D821E}" type="presParOf" srcId="{813B35FB-C35A-FE4B-9C4A-DF38CE504909}" destId="{BCBCF59F-A3B2-E74D-B5ED-1D83FF1F61F7}" srcOrd="2" destOrd="0" presId="urn:microsoft.com/office/officeart/2005/8/layout/hList7"/>
    <dgm:cxn modelId="{DEE13F67-C450-DD46-ACCD-D9D8DEEBCEFE}" type="presParOf" srcId="{813B35FB-C35A-FE4B-9C4A-DF38CE504909}" destId="{E86DCC5E-0A88-9544-BE93-DE4DC73E6809}" srcOrd="3" destOrd="0" presId="urn:microsoft.com/office/officeart/2005/8/layout/hList7"/>
    <dgm:cxn modelId="{CBA9CD87-B031-F049-ABA1-7EA490099711}" type="presParOf" srcId="{937B40AB-E0C5-4C8D-A853-76A494B63282}" destId="{07E679FB-9F94-D548-9DE6-F03D340D21FC}" srcOrd="9" destOrd="0" presId="urn:microsoft.com/office/officeart/2005/8/layout/hList7"/>
    <dgm:cxn modelId="{B8242840-4CE2-4D90-81C4-C0FE46492B88}" type="presParOf" srcId="{937B40AB-E0C5-4C8D-A853-76A494B63282}" destId="{9E796BCF-F022-4FF9-BD23-9CB9C08211F7}" srcOrd="10" destOrd="0" presId="urn:microsoft.com/office/officeart/2005/8/layout/hList7"/>
    <dgm:cxn modelId="{FD118C96-44DF-46AB-BD43-125C54B1DDF1}" type="presParOf" srcId="{9E796BCF-F022-4FF9-BD23-9CB9C08211F7}" destId="{D2C14ECB-847F-43DD-ABA7-8D7F40C57638}" srcOrd="0" destOrd="0" presId="urn:microsoft.com/office/officeart/2005/8/layout/hList7"/>
    <dgm:cxn modelId="{61055B30-B8C8-4407-B78F-86702106D0D7}" type="presParOf" srcId="{9E796BCF-F022-4FF9-BD23-9CB9C08211F7}" destId="{D9CE1CD3-1CFB-47A3-A215-40267D401749}" srcOrd="1" destOrd="0" presId="urn:microsoft.com/office/officeart/2005/8/layout/hList7"/>
    <dgm:cxn modelId="{6DCBB42C-5014-4850-84AE-BAD48F7BF860}" type="presParOf" srcId="{9E796BCF-F022-4FF9-BD23-9CB9C08211F7}" destId="{C6514413-B9D3-4B0B-9B35-BFD11A8F6623}" srcOrd="2" destOrd="0" presId="urn:microsoft.com/office/officeart/2005/8/layout/hList7"/>
    <dgm:cxn modelId="{2B84517D-CF07-432B-943C-4E3D7C6C6E54}" type="presParOf" srcId="{9E796BCF-F022-4FF9-BD23-9CB9C08211F7}" destId="{DEE2FF1B-BCB6-4501-A3F6-9E57AAB976E6}" srcOrd="3" destOrd="0" presId="urn:microsoft.com/office/officeart/2005/8/layout/hList7"/>
    <dgm:cxn modelId="{CBAD5C9C-EFCA-4957-8C1E-D7666D3A3D65}" type="presParOf" srcId="{937B40AB-E0C5-4C8D-A853-76A494B63282}" destId="{5413B8D8-01F4-4521-B3D9-1E6A619B5138}" srcOrd="11" destOrd="0" presId="urn:microsoft.com/office/officeart/2005/8/layout/hList7"/>
    <dgm:cxn modelId="{4C9D5EDC-4B1B-413F-BCDA-D24CA0130788}" type="presParOf" srcId="{937B40AB-E0C5-4C8D-A853-76A494B63282}" destId="{91439299-818D-47B6-B965-2783CE5B8020}" srcOrd="12" destOrd="0" presId="urn:microsoft.com/office/officeart/2005/8/layout/hList7"/>
    <dgm:cxn modelId="{F19D5478-EF14-45C5-B072-1A5F94F8849D}" type="presParOf" srcId="{91439299-818D-47B6-B965-2783CE5B8020}" destId="{1C7A5D53-0371-45E1-93E9-746334747D48}" srcOrd="0" destOrd="0" presId="urn:microsoft.com/office/officeart/2005/8/layout/hList7"/>
    <dgm:cxn modelId="{2567B9B0-CC06-433C-AC45-223139DBD98E}" type="presParOf" srcId="{91439299-818D-47B6-B965-2783CE5B8020}" destId="{E1192FEE-C99F-45C0-A2FE-B080A247DBC6}" srcOrd="1" destOrd="0" presId="urn:microsoft.com/office/officeart/2005/8/layout/hList7"/>
    <dgm:cxn modelId="{C62FCFE9-B0B3-4FD2-8704-6F8A3F9C7BC9}" type="presParOf" srcId="{91439299-818D-47B6-B965-2783CE5B8020}" destId="{6AE7095A-8621-49D3-B7E1-7574EDD3677F}" srcOrd="2" destOrd="0" presId="urn:microsoft.com/office/officeart/2005/8/layout/hList7"/>
    <dgm:cxn modelId="{9BE3FB80-57BD-4053-831E-DBCB541CD1DB}" type="presParOf" srcId="{91439299-818D-47B6-B965-2783CE5B8020}" destId="{172F354B-DDB3-47C2-9304-1EA798C2234D}" srcOrd="3" destOrd="0" presId="urn:microsoft.com/office/officeart/2005/8/layout/hList7"/>
    <dgm:cxn modelId="{F4084C51-7E22-4F77-857F-DFE683352EBD}" type="presParOf" srcId="{937B40AB-E0C5-4C8D-A853-76A494B63282}" destId="{A0056C87-9290-481F-A618-E4DE3C258EF7}" srcOrd="13" destOrd="0" presId="urn:microsoft.com/office/officeart/2005/8/layout/hList7"/>
    <dgm:cxn modelId="{FFCF8F8E-3A67-4B5B-8475-08F8E1A8A125}" type="presParOf" srcId="{937B40AB-E0C5-4C8D-A853-76A494B63282}" destId="{1FA8B9F3-5291-4579-9E82-239AE026F00A}" srcOrd="14" destOrd="0" presId="urn:microsoft.com/office/officeart/2005/8/layout/hList7"/>
    <dgm:cxn modelId="{1986313E-B8DE-49C7-8028-8A571F6F671A}" type="presParOf" srcId="{1FA8B9F3-5291-4579-9E82-239AE026F00A}" destId="{2E6B1849-1CA5-4843-ABF2-F44DCB6AD6D2}" srcOrd="0" destOrd="0" presId="urn:microsoft.com/office/officeart/2005/8/layout/hList7"/>
    <dgm:cxn modelId="{99AEE6DC-B888-44C6-92CF-9AD3531AC938}" type="presParOf" srcId="{1FA8B9F3-5291-4579-9E82-239AE026F00A}" destId="{D9D0AB20-85BB-4A3A-AF30-3CD5718410D3}" srcOrd="1" destOrd="0" presId="urn:microsoft.com/office/officeart/2005/8/layout/hList7"/>
    <dgm:cxn modelId="{08E5CA74-905D-4165-AFBB-A86474E52E2D}" type="presParOf" srcId="{1FA8B9F3-5291-4579-9E82-239AE026F00A}" destId="{96F4AD9F-EAEB-4A4A-825B-469350C44D6C}" srcOrd="2" destOrd="0" presId="urn:microsoft.com/office/officeart/2005/8/layout/hList7"/>
    <dgm:cxn modelId="{5F47358C-AE41-4207-B39B-9F37E3744495}" type="presParOf" srcId="{1FA8B9F3-5291-4579-9E82-239AE026F00A}" destId="{22F10D46-7984-4912-8C2D-26A51F952B12}" srcOrd="3" destOrd="0" presId="urn:microsoft.com/office/officeart/2005/8/layout/hList7"/>
    <dgm:cxn modelId="{4793889C-B244-4DF2-B1BB-D4F38D4E168A}" type="presParOf" srcId="{937B40AB-E0C5-4C8D-A853-76A494B63282}" destId="{B38E23A0-0F76-4054-87DF-93903EA880BD}" srcOrd="15" destOrd="0" presId="urn:microsoft.com/office/officeart/2005/8/layout/hList7"/>
    <dgm:cxn modelId="{C0751189-1B93-40DA-8D17-A781F5D63357}" type="presParOf" srcId="{937B40AB-E0C5-4C8D-A853-76A494B63282}" destId="{33094FCF-4DE9-4910-BF6F-E72140E5B1F8}" srcOrd="16" destOrd="0" presId="urn:microsoft.com/office/officeart/2005/8/layout/hList7"/>
    <dgm:cxn modelId="{A69A9153-0B33-47CA-B692-A5B4BED716FC}" type="presParOf" srcId="{33094FCF-4DE9-4910-BF6F-E72140E5B1F8}" destId="{AC81A9E5-5ADF-4CD5-82C1-4E34443DCF47}" srcOrd="0" destOrd="0" presId="urn:microsoft.com/office/officeart/2005/8/layout/hList7"/>
    <dgm:cxn modelId="{20132C20-6D44-46C2-978B-CBA5F2E8B48D}" type="presParOf" srcId="{33094FCF-4DE9-4910-BF6F-E72140E5B1F8}" destId="{AFF4409A-4620-4445-9074-51B9345BCBF4}" srcOrd="1" destOrd="0" presId="urn:microsoft.com/office/officeart/2005/8/layout/hList7"/>
    <dgm:cxn modelId="{2941431D-419D-4441-9803-7B66F8C4D9FA}" type="presParOf" srcId="{33094FCF-4DE9-4910-BF6F-E72140E5B1F8}" destId="{F5D2EA44-D878-42EC-B93C-E788588CC2E9}" srcOrd="2" destOrd="0" presId="urn:microsoft.com/office/officeart/2005/8/layout/hList7"/>
    <dgm:cxn modelId="{BB0B3604-5EE2-4712-AFFD-EA442F055ECF}" type="presParOf" srcId="{33094FCF-4DE9-4910-BF6F-E72140E5B1F8}" destId="{4AB243CC-3765-42B2-9D1B-B725C25DC90C}" srcOrd="3" destOrd="0" presId="urn:microsoft.com/office/officeart/2005/8/layout/hList7"/>
    <dgm:cxn modelId="{2B225EBC-F69E-4504-9A23-D5AD7B6277DE}" type="presParOf" srcId="{937B40AB-E0C5-4C8D-A853-76A494B63282}" destId="{709D8BE7-4094-49D8-BFCD-A1A9A65C8161}" srcOrd="17" destOrd="0" presId="urn:microsoft.com/office/officeart/2005/8/layout/hList7"/>
    <dgm:cxn modelId="{28694C06-0C56-4AEF-8B85-359B2F4A0A3C}" type="presParOf" srcId="{937B40AB-E0C5-4C8D-A853-76A494B63282}" destId="{D1A4A867-8D85-450C-9050-912E72B2DF05}" srcOrd="18" destOrd="0" presId="urn:microsoft.com/office/officeart/2005/8/layout/hList7"/>
    <dgm:cxn modelId="{B28E786C-A5B1-4492-BE95-2637FE098F0F}" type="presParOf" srcId="{D1A4A867-8D85-450C-9050-912E72B2DF05}" destId="{567AE58C-2149-4923-A7F4-9C054349AFB6}" srcOrd="0" destOrd="0" presId="urn:microsoft.com/office/officeart/2005/8/layout/hList7"/>
    <dgm:cxn modelId="{0CEC290F-4B4D-4CB1-9875-3DB0F68D0A6F}" type="presParOf" srcId="{D1A4A867-8D85-450C-9050-912E72B2DF05}" destId="{FEFF69D9-4918-45E0-8399-FB7007976A80}" srcOrd="1" destOrd="0" presId="urn:microsoft.com/office/officeart/2005/8/layout/hList7"/>
    <dgm:cxn modelId="{90CC753D-1FE8-4B04-ADD3-0045C8F45211}" type="presParOf" srcId="{D1A4A867-8D85-450C-9050-912E72B2DF05}" destId="{08735119-5D76-493A-8A82-AEF21A9C3B13}" srcOrd="2" destOrd="0" presId="urn:microsoft.com/office/officeart/2005/8/layout/hList7"/>
    <dgm:cxn modelId="{1DA46BFF-7B9A-4E7A-BEB4-D31231689109}" type="presParOf" srcId="{D1A4A867-8D85-450C-9050-912E72B2DF05}" destId="{D428782F-279C-49C7-922D-DBDBA8385D27}" srcOrd="3" destOrd="0" presId="urn:microsoft.com/office/officeart/2005/8/layout/hList7"/>
    <dgm:cxn modelId="{F297EE57-7884-49E9-A483-496457C5B135}" type="presParOf" srcId="{937B40AB-E0C5-4C8D-A853-76A494B63282}" destId="{8EE7E7E2-8353-4374-BD22-6671184CDF57}" srcOrd="19" destOrd="0" presId="urn:microsoft.com/office/officeart/2005/8/layout/hList7"/>
    <dgm:cxn modelId="{D491EED1-9BBA-41BA-BADC-35768C2414F7}" type="presParOf" srcId="{937B40AB-E0C5-4C8D-A853-76A494B63282}" destId="{9984EBBF-AF72-43E2-A569-B2D319DDA5BC}" srcOrd="20" destOrd="0" presId="urn:microsoft.com/office/officeart/2005/8/layout/hList7"/>
    <dgm:cxn modelId="{034BBF3B-6994-41CA-B205-A666A76C5ED0}" type="presParOf" srcId="{9984EBBF-AF72-43E2-A569-B2D319DDA5BC}" destId="{CAFBFD8E-EBCA-46DF-94AB-B3A54E290D2C}" srcOrd="0" destOrd="0" presId="urn:microsoft.com/office/officeart/2005/8/layout/hList7"/>
    <dgm:cxn modelId="{B164B1DB-7473-47FA-9679-5C017A9E60FE}" type="presParOf" srcId="{9984EBBF-AF72-43E2-A569-B2D319DDA5BC}" destId="{35BCD51D-F70E-4610-ABA4-5D022576AAEC}" srcOrd="1" destOrd="0" presId="urn:microsoft.com/office/officeart/2005/8/layout/hList7"/>
    <dgm:cxn modelId="{E42399B6-7598-4907-A9B3-D5F06A12C385}" type="presParOf" srcId="{9984EBBF-AF72-43E2-A569-B2D319DDA5BC}" destId="{A4EAF56A-12D4-4AE7-8944-7BB8E1B23055}" srcOrd="2" destOrd="0" presId="urn:microsoft.com/office/officeart/2005/8/layout/hList7"/>
    <dgm:cxn modelId="{C01A1700-0E7A-4288-8D97-8B3127BBE790}" type="presParOf" srcId="{9984EBBF-AF72-43E2-A569-B2D319DDA5BC}" destId="{C5521D98-4B9D-45E7-929B-EB765804F1CB}"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F6A1BB-D44A-4748-B92B-0871DD8B55DF}" type="doc">
      <dgm:prSet loTypeId="urn:microsoft.com/office/officeart/2011/layout/CircleProcess" loCatId="process" qsTypeId="urn:microsoft.com/office/officeart/2005/8/quickstyle/simple1" qsCatId="simple" csTypeId="urn:microsoft.com/office/officeart/2005/8/colors/accent1_2" csCatId="accent1"/>
      <dgm:spPr/>
      <dgm:t>
        <a:bodyPr/>
        <a:lstStyle/>
        <a:p>
          <a:endParaRPr lang="en-GB"/>
        </a:p>
      </dgm:t>
    </dgm:pt>
    <dgm:pt modelId="{D9C8EF6D-6156-4A56-8A41-4493EC475095}">
      <dgm:prSet/>
      <dgm:spPr/>
      <dgm:t>
        <a:bodyPr/>
        <a:lstStyle/>
        <a:p>
          <a:r>
            <a:rPr lang="en-GB" b="0" i="0"/>
            <a:t>Student experience</a:t>
          </a:r>
          <a:endParaRPr lang="en-GB"/>
        </a:p>
      </dgm:t>
    </dgm:pt>
    <dgm:pt modelId="{8F5DBB1F-BB75-4260-92E8-57FF73F30804}" type="parTrans" cxnId="{84A73031-FB46-4721-8A89-AFBF9251930A}">
      <dgm:prSet/>
      <dgm:spPr/>
      <dgm:t>
        <a:bodyPr/>
        <a:lstStyle/>
        <a:p>
          <a:endParaRPr lang="en-GB"/>
        </a:p>
      </dgm:t>
    </dgm:pt>
    <dgm:pt modelId="{72F6A0C4-836A-4052-B48A-C4CBDF2D41A6}" type="sibTrans" cxnId="{84A73031-FB46-4721-8A89-AFBF9251930A}">
      <dgm:prSet/>
      <dgm:spPr/>
      <dgm:t>
        <a:bodyPr/>
        <a:lstStyle/>
        <a:p>
          <a:endParaRPr lang="en-GB"/>
        </a:p>
      </dgm:t>
    </dgm:pt>
    <dgm:pt modelId="{452A70DB-771E-4979-B461-6B34B711002D}">
      <dgm:prSet/>
      <dgm:spPr/>
      <dgm:t>
        <a:bodyPr/>
        <a:lstStyle/>
        <a:p>
          <a:r>
            <a:rPr lang="en-GB" b="0" i="0"/>
            <a:t>Preceptorship</a:t>
          </a:r>
          <a:endParaRPr lang="en-GB"/>
        </a:p>
      </dgm:t>
    </dgm:pt>
    <dgm:pt modelId="{8E416280-A8C4-43C3-A809-D8287C040A6A}" type="parTrans" cxnId="{4CE79790-384C-4880-9C80-D7518CA0A821}">
      <dgm:prSet/>
      <dgm:spPr/>
      <dgm:t>
        <a:bodyPr/>
        <a:lstStyle/>
        <a:p>
          <a:endParaRPr lang="en-GB"/>
        </a:p>
      </dgm:t>
    </dgm:pt>
    <dgm:pt modelId="{BF1E4916-CBE2-46FB-823C-5791E7A52DD5}" type="sibTrans" cxnId="{4CE79790-384C-4880-9C80-D7518CA0A821}">
      <dgm:prSet/>
      <dgm:spPr/>
      <dgm:t>
        <a:bodyPr/>
        <a:lstStyle/>
        <a:p>
          <a:endParaRPr lang="en-GB"/>
        </a:p>
      </dgm:t>
    </dgm:pt>
    <dgm:pt modelId="{B4A8D11A-B863-48F4-819B-9E73443BA6AC}">
      <dgm:prSet/>
      <dgm:spPr/>
      <dgm:t>
        <a:bodyPr/>
        <a:lstStyle/>
        <a:p>
          <a:r>
            <a:rPr lang="en-GB"/>
            <a:t>Clinical &amp; Professional Development</a:t>
          </a:r>
        </a:p>
      </dgm:t>
    </dgm:pt>
    <dgm:pt modelId="{5137737C-121F-42CD-B103-EFE8BF200B08}" type="parTrans" cxnId="{0DE3A7EE-1722-4B0F-8632-E044ED36359C}">
      <dgm:prSet/>
      <dgm:spPr/>
      <dgm:t>
        <a:bodyPr/>
        <a:lstStyle/>
        <a:p>
          <a:endParaRPr lang="en-GB"/>
        </a:p>
      </dgm:t>
    </dgm:pt>
    <dgm:pt modelId="{8BDE186F-1833-4F90-9200-DCAE523BB164}" type="sibTrans" cxnId="{0DE3A7EE-1722-4B0F-8632-E044ED36359C}">
      <dgm:prSet/>
      <dgm:spPr/>
      <dgm:t>
        <a:bodyPr/>
        <a:lstStyle/>
        <a:p>
          <a:endParaRPr lang="en-GB"/>
        </a:p>
      </dgm:t>
    </dgm:pt>
    <dgm:pt modelId="{35A648CA-49EE-4D10-9794-64394CC48408}">
      <dgm:prSet/>
      <dgm:spPr/>
      <dgm:t>
        <a:bodyPr/>
        <a:lstStyle/>
        <a:p>
          <a:r>
            <a:rPr lang="en-GB" b="0" i="0"/>
            <a:t>New roles</a:t>
          </a:r>
          <a:endParaRPr lang="en-GB"/>
        </a:p>
      </dgm:t>
    </dgm:pt>
    <dgm:pt modelId="{B2DA49B0-8C08-4C9F-A377-B06EC3247A9A}" type="parTrans" cxnId="{60FDE06C-BD23-4EDC-89D1-0116F3DB243B}">
      <dgm:prSet/>
      <dgm:spPr/>
      <dgm:t>
        <a:bodyPr/>
        <a:lstStyle/>
        <a:p>
          <a:endParaRPr lang="en-GB"/>
        </a:p>
      </dgm:t>
    </dgm:pt>
    <dgm:pt modelId="{AC4A7FB4-2611-4ED9-A4C0-7C269BCB9CE9}" type="sibTrans" cxnId="{60FDE06C-BD23-4EDC-89D1-0116F3DB243B}">
      <dgm:prSet/>
      <dgm:spPr/>
      <dgm:t>
        <a:bodyPr/>
        <a:lstStyle/>
        <a:p>
          <a:endParaRPr lang="en-GB"/>
        </a:p>
      </dgm:t>
    </dgm:pt>
    <dgm:pt modelId="{D583B405-C7D8-439D-BB36-60CA583C6D13}">
      <dgm:prSet/>
      <dgm:spPr/>
      <dgm:t>
        <a:bodyPr/>
        <a:lstStyle/>
        <a:p>
          <a:r>
            <a:rPr lang="en-GB" b="0" i="0"/>
            <a:t>New ways of working</a:t>
          </a:r>
          <a:endParaRPr lang="en-GB"/>
        </a:p>
      </dgm:t>
    </dgm:pt>
    <dgm:pt modelId="{7CCF3F03-E68A-447D-8A00-F1EB1D939BAD}" type="parTrans" cxnId="{BB1E442F-49A1-4A3A-93D3-A428CBBE6302}">
      <dgm:prSet/>
      <dgm:spPr/>
      <dgm:t>
        <a:bodyPr/>
        <a:lstStyle/>
        <a:p>
          <a:endParaRPr lang="en-GB"/>
        </a:p>
      </dgm:t>
    </dgm:pt>
    <dgm:pt modelId="{BCFB1D31-F4CD-4565-AC3C-2C4345369C74}" type="sibTrans" cxnId="{BB1E442F-49A1-4A3A-93D3-A428CBBE6302}">
      <dgm:prSet/>
      <dgm:spPr/>
      <dgm:t>
        <a:bodyPr/>
        <a:lstStyle/>
        <a:p>
          <a:endParaRPr lang="en-GB"/>
        </a:p>
      </dgm:t>
    </dgm:pt>
    <dgm:pt modelId="{8D53885D-4634-41C2-AB44-0ADE074A6057}" type="pres">
      <dgm:prSet presAssocID="{25F6A1BB-D44A-4748-B92B-0871DD8B55DF}" presName="Name0" presStyleCnt="0">
        <dgm:presLayoutVars>
          <dgm:chMax val="11"/>
          <dgm:chPref val="11"/>
          <dgm:dir/>
          <dgm:resizeHandles/>
        </dgm:presLayoutVars>
      </dgm:prSet>
      <dgm:spPr/>
    </dgm:pt>
    <dgm:pt modelId="{8B1715DF-D748-4C55-925A-A72ED6916696}" type="pres">
      <dgm:prSet presAssocID="{D583B405-C7D8-439D-BB36-60CA583C6D13}" presName="Accent5" presStyleCnt="0"/>
      <dgm:spPr/>
    </dgm:pt>
    <dgm:pt modelId="{F72C33D6-B703-41F5-B42C-C44D3608CC6C}" type="pres">
      <dgm:prSet presAssocID="{D583B405-C7D8-439D-BB36-60CA583C6D13}" presName="Accent" presStyleLbl="node1" presStyleIdx="0" presStyleCnt="5"/>
      <dgm:spPr/>
    </dgm:pt>
    <dgm:pt modelId="{63E55263-8EAC-4531-8214-7F69A2D17D81}" type="pres">
      <dgm:prSet presAssocID="{D583B405-C7D8-439D-BB36-60CA583C6D13}" presName="ParentBackground5" presStyleCnt="0"/>
      <dgm:spPr/>
    </dgm:pt>
    <dgm:pt modelId="{07920863-3222-4498-BC3D-3A7DAD47A8D5}" type="pres">
      <dgm:prSet presAssocID="{D583B405-C7D8-439D-BB36-60CA583C6D13}" presName="ParentBackground" presStyleLbl="fgAcc1" presStyleIdx="0" presStyleCnt="5"/>
      <dgm:spPr/>
    </dgm:pt>
    <dgm:pt modelId="{78317EF3-BBBE-44CD-913C-4E48B068C4B5}" type="pres">
      <dgm:prSet presAssocID="{D583B405-C7D8-439D-BB36-60CA583C6D13}" presName="Parent5" presStyleLbl="revTx" presStyleIdx="0" presStyleCnt="0">
        <dgm:presLayoutVars>
          <dgm:chMax val="1"/>
          <dgm:chPref val="1"/>
          <dgm:bulletEnabled val="1"/>
        </dgm:presLayoutVars>
      </dgm:prSet>
      <dgm:spPr/>
    </dgm:pt>
    <dgm:pt modelId="{805CF942-5BAC-4540-860E-A956F1BF5C32}" type="pres">
      <dgm:prSet presAssocID="{35A648CA-49EE-4D10-9794-64394CC48408}" presName="Accent4" presStyleCnt="0"/>
      <dgm:spPr/>
    </dgm:pt>
    <dgm:pt modelId="{DAEFFC8A-2749-44BA-BC4A-6671E44D8BEC}" type="pres">
      <dgm:prSet presAssocID="{35A648CA-49EE-4D10-9794-64394CC48408}" presName="Accent" presStyleLbl="node1" presStyleIdx="1" presStyleCnt="5"/>
      <dgm:spPr/>
    </dgm:pt>
    <dgm:pt modelId="{F7168961-AE7C-4972-B628-A14B818A0E9D}" type="pres">
      <dgm:prSet presAssocID="{35A648CA-49EE-4D10-9794-64394CC48408}" presName="ParentBackground4" presStyleCnt="0"/>
      <dgm:spPr/>
    </dgm:pt>
    <dgm:pt modelId="{2535518A-7ED4-46F0-BA0B-7E7D81D2156C}" type="pres">
      <dgm:prSet presAssocID="{35A648CA-49EE-4D10-9794-64394CC48408}" presName="ParentBackground" presStyleLbl="fgAcc1" presStyleIdx="1" presStyleCnt="5"/>
      <dgm:spPr/>
    </dgm:pt>
    <dgm:pt modelId="{777A04BA-0151-4C90-94CD-A248F504647E}" type="pres">
      <dgm:prSet presAssocID="{35A648CA-49EE-4D10-9794-64394CC48408}" presName="Parent4" presStyleLbl="revTx" presStyleIdx="0" presStyleCnt="0">
        <dgm:presLayoutVars>
          <dgm:chMax val="1"/>
          <dgm:chPref val="1"/>
          <dgm:bulletEnabled val="1"/>
        </dgm:presLayoutVars>
      </dgm:prSet>
      <dgm:spPr/>
    </dgm:pt>
    <dgm:pt modelId="{5CD7725F-195D-42A8-A234-1BED02F50141}" type="pres">
      <dgm:prSet presAssocID="{B4A8D11A-B863-48F4-819B-9E73443BA6AC}" presName="Accent3" presStyleCnt="0"/>
      <dgm:spPr/>
    </dgm:pt>
    <dgm:pt modelId="{F86E74A7-0665-48E8-B13E-97830A64D31A}" type="pres">
      <dgm:prSet presAssocID="{B4A8D11A-B863-48F4-819B-9E73443BA6AC}" presName="Accent" presStyleLbl="node1" presStyleIdx="2" presStyleCnt="5"/>
      <dgm:spPr/>
    </dgm:pt>
    <dgm:pt modelId="{53E2F479-D1B9-4E45-A891-41A4D8AFF336}" type="pres">
      <dgm:prSet presAssocID="{B4A8D11A-B863-48F4-819B-9E73443BA6AC}" presName="ParentBackground3" presStyleCnt="0"/>
      <dgm:spPr/>
    </dgm:pt>
    <dgm:pt modelId="{1E6BB6C0-57C5-4214-B606-CEDBCB72C3DA}" type="pres">
      <dgm:prSet presAssocID="{B4A8D11A-B863-48F4-819B-9E73443BA6AC}" presName="ParentBackground" presStyleLbl="fgAcc1" presStyleIdx="2" presStyleCnt="5" custLinFactNeighborX="-169" custLinFactNeighborY="740"/>
      <dgm:spPr/>
    </dgm:pt>
    <dgm:pt modelId="{C3735166-F0AF-4397-B312-FC87D08A4ACF}" type="pres">
      <dgm:prSet presAssocID="{B4A8D11A-B863-48F4-819B-9E73443BA6AC}" presName="Parent3" presStyleLbl="revTx" presStyleIdx="0" presStyleCnt="0">
        <dgm:presLayoutVars>
          <dgm:chMax val="1"/>
          <dgm:chPref val="1"/>
          <dgm:bulletEnabled val="1"/>
        </dgm:presLayoutVars>
      </dgm:prSet>
      <dgm:spPr/>
    </dgm:pt>
    <dgm:pt modelId="{4F1D8948-57B6-4C3B-A094-74506464B129}" type="pres">
      <dgm:prSet presAssocID="{452A70DB-771E-4979-B461-6B34B711002D}" presName="Accent2" presStyleCnt="0"/>
      <dgm:spPr/>
    </dgm:pt>
    <dgm:pt modelId="{B73E847E-E68F-4175-B563-58229B9D19CB}" type="pres">
      <dgm:prSet presAssocID="{452A70DB-771E-4979-B461-6B34B711002D}" presName="Accent" presStyleLbl="node1" presStyleIdx="3" presStyleCnt="5"/>
      <dgm:spPr/>
    </dgm:pt>
    <dgm:pt modelId="{B27F91CD-5BEE-4898-B53E-DAE261096C33}" type="pres">
      <dgm:prSet presAssocID="{452A70DB-771E-4979-B461-6B34B711002D}" presName="ParentBackground2" presStyleCnt="0"/>
      <dgm:spPr/>
    </dgm:pt>
    <dgm:pt modelId="{791C7586-44CF-4596-9AF6-2F0A49403A31}" type="pres">
      <dgm:prSet presAssocID="{452A70DB-771E-4979-B461-6B34B711002D}" presName="ParentBackground" presStyleLbl="fgAcc1" presStyleIdx="3" presStyleCnt="5"/>
      <dgm:spPr/>
    </dgm:pt>
    <dgm:pt modelId="{64815040-5D16-4C34-9781-128A7CF2E543}" type="pres">
      <dgm:prSet presAssocID="{452A70DB-771E-4979-B461-6B34B711002D}" presName="Parent2" presStyleLbl="revTx" presStyleIdx="0" presStyleCnt="0">
        <dgm:presLayoutVars>
          <dgm:chMax val="1"/>
          <dgm:chPref val="1"/>
          <dgm:bulletEnabled val="1"/>
        </dgm:presLayoutVars>
      </dgm:prSet>
      <dgm:spPr/>
    </dgm:pt>
    <dgm:pt modelId="{3677655B-E49A-41B8-BE5A-E2653A94B6FB}" type="pres">
      <dgm:prSet presAssocID="{D9C8EF6D-6156-4A56-8A41-4493EC475095}" presName="Accent1" presStyleCnt="0"/>
      <dgm:spPr/>
    </dgm:pt>
    <dgm:pt modelId="{AE7202DD-7905-412E-9747-1106B7FBE802}" type="pres">
      <dgm:prSet presAssocID="{D9C8EF6D-6156-4A56-8A41-4493EC475095}" presName="Accent" presStyleLbl="node1" presStyleIdx="4" presStyleCnt="5"/>
      <dgm:spPr/>
    </dgm:pt>
    <dgm:pt modelId="{7B26FFD0-18F8-490A-986C-538488C0E3BD}" type="pres">
      <dgm:prSet presAssocID="{D9C8EF6D-6156-4A56-8A41-4493EC475095}" presName="ParentBackground1" presStyleCnt="0"/>
      <dgm:spPr/>
    </dgm:pt>
    <dgm:pt modelId="{93CCED77-5544-4390-83A2-278D1B712EE5}" type="pres">
      <dgm:prSet presAssocID="{D9C8EF6D-6156-4A56-8A41-4493EC475095}" presName="ParentBackground" presStyleLbl="fgAcc1" presStyleIdx="4" presStyleCnt="5"/>
      <dgm:spPr/>
    </dgm:pt>
    <dgm:pt modelId="{9EAF84B9-C330-4F79-93F0-BA6B99F00A4A}" type="pres">
      <dgm:prSet presAssocID="{D9C8EF6D-6156-4A56-8A41-4493EC475095}" presName="Parent1" presStyleLbl="revTx" presStyleIdx="0" presStyleCnt="0">
        <dgm:presLayoutVars>
          <dgm:chMax val="1"/>
          <dgm:chPref val="1"/>
          <dgm:bulletEnabled val="1"/>
        </dgm:presLayoutVars>
      </dgm:prSet>
      <dgm:spPr/>
    </dgm:pt>
  </dgm:ptLst>
  <dgm:cxnLst>
    <dgm:cxn modelId="{40D2820B-E8FF-4678-8A5F-5C6DCDF7C9E0}" type="presOf" srcId="{B4A8D11A-B863-48F4-819B-9E73443BA6AC}" destId="{C3735166-F0AF-4397-B312-FC87D08A4ACF}" srcOrd="1" destOrd="0" presId="urn:microsoft.com/office/officeart/2011/layout/CircleProcess"/>
    <dgm:cxn modelId="{1ACF061C-30E2-44E4-9D92-EC651F6ED822}" type="presOf" srcId="{25F6A1BB-D44A-4748-B92B-0871DD8B55DF}" destId="{8D53885D-4634-41C2-AB44-0ADE074A6057}" srcOrd="0" destOrd="0" presId="urn:microsoft.com/office/officeart/2011/layout/CircleProcess"/>
    <dgm:cxn modelId="{0940CB27-F13D-4D1A-88E2-79643145BE87}" type="presOf" srcId="{D9C8EF6D-6156-4A56-8A41-4493EC475095}" destId="{9EAF84B9-C330-4F79-93F0-BA6B99F00A4A}" srcOrd="1" destOrd="0" presId="urn:microsoft.com/office/officeart/2011/layout/CircleProcess"/>
    <dgm:cxn modelId="{BB1E442F-49A1-4A3A-93D3-A428CBBE6302}" srcId="{25F6A1BB-D44A-4748-B92B-0871DD8B55DF}" destId="{D583B405-C7D8-439D-BB36-60CA583C6D13}" srcOrd="4" destOrd="0" parTransId="{7CCF3F03-E68A-447D-8A00-F1EB1D939BAD}" sibTransId="{BCFB1D31-F4CD-4565-AC3C-2C4345369C74}"/>
    <dgm:cxn modelId="{84A73031-FB46-4721-8A89-AFBF9251930A}" srcId="{25F6A1BB-D44A-4748-B92B-0871DD8B55DF}" destId="{D9C8EF6D-6156-4A56-8A41-4493EC475095}" srcOrd="0" destOrd="0" parTransId="{8F5DBB1F-BB75-4260-92E8-57FF73F30804}" sibTransId="{72F6A0C4-836A-4052-B48A-C4CBDF2D41A6}"/>
    <dgm:cxn modelId="{0DEC604F-EE05-4081-BF2F-D71E8D4657F2}" type="presOf" srcId="{D9C8EF6D-6156-4A56-8A41-4493EC475095}" destId="{93CCED77-5544-4390-83A2-278D1B712EE5}" srcOrd="0" destOrd="0" presId="urn:microsoft.com/office/officeart/2011/layout/CircleProcess"/>
    <dgm:cxn modelId="{6DE7BF53-48FB-4283-9AAF-1B9D4839C891}" type="presOf" srcId="{35A648CA-49EE-4D10-9794-64394CC48408}" destId="{777A04BA-0151-4C90-94CD-A248F504647E}" srcOrd="1" destOrd="0" presId="urn:microsoft.com/office/officeart/2011/layout/CircleProcess"/>
    <dgm:cxn modelId="{2F5B5E55-3D4E-46A1-A864-89F870B1E02A}" type="presOf" srcId="{452A70DB-771E-4979-B461-6B34B711002D}" destId="{64815040-5D16-4C34-9781-128A7CF2E543}" srcOrd="1" destOrd="0" presId="urn:microsoft.com/office/officeart/2011/layout/CircleProcess"/>
    <dgm:cxn modelId="{63511D5C-D91C-4341-BFBF-F8BB6B35430E}" type="presOf" srcId="{D583B405-C7D8-439D-BB36-60CA583C6D13}" destId="{78317EF3-BBBE-44CD-913C-4E48B068C4B5}" srcOrd="1" destOrd="0" presId="urn:microsoft.com/office/officeart/2011/layout/CircleProcess"/>
    <dgm:cxn modelId="{60FDE06C-BD23-4EDC-89D1-0116F3DB243B}" srcId="{25F6A1BB-D44A-4748-B92B-0871DD8B55DF}" destId="{35A648CA-49EE-4D10-9794-64394CC48408}" srcOrd="3" destOrd="0" parTransId="{B2DA49B0-8C08-4C9F-A377-B06EC3247A9A}" sibTransId="{AC4A7FB4-2611-4ED9-A4C0-7C269BCB9CE9}"/>
    <dgm:cxn modelId="{35B4B08A-2E0D-45C7-9BCA-86ED69D77A93}" type="presOf" srcId="{B4A8D11A-B863-48F4-819B-9E73443BA6AC}" destId="{1E6BB6C0-57C5-4214-B606-CEDBCB72C3DA}" srcOrd="0" destOrd="0" presId="urn:microsoft.com/office/officeart/2011/layout/CircleProcess"/>
    <dgm:cxn modelId="{4CE79790-384C-4880-9C80-D7518CA0A821}" srcId="{25F6A1BB-D44A-4748-B92B-0871DD8B55DF}" destId="{452A70DB-771E-4979-B461-6B34B711002D}" srcOrd="1" destOrd="0" parTransId="{8E416280-A8C4-43C3-A809-D8287C040A6A}" sibTransId="{BF1E4916-CBE2-46FB-823C-5791E7A52DD5}"/>
    <dgm:cxn modelId="{A2B28FAC-03AD-4B4C-8882-D4F7143E1482}" type="presOf" srcId="{35A648CA-49EE-4D10-9794-64394CC48408}" destId="{2535518A-7ED4-46F0-BA0B-7E7D81D2156C}" srcOrd="0" destOrd="0" presId="urn:microsoft.com/office/officeart/2011/layout/CircleProcess"/>
    <dgm:cxn modelId="{115AACBC-511C-472E-A4E5-8D226B3B0B93}" type="presOf" srcId="{D583B405-C7D8-439D-BB36-60CA583C6D13}" destId="{07920863-3222-4498-BC3D-3A7DAD47A8D5}" srcOrd="0" destOrd="0" presId="urn:microsoft.com/office/officeart/2011/layout/CircleProcess"/>
    <dgm:cxn modelId="{8356E4D9-19EE-4F23-9FF7-0B6FCF066B83}" type="presOf" srcId="{452A70DB-771E-4979-B461-6B34B711002D}" destId="{791C7586-44CF-4596-9AF6-2F0A49403A31}" srcOrd="0" destOrd="0" presId="urn:microsoft.com/office/officeart/2011/layout/CircleProcess"/>
    <dgm:cxn modelId="{0DE3A7EE-1722-4B0F-8632-E044ED36359C}" srcId="{25F6A1BB-D44A-4748-B92B-0871DD8B55DF}" destId="{B4A8D11A-B863-48F4-819B-9E73443BA6AC}" srcOrd="2" destOrd="0" parTransId="{5137737C-121F-42CD-B103-EFE8BF200B08}" sibTransId="{8BDE186F-1833-4F90-9200-DCAE523BB164}"/>
    <dgm:cxn modelId="{335E5802-65E7-48B6-A34E-727A2033D2F3}" type="presParOf" srcId="{8D53885D-4634-41C2-AB44-0ADE074A6057}" destId="{8B1715DF-D748-4C55-925A-A72ED6916696}" srcOrd="0" destOrd="0" presId="urn:microsoft.com/office/officeart/2011/layout/CircleProcess"/>
    <dgm:cxn modelId="{A38E97F3-84B1-4C96-978B-A1A0FEF62E1A}" type="presParOf" srcId="{8B1715DF-D748-4C55-925A-A72ED6916696}" destId="{F72C33D6-B703-41F5-B42C-C44D3608CC6C}" srcOrd="0" destOrd="0" presId="urn:microsoft.com/office/officeart/2011/layout/CircleProcess"/>
    <dgm:cxn modelId="{BB722BEF-4F5D-443F-8BC7-E62674141829}" type="presParOf" srcId="{8D53885D-4634-41C2-AB44-0ADE074A6057}" destId="{63E55263-8EAC-4531-8214-7F69A2D17D81}" srcOrd="1" destOrd="0" presId="urn:microsoft.com/office/officeart/2011/layout/CircleProcess"/>
    <dgm:cxn modelId="{D2DBFBAD-C5B3-4835-A198-CE4463107659}" type="presParOf" srcId="{63E55263-8EAC-4531-8214-7F69A2D17D81}" destId="{07920863-3222-4498-BC3D-3A7DAD47A8D5}" srcOrd="0" destOrd="0" presId="urn:microsoft.com/office/officeart/2011/layout/CircleProcess"/>
    <dgm:cxn modelId="{E281653E-6B4C-4BF4-BB30-7F571F7E4E63}" type="presParOf" srcId="{8D53885D-4634-41C2-AB44-0ADE074A6057}" destId="{78317EF3-BBBE-44CD-913C-4E48B068C4B5}" srcOrd="2" destOrd="0" presId="urn:microsoft.com/office/officeart/2011/layout/CircleProcess"/>
    <dgm:cxn modelId="{606C8AC9-55E5-4B31-A751-F4E825D08B5A}" type="presParOf" srcId="{8D53885D-4634-41C2-AB44-0ADE074A6057}" destId="{805CF942-5BAC-4540-860E-A956F1BF5C32}" srcOrd="3" destOrd="0" presId="urn:microsoft.com/office/officeart/2011/layout/CircleProcess"/>
    <dgm:cxn modelId="{F57C6649-AE25-4A1F-93C1-14263E47F8BC}" type="presParOf" srcId="{805CF942-5BAC-4540-860E-A956F1BF5C32}" destId="{DAEFFC8A-2749-44BA-BC4A-6671E44D8BEC}" srcOrd="0" destOrd="0" presId="urn:microsoft.com/office/officeart/2011/layout/CircleProcess"/>
    <dgm:cxn modelId="{617B9012-8B4A-4A10-B070-3F435CFCB7C6}" type="presParOf" srcId="{8D53885D-4634-41C2-AB44-0ADE074A6057}" destId="{F7168961-AE7C-4972-B628-A14B818A0E9D}" srcOrd="4" destOrd="0" presId="urn:microsoft.com/office/officeart/2011/layout/CircleProcess"/>
    <dgm:cxn modelId="{BC15020D-3CEC-4594-974F-C00F7FAA70E4}" type="presParOf" srcId="{F7168961-AE7C-4972-B628-A14B818A0E9D}" destId="{2535518A-7ED4-46F0-BA0B-7E7D81D2156C}" srcOrd="0" destOrd="0" presId="urn:microsoft.com/office/officeart/2011/layout/CircleProcess"/>
    <dgm:cxn modelId="{2E7DE5C7-E202-4126-9DB0-F9A51D758F1E}" type="presParOf" srcId="{8D53885D-4634-41C2-AB44-0ADE074A6057}" destId="{777A04BA-0151-4C90-94CD-A248F504647E}" srcOrd="5" destOrd="0" presId="urn:microsoft.com/office/officeart/2011/layout/CircleProcess"/>
    <dgm:cxn modelId="{C907CE4B-0FFF-4C7D-A92D-DA8E809765C1}" type="presParOf" srcId="{8D53885D-4634-41C2-AB44-0ADE074A6057}" destId="{5CD7725F-195D-42A8-A234-1BED02F50141}" srcOrd="6" destOrd="0" presId="urn:microsoft.com/office/officeart/2011/layout/CircleProcess"/>
    <dgm:cxn modelId="{77BC1540-686B-46BA-AE66-48F278328323}" type="presParOf" srcId="{5CD7725F-195D-42A8-A234-1BED02F50141}" destId="{F86E74A7-0665-48E8-B13E-97830A64D31A}" srcOrd="0" destOrd="0" presId="urn:microsoft.com/office/officeart/2011/layout/CircleProcess"/>
    <dgm:cxn modelId="{B7BD622D-2486-4240-956B-D386BF88A783}" type="presParOf" srcId="{8D53885D-4634-41C2-AB44-0ADE074A6057}" destId="{53E2F479-D1B9-4E45-A891-41A4D8AFF336}" srcOrd="7" destOrd="0" presId="urn:microsoft.com/office/officeart/2011/layout/CircleProcess"/>
    <dgm:cxn modelId="{9DD7A131-7BA2-4AA4-BA57-F609641C2473}" type="presParOf" srcId="{53E2F479-D1B9-4E45-A891-41A4D8AFF336}" destId="{1E6BB6C0-57C5-4214-B606-CEDBCB72C3DA}" srcOrd="0" destOrd="0" presId="urn:microsoft.com/office/officeart/2011/layout/CircleProcess"/>
    <dgm:cxn modelId="{F5931CAC-55DC-48D2-9CC8-F7EFAA45E6B5}" type="presParOf" srcId="{8D53885D-4634-41C2-AB44-0ADE074A6057}" destId="{C3735166-F0AF-4397-B312-FC87D08A4ACF}" srcOrd="8" destOrd="0" presId="urn:microsoft.com/office/officeart/2011/layout/CircleProcess"/>
    <dgm:cxn modelId="{0911F9A8-D3C9-41BC-9D6D-A0FC359EEDCA}" type="presParOf" srcId="{8D53885D-4634-41C2-AB44-0ADE074A6057}" destId="{4F1D8948-57B6-4C3B-A094-74506464B129}" srcOrd="9" destOrd="0" presId="urn:microsoft.com/office/officeart/2011/layout/CircleProcess"/>
    <dgm:cxn modelId="{E328790F-D99A-45F2-AEEB-F2130F6F5CBE}" type="presParOf" srcId="{4F1D8948-57B6-4C3B-A094-74506464B129}" destId="{B73E847E-E68F-4175-B563-58229B9D19CB}" srcOrd="0" destOrd="0" presId="urn:microsoft.com/office/officeart/2011/layout/CircleProcess"/>
    <dgm:cxn modelId="{275BA8CB-6A6D-4714-B15B-44B023A91961}" type="presParOf" srcId="{8D53885D-4634-41C2-AB44-0ADE074A6057}" destId="{B27F91CD-5BEE-4898-B53E-DAE261096C33}" srcOrd="10" destOrd="0" presId="urn:microsoft.com/office/officeart/2011/layout/CircleProcess"/>
    <dgm:cxn modelId="{B6887C27-5C18-4084-9F7C-5962030F3C7B}" type="presParOf" srcId="{B27F91CD-5BEE-4898-B53E-DAE261096C33}" destId="{791C7586-44CF-4596-9AF6-2F0A49403A31}" srcOrd="0" destOrd="0" presId="urn:microsoft.com/office/officeart/2011/layout/CircleProcess"/>
    <dgm:cxn modelId="{C1952E4D-9547-4435-85FC-9CF3D68E5D56}" type="presParOf" srcId="{8D53885D-4634-41C2-AB44-0ADE074A6057}" destId="{64815040-5D16-4C34-9781-128A7CF2E543}" srcOrd="11" destOrd="0" presId="urn:microsoft.com/office/officeart/2011/layout/CircleProcess"/>
    <dgm:cxn modelId="{9916300F-B13B-44B7-9634-4B6972A6CD06}" type="presParOf" srcId="{8D53885D-4634-41C2-AB44-0ADE074A6057}" destId="{3677655B-E49A-41B8-BE5A-E2653A94B6FB}" srcOrd="12" destOrd="0" presId="urn:microsoft.com/office/officeart/2011/layout/CircleProcess"/>
    <dgm:cxn modelId="{BBD45940-21B9-4DDF-BDCE-851A48F5C682}" type="presParOf" srcId="{3677655B-E49A-41B8-BE5A-E2653A94B6FB}" destId="{AE7202DD-7905-412E-9747-1106B7FBE802}" srcOrd="0" destOrd="0" presId="urn:microsoft.com/office/officeart/2011/layout/CircleProcess"/>
    <dgm:cxn modelId="{7C1B95C2-4EE1-4F01-B0F7-B44C08085B89}" type="presParOf" srcId="{8D53885D-4634-41C2-AB44-0ADE074A6057}" destId="{7B26FFD0-18F8-490A-986C-538488C0E3BD}" srcOrd="13" destOrd="0" presId="urn:microsoft.com/office/officeart/2011/layout/CircleProcess"/>
    <dgm:cxn modelId="{33980DC9-C2F3-410E-B9DB-B88B0B826468}" type="presParOf" srcId="{7B26FFD0-18F8-490A-986C-538488C0E3BD}" destId="{93CCED77-5544-4390-83A2-278D1B712EE5}" srcOrd="0" destOrd="0" presId="urn:microsoft.com/office/officeart/2011/layout/CircleProcess"/>
    <dgm:cxn modelId="{5011366E-7916-4719-AF1C-D37B76B1318B}" type="presParOf" srcId="{8D53885D-4634-41C2-AB44-0ADE074A6057}" destId="{9EAF84B9-C330-4F79-93F0-BA6B99F00A4A}"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B2F95-A697-404B-82CB-F70FF4A885A6}">
      <dsp:nvSpPr>
        <dsp:cNvPr id="0" name=""/>
        <dsp:cNvSpPr/>
      </dsp:nvSpPr>
      <dsp:spPr>
        <a:xfrm>
          <a:off x="3066006" y="1749038"/>
          <a:ext cx="2222761" cy="1922779"/>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b="1" kern="1200" dirty="0"/>
            <a:t>Clinical Roles</a:t>
          </a:r>
        </a:p>
      </dsp:txBody>
      <dsp:txXfrm>
        <a:off x="3434349" y="2067670"/>
        <a:ext cx="1486075" cy="1285515"/>
      </dsp:txXfrm>
    </dsp:sp>
    <dsp:sp modelId="{CBBB6DE6-BC0D-46B4-85C3-FF8E1D7D1C40}">
      <dsp:nvSpPr>
        <dsp:cNvPr id="0" name=""/>
        <dsp:cNvSpPr/>
      </dsp:nvSpPr>
      <dsp:spPr>
        <a:xfrm>
          <a:off x="4457615" y="828849"/>
          <a:ext cx="838641" cy="72260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2AA27A-E4E5-4061-8B9F-41B03AE327A4}">
      <dsp:nvSpPr>
        <dsp:cNvPr id="0" name=""/>
        <dsp:cNvSpPr/>
      </dsp:nvSpPr>
      <dsp:spPr>
        <a:xfrm>
          <a:off x="3270488" y="0"/>
          <a:ext cx="1821537" cy="1575844"/>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dirty="0"/>
            <a:t>Surgery</a:t>
          </a:r>
        </a:p>
      </dsp:txBody>
      <dsp:txXfrm>
        <a:off x="3572356" y="261151"/>
        <a:ext cx="1217801" cy="1053542"/>
      </dsp:txXfrm>
    </dsp:sp>
    <dsp:sp modelId="{02E797DA-4582-406C-BB8D-D19904C51745}">
      <dsp:nvSpPr>
        <dsp:cNvPr id="0" name=""/>
        <dsp:cNvSpPr/>
      </dsp:nvSpPr>
      <dsp:spPr>
        <a:xfrm>
          <a:off x="5436375" y="2179727"/>
          <a:ext cx="838641" cy="72260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8756A6-72AB-4B7E-BD5E-BB61082E841E}">
      <dsp:nvSpPr>
        <dsp:cNvPr id="0" name=""/>
        <dsp:cNvSpPr/>
      </dsp:nvSpPr>
      <dsp:spPr>
        <a:xfrm>
          <a:off x="4941049" y="969249"/>
          <a:ext cx="1821537" cy="1575844"/>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Medicine</a:t>
          </a:r>
        </a:p>
      </dsp:txBody>
      <dsp:txXfrm>
        <a:off x="5242917" y="1230400"/>
        <a:ext cx="1217801" cy="1053542"/>
      </dsp:txXfrm>
    </dsp:sp>
    <dsp:sp modelId="{6C65075B-C092-420D-89A0-88913015CA39}">
      <dsp:nvSpPr>
        <dsp:cNvPr id="0" name=""/>
        <dsp:cNvSpPr/>
      </dsp:nvSpPr>
      <dsp:spPr>
        <a:xfrm>
          <a:off x="4756465" y="3704615"/>
          <a:ext cx="838641" cy="72260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827147-62DF-4F03-BFFB-FF125F7B608F}">
      <dsp:nvSpPr>
        <dsp:cNvPr id="0" name=""/>
        <dsp:cNvSpPr/>
      </dsp:nvSpPr>
      <dsp:spPr>
        <a:xfrm>
          <a:off x="4793869" y="2874682"/>
          <a:ext cx="2115898" cy="1575844"/>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Accident and Emergency</a:t>
          </a:r>
        </a:p>
      </dsp:txBody>
      <dsp:txXfrm>
        <a:off x="5120267" y="3117771"/>
        <a:ext cx="1463102" cy="1089666"/>
      </dsp:txXfrm>
    </dsp:sp>
    <dsp:sp modelId="{3B48C3A2-B0E6-498D-87E9-3C192C3B14A1}">
      <dsp:nvSpPr>
        <dsp:cNvPr id="0" name=""/>
        <dsp:cNvSpPr/>
      </dsp:nvSpPr>
      <dsp:spPr>
        <a:xfrm>
          <a:off x="3069875" y="3862904"/>
          <a:ext cx="838641" cy="72260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200596-BADB-47F4-8D98-58F5334DD768}">
      <dsp:nvSpPr>
        <dsp:cNvPr id="0" name=""/>
        <dsp:cNvSpPr/>
      </dsp:nvSpPr>
      <dsp:spPr>
        <a:xfrm>
          <a:off x="3138435" y="3845015"/>
          <a:ext cx="2085642" cy="1575844"/>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Community</a:t>
          </a:r>
        </a:p>
      </dsp:txBody>
      <dsp:txXfrm>
        <a:off x="3462311" y="4089726"/>
        <a:ext cx="1437890" cy="1086422"/>
      </dsp:txXfrm>
    </dsp:sp>
    <dsp:sp modelId="{208749B4-8266-4BAC-A288-A7155383FD20}">
      <dsp:nvSpPr>
        <dsp:cNvPr id="0" name=""/>
        <dsp:cNvSpPr/>
      </dsp:nvSpPr>
      <dsp:spPr>
        <a:xfrm>
          <a:off x="2075087" y="2512568"/>
          <a:ext cx="838641" cy="72260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25B0EC-F32D-42A3-A83A-1E443B21F856}">
      <dsp:nvSpPr>
        <dsp:cNvPr id="0" name=""/>
        <dsp:cNvSpPr/>
      </dsp:nvSpPr>
      <dsp:spPr>
        <a:xfrm>
          <a:off x="1592170" y="2875766"/>
          <a:ext cx="1821537" cy="1575844"/>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Critical Care</a:t>
          </a:r>
        </a:p>
      </dsp:txBody>
      <dsp:txXfrm>
        <a:off x="1894038" y="3136917"/>
        <a:ext cx="1217801" cy="1053542"/>
      </dsp:txXfrm>
    </dsp:sp>
    <dsp:sp modelId="{1969525A-C145-4DEC-97C6-449200C4E795}">
      <dsp:nvSpPr>
        <dsp:cNvPr id="0" name=""/>
        <dsp:cNvSpPr/>
      </dsp:nvSpPr>
      <dsp:spPr>
        <a:xfrm>
          <a:off x="1348558" y="967081"/>
          <a:ext cx="2308762" cy="1575844"/>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Orthopaedics</a:t>
          </a:r>
        </a:p>
      </dsp:txBody>
      <dsp:txXfrm>
        <a:off x="1691028" y="1200833"/>
        <a:ext cx="1623822" cy="11083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D022F-277C-4B99-A5F6-CEBE01F3B848}">
      <dsp:nvSpPr>
        <dsp:cNvPr id="0" name=""/>
        <dsp:cNvSpPr/>
      </dsp:nvSpPr>
      <dsp:spPr>
        <a:xfrm>
          <a:off x="0" y="0"/>
          <a:ext cx="1019774" cy="43513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a:t>Art Therapist   0.6</a:t>
          </a:r>
        </a:p>
      </dsp:txBody>
      <dsp:txXfrm>
        <a:off x="0" y="1740535"/>
        <a:ext cx="1019774" cy="1740535"/>
      </dsp:txXfrm>
    </dsp:sp>
    <dsp:sp modelId="{129D5216-77F7-4A45-B2BD-41E779FC80B1}">
      <dsp:nvSpPr>
        <dsp:cNvPr id="0" name=""/>
        <dsp:cNvSpPr/>
      </dsp:nvSpPr>
      <dsp:spPr>
        <a:xfrm flipV="1">
          <a:off x="477970" y="962720"/>
          <a:ext cx="79045" cy="45715"/>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42D00D59-5833-4E48-8D1D-2F727E7BC0DE}">
      <dsp:nvSpPr>
        <dsp:cNvPr id="0" name=""/>
        <dsp:cNvSpPr/>
      </dsp:nvSpPr>
      <dsp:spPr>
        <a:xfrm>
          <a:off x="1057973" y="0"/>
          <a:ext cx="1019774" cy="43513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a:t>Podiatrist   17.7</a:t>
          </a:r>
        </a:p>
      </dsp:txBody>
      <dsp:txXfrm>
        <a:off x="1057973" y="1740535"/>
        <a:ext cx="1019774" cy="1740535"/>
      </dsp:txXfrm>
    </dsp:sp>
    <dsp:sp modelId="{34E67AF3-3A95-4643-9579-B01AF1AC79F0}">
      <dsp:nvSpPr>
        <dsp:cNvPr id="0" name=""/>
        <dsp:cNvSpPr/>
      </dsp:nvSpPr>
      <dsp:spPr>
        <a:xfrm flipV="1">
          <a:off x="1527921" y="962720"/>
          <a:ext cx="79879" cy="45715"/>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E8C81383-D6C3-4335-8565-1B08C451384D}">
      <dsp:nvSpPr>
        <dsp:cNvPr id="0" name=""/>
        <dsp:cNvSpPr/>
      </dsp:nvSpPr>
      <dsp:spPr>
        <a:xfrm>
          <a:off x="2108341" y="0"/>
          <a:ext cx="1019774" cy="43513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a:t>Dietitian   43.4</a:t>
          </a:r>
        </a:p>
      </dsp:txBody>
      <dsp:txXfrm>
        <a:off x="2108341" y="1740535"/>
        <a:ext cx="1019774" cy="1740535"/>
      </dsp:txXfrm>
    </dsp:sp>
    <dsp:sp modelId="{B5021228-EAF1-44EF-94F4-3EFFFB111E1C}">
      <dsp:nvSpPr>
        <dsp:cNvPr id="0" name=""/>
        <dsp:cNvSpPr/>
      </dsp:nvSpPr>
      <dsp:spPr>
        <a:xfrm flipV="1">
          <a:off x="2595217" y="958329"/>
          <a:ext cx="46021" cy="5449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3B015ED-355B-42A6-BE59-A43AA918E159}">
      <dsp:nvSpPr>
        <dsp:cNvPr id="0" name=""/>
        <dsp:cNvSpPr/>
      </dsp:nvSpPr>
      <dsp:spPr>
        <a:xfrm>
          <a:off x="3158708" y="0"/>
          <a:ext cx="1019774" cy="43513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OT          141.8</a:t>
          </a:r>
        </a:p>
      </dsp:txBody>
      <dsp:txXfrm>
        <a:off x="3158708" y="1740535"/>
        <a:ext cx="1019774" cy="1740535"/>
      </dsp:txXfrm>
    </dsp:sp>
    <dsp:sp modelId="{8FCA7B8D-87BE-4043-8253-0B50937510E6}">
      <dsp:nvSpPr>
        <dsp:cNvPr id="0" name=""/>
        <dsp:cNvSpPr/>
      </dsp:nvSpPr>
      <dsp:spPr>
        <a:xfrm>
          <a:off x="3631134" y="946150"/>
          <a:ext cx="74923" cy="78854"/>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1D1F0939-33DC-AA4B-92AE-AC0BE6528A9B}">
      <dsp:nvSpPr>
        <dsp:cNvPr id="0" name=""/>
        <dsp:cNvSpPr/>
      </dsp:nvSpPr>
      <dsp:spPr>
        <a:xfrm>
          <a:off x="4209076" y="0"/>
          <a:ext cx="1019774" cy="43513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Paramedic 121</a:t>
          </a:r>
        </a:p>
      </dsp:txBody>
      <dsp:txXfrm>
        <a:off x="4209076" y="1740535"/>
        <a:ext cx="1019774" cy="1740535"/>
      </dsp:txXfrm>
    </dsp:sp>
    <dsp:sp modelId="{E86DCC5E-0A88-9544-BE93-DE4DC73E6809}">
      <dsp:nvSpPr>
        <dsp:cNvPr id="0" name=""/>
        <dsp:cNvSpPr/>
      </dsp:nvSpPr>
      <dsp:spPr>
        <a:xfrm>
          <a:off x="4239669" y="261080"/>
          <a:ext cx="958587" cy="1448995"/>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D2C14ECB-847F-43DD-ABA7-8D7F40C57638}">
      <dsp:nvSpPr>
        <dsp:cNvPr id="0" name=""/>
        <dsp:cNvSpPr/>
      </dsp:nvSpPr>
      <dsp:spPr>
        <a:xfrm>
          <a:off x="5274740" y="0"/>
          <a:ext cx="1019774" cy="43513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Orthoptist    7.6</a:t>
          </a:r>
        </a:p>
      </dsp:txBody>
      <dsp:txXfrm>
        <a:off x="5274740" y="1740535"/>
        <a:ext cx="1019774" cy="1740535"/>
      </dsp:txXfrm>
    </dsp:sp>
    <dsp:sp modelId="{DEE2FF1B-BCB6-4501-A3F6-9E57AAB976E6}">
      <dsp:nvSpPr>
        <dsp:cNvPr id="0" name=""/>
        <dsp:cNvSpPr/>
      </dsp:nvSpPr>
      <dsp:spPr>
        <a:xfrm flipH="1" flipV="1">
          <a:off x="5746545" y="939282"/>
          <a:ext cx="45571" cy="92590"/>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1C7A5D53-0371-45E1-93E9-746334747D48}">
      <dsp:nvSpPr>
        <dsp:cNvPr id="0" name=""/>
        <dsp:cNvSpPr/>
      </dsp:nvSpPr>
      <dsp:spPr>
        <a:xfrm>
          <a:off x="6309811" y="0"/>
          <a:ext cx="1019774" cy="43513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Operating Department Practitioner</a:t>
          </a:r>
        </a:p>
      </dsp:txBody>
      <dsp:txXfrm>
        <a:off x="6309811" y="1740535"/>
        <a:ext cx="1019774" cy="1740535"/>
      </dsp:txXfrm>
    </dsp:sp>
    <dsp:sp modelId="{172F354B-DDB3-47C2-9304-1EA798C2234D}">
      <dsp:nvSpPr>
        <dsp:cNvPr id="0" name=""/>
        <dsp:cNvSpPr/>
      </dsp:nvSpPr>
      <dsp:spPr>
        <a:xfrm flipV="1">
          <a:off x="6796913" y="901181"/>
          <a:ext cx="45571" cy="168793"/>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2E6B1849-1CA5-4843-ABF2-F44DCB6AD6D2}">
      <dsp:nvSpPr>
        <dsp:cNvPr id="0" name=""/>
        <dsp:cNvSpPr/>
      </dsp:nvSpPr>
      <dsp:spPr>
        <a:xfrm>
          <a:off x="7360179" y="0"/>
          <a:ext cx="1019774" cy="43513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a:t>Physio    217.4</a:t>
          </a:r>
        </a:p>
      </dsp:txBody>
      <dsp:txXfrm>
        <a:off x="7360179" y="1740535"/>
        <a:ext cx="1019774" cy="1740535"/>
      </dsp:txXfrm>
    </dsp:sp>
    <dsp:sp modelId="{22F10D46-7984-4912-8C2D-26A51F952B12}">
      <dsp:nvSpPr>
        <dsp:cNvPr id="0" name=""/>
        <dsp:cNvSpPr/>
      </dsp:nvSpPr>
      <dsp:spPr>
        <a:xfrm flipV="1">
          <a:off x="7831574" y="962720"/>
          <a:ext cx="76984" cy="45715"/>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AC81A9E5-5ADF-4CD5-82C1-4E34443DCF47}">
      <dsp:nvSpPr>
        <dsp:cNvPr id="0" name=""/>
        <dsp:cNvSpPr/>
      </dsp:nvSpPr>
      <dsp:spPr>
        <a:xfrm>
          <a:off x="8410547" y="0"/>
          <a:ext cx="1019774" cy="43513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a:t>Prosthetist    1</a:t>
          </a:r>
        </a:p>
      </dsp:txBody>
      <dsp:txXfrm>
        <a:off x="8410547" y="1740535"/>
        <a:ext cx="1019774" cy="1740535"/>
      </dsp:txXfrm>
    </dsp:sp>
    <dsp:sp modelId="{4AB243CC-3765-42B2-9D1B-B725C25DC90C}">
      <dsp:nvSpPr>
        <dsp:cNvPr id="0" name=""/>
        <dsp:cNvSpPr/>
      </dsp:nvSpPr>
      <dsp:spPr>
        <a:xfrm flipH="1">
          <a:off x="8897648" y="962720"/>
          <a:ext cx="45571" cy="45715"/>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567AE58C-2149-4923-A7F4-9C054349AFB6}">
      <dsp:nvSpPr>
        <dsp:cNvPr id="0" name=""/>
        <dsp:cNvSpPr/>
      </dsp:nvSpPr>
      <dsp:spPr>
        <a:xfrm>
          <a:off x="9460914" y="0"/>
          <a:ext cx="1019774" cy="43513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Diagnostic Radiographer    135.7</a:t>
          </a:r>
        </a:p>
      </dsp:txBody>
      <dsp:txXfrm>
        <a:off x="9460914" y="1740535"/>
        <a:ext cx="1019774" cy="1740535"/>
      </dsp:txXfrm>
    </dsp:sp>
    <dsp:sp modelId="{D428782F-279C-49C7-922D-DBDBA8385D27}">
      <dsp:nvSpPr>
        <dsp:cNvPr id="0" name=""/>
        <dsp:cNvSpPr/>
      </dsp:nvSpPr>
      <dsp:spPr>
        <a:xfrm flipH="1">
          <a:off x="9948016" y="927103"/>
          <a:ext cx="45571" cy="116948"/>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CAFBFD8E-EBCA-46DF-94AB-B3A54E290D2C}">
      <dsp:nvSpPr>
        <dsp:cNvPr id="0" name=""/>
        <dsp:cNvSpPr/>
      </dsp:nvSpPr>
      <dsp:spPr>
        <a:xfrm>
          <a:off x="10511282" y="0"/>
          <a:ext cx="1019774" cy="43513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SLT            50.3</a:t>
          </a:r>
        </a:p>
      </dsp:txBody>
      <dsp:txXfrm>
        <a:off x="10511282" y="1740535"/>
        <a:ext cx="1019774" cy="1740535"/>
      </dsp:txXfrm>
    </dsp:sp>
    <dsp:sp modelId="{C5521D98-4B9D-45E7-929B-EB765804F1CB}">
      <dsp:nvSpPr>
        <dsp:cNvPr id="0" name=""/>
        <dsp:cNvSpPr/>
      </dsp:nvSpPr>
      <dsp:spPr>
        <a:xfrm flipV="1">
          <a:off x="10991074" y="945520"/>
          <a:ext cx="60189" cy="80114"/>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81C05EC-A1DE-47A6-83BB-6B3F2A0AC807}">
      <dsp:nvSpPr>
        <dsp:cNvPr id="0" name=""/>
        <dsp:cNvSpPr/>
      </dsp:nvSpPr>
      <dsp:spPr>
        <a:xfrm>
          <a:off x="-18" y="3492003"/>
          <a:ext cx="11538699" cy="652700"/>
        </a:xfrm>
        <a:prstGeom prst="leftRight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C33D6-B703-41F5-B42C-C44D3608CC6C}">
      <dsp:nvSpPr>
        <dsp:cNvPr id="0" name=""/>
        <dsp:cNvSpPr/>
      </dsp:nvSpPr>
      <dsp:spPr>
        <a:xfrm>
          <a:off x="8492883" y="1207422"/>
          <a:ext cx="1936515" cy="19368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20863-3222-4498-BC3D-3A7DAD47A8D5}">
      <dsp:nvSpPr>
        <dsp:cNvPr id="0" name=""/>
        <dsp:cNvSpPr/>
      </dsp:nvSpPr>
      <dsp:spPr>
        <a:xfrm>
          <a:off x="8556781" y="1271995"/>
          <a:ext cx="1807689" cy="180768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0" i="0" kern="1200"/>
            <a:t>New ways of working</a:t>
          </a:r>
          <a:endParaRPr lang="en-GB" sz="1700" kern="1200"/>
        </a:p>
      </dsp:txBody>
      <dsp:txXfrm>
        <a:off x="8815464" y="1530284"/>
        <a:ext cx="1291353" cy="1291108"/>
      </dsp:txXfrm>
    </dsp:sp>
    <dsp:sp modelId="{DAEFFC8A-2749-44BA-BC4A-6671E44D8BEC}">
      <dsp:nvSpPr>
        <dsp:cNvPr id="0" name=""/>
        <dsp:cNvSpPr/>
      </dsp:nvSpPr>
      <dsp:spPr>
        <a:xfrm rot="2700000">
          <a:off x="6490520" y="1207523"/>
          <a:ext cx="1936291" cy="193629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35518A-7ED4-46F0-BA0B-7E7D81D2156C}">
      <dsp:nvSpPr>
        <dsp:cNvPr id="0" name=""/>
        <dsp:cNvSpPr/>
      </dsp:nvSpPr>
      <dsp:spPr>
        <a:xfrm>
          <a:off x="6556368" y="1271995"/>
          <a:ext cx="1807689" cy="180768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0" i="0" kern="1200"/>
            <a:t>New roles</a:t>
          </a:r>
          <a:endParaRPr lang="en-GB" sz="1700" kern="1200"/>
        </a:p>
      </dsp:txBody>
      <dsp:txXfrm>
        <a:off x="6814020" y="1530284"/>
        <a:ext cx="1291353" cy="1291108"/>
      </dsp:txXfrm>
    </dsp:sp>
    <dsp:sp modelId="{F86E74A7-0665-48E8-B13E-97830A64D31A}">
      <dsp:nvSpPr>
        <dsp:cNvPr id="0" name=""/>
        <dsp:cNvSpPr/>
      </dsp:nvSpPr>
      <dsp:spPr>
        <a:xfrm rot="2700000">
          <a:off x="4490107" y="1207523"/>
          <a:ext cx="1936291" cy="193629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6BB6C0-57C5-4214-B606-CEDBCB72C3DA}">
      <dsp:nvSpPr>
        <dsp:cNvPr id="0" name=""/>
        <dsp:cNvSpPr/>
      </dsp:nvSpPr>
      <dsp:spPr>
        <a:xfrm>
          <a:off x="4551869" y="1285372"/>
          <a:ext cx="1807689" cy="180768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Clinical &amp; Professional Development</a:t>
          </a:r>
        </a:p>
      </dsp:txBody>
      <dsp:txXfrm>
        <a:off x="4809521" y="1543661"/>
        <a:ext cx="1291353" cy="1291108"/>
      </dsp:txXfrm>
    </dsp:sp>
    <dsp:sp modelId="{B73E847E-E68F-4175-B563-58229B9D19CB}">
      <dsp:nvSpPr>
        <dsp:cNvPr id="0" name=""/>
        <dsp:cNvSpPr/>
      </dsp:nvSpPr>
      <dsp:spPr>
        <a:xfrm rot="2700000">
          <a:off x="2488664" y="1207523"/>
          <a:ext cx="1936291" cy="193629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C7586-44CF-4596-9AF6-2F0A49403A31}">
      <dsp:nvSpPr>
        <dsp:cNvPr id="0" name=""/>
        <dsp:cNvSpPr/>
      </dsp:nvSpPr>
      <dsp:spPr>
        <a:xfrm>
          <a:off x="2553480" y="1271995"/>
          <a:ext cx="1807689" cy="180768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0" i="0" kern="1200"/>
            <a:t>Preceptorship</a:t>
          </a:r>
          <a:endParaRPr lang="en-GB" sz="1700" kern="1200"/>
        </a:p>
      </dsp:txBody>
      <dsp:txXfrm>
        <a:off x="2812163" y="1530284"/>
        <a:ext cx="1291353" cy="1291108"/>
      </dsp:txXfrm>
    </dsp:sp>
    <dsp:sp modelId="{AE7202DD-7905-412E-9747-1106B7FBE802}">
      <dsp:nvSpPr>
        <dsp:cNvPr id="0" name=""/>
        <dsp:cNvSpPr/>
      </dsp:nvSpPr>
      <dsp:spPr>
        <a:xfrm rot="2700000">
          <a:off x="487220" y="1207523"/>
          <a:ext cx="1936291" cy="193629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CCED77-5544-4390-83A2-278D1B712EE5}">
      <dsp:nvSpPr>
        <dsp:cNvPr id="0" name=""/>
        <dsp:cNvSpPr/>
      </dsp:nvSpPr>
      <dsp:spPr>
        <a:xfrm>
          <a:off x="552036" y="1271995"/>
          <a:ext cx="1807689" cy="180768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0" i="0" kern="1200"/>
            <a:t>Student experience</a:t>
          </a:r>
          <a:endParaRPr lang="en-GB" sz="1700" kern="1200"/>
        </a:p>
      </dsp:txBody>
      <dsp:txXfrm>
        <a:off x="810719" y="1530284"/>
        <a:ext cx="1291353" cy="1291108"/>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639D221-CC3E-4D04-93B9-AA6D45230B74}" type="datetimeFigureOut">
              <a:rPr lang="en-GB" smtClean="0"/>
              <a:t>14/01/2022</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FFAFC17-2443-49F4-9A04-A6EDA3E13EA7}" type="slidenum">
              <a:rPr lang="en-GB" smtClean="0"/>
              <a:t>‹#›</a:t>
            </a:fld>
            <a:endParaRPr lang="en-GB" dirty="0"/>
          </a:p>
        </p:txBody>
      </p:sp>
    </p:spTree>
    <p:extLst>
      <p:ext uri="{BB962C8B-B14F-4D97-AF65-F5344CB8AC3E}">
        <p14:creationId xmlns:p14="http://schemas.microsoft.com/office/powerpoint/2010/main" val="452555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FAFC17-2443-49F4-9A04-A6EDA3E13EA7}" type="slidenum">
              <a:rPr lang="en-GB" smtClean="0"/>
              <a:t>2</a:t>
            </a:fld>
            <a:endParaRPr lang="en-GB" dirty="0"/>
          </a:p>
        </p:txBody>
      </p:sp>
    </p:spTree>
    <p:extLst>
      <p:ext uri="{BB962C8B-B14F-4D97-AF65-F5344CB8AC3E}">
        <p14:creationId xmlns:p14="http://schemas.microsoft.com/office/powerpoint/2010/main" val="4256292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ourselves and our roles</a:t>
            </a:r>
          </a:p>
        </p:txBody>
      </p:sp>
      <p:sp>
        <p:nvSpPr>
          <p:cNvPr id="4" name="Slide Number Placeholder 3"/>
          <p:cNvSpPr>
            <a:spLocks noGrp="1"/>
          </p:cNvSpPr>
          <p:nvPr>
            <p:ph type="sldNum" sz="quarter" idx="5"/>
          </p:nvPr>
        </p:nvSpPr>
        <p:spPr/>
        <p:txBody>
          <a:bodyPr/>
          <a:lstStyle/>
          <a:p>
            <a:fld id="{AFFAFC17-2443-49F4-9A04-A6EDA3E13EA7}" type="slidenum">
              <a:rPr lang="en-GB" smtClean="0"/>
              <a:t>17</a:t>
            </a:fld>
            <a:endParaRPr lang="en-GB" dirty="0"/>
          </a:p>
        </p:txBody>
      </p:sp>
    </p:spTree>
    <p:extLst>
      <p:ext uri="{BB962C8B-B14F-4D97-AF65-F5344CB8AC3E}">
        <p14:creationId xmlns:p14="http://schemas.microsoft.com/office/powerpoint/2010/main" val="3418287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ourselves and our roles</a:t>
            </a:r>
          </a:p>
        </p:txBody>
      </p:sp>
      <p:sp>
        <p:nvSpPr>
          <p:cNvPr id="4" name="Slide Number Placeholder 3"/>
          <p:cNvSpPr>
            <a:spLocks noGrp="1"/>
          </p:cNvSpPr>
          <p:nvPr>
            <p:ph type="sldNum" sz="quarter" idx="5"/>
          </p:nvPr>
        </p:nvSpPr>
        <p:spPr/>
        <p:txBody>
          <a:bodyPr/>
          <a:lstStyle/>
          <a:p>
            <a:fld id="{AFFAFC17-2443-49F4-9A04-A6EDA3E13EA7}" type="slidenum">
              <a:rPr lang="en-GB" smtClean="0"/>
              <a:t>20</a:t>
            </a:fld>
            <a:endParaRPr lang="en-GB" dirty="0"/>
          </a:p>
        </p:txBody>
      </p:sp>
    </p:spTree>
    <p:extLst>
      <p:ext uri="{BB962C8B-B14F-4D97-AF65-F5344CB8AC3E}">
        <p14:creationId xmlns:p14="http://schemas.microsoft.com/office/powerpoint/2010/main" val="141799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of our workforce are support services! </a:t>
            </a:r>
          </a:p>
          <a:p>
            <a:endParaRPr lang="en-GB" dirty="0"/>
          </a:p>
        </p:txBody>
      </p:sp>
      <p:sp>
        <p:nvSpPr>
          <p:cNvPr id="4" name="Slide Number Placeholder 3"/>
          <p:cNvSpPr>
            <a:spLocks noGrp="1"/>
          </p:cNvSpPr>
          <p:nvPr>
            <p:ph type="sldNum" sz="quarter" idx="5"/>
          </p:nvPr>
        </p:nvSpPr>
        <p:spPr/>
        <p:txBody>
          <a:bodyPr/>
          <a:lstStyle/>
          <a:p>
            <a:fld id="{AFFAFC17-2443-49F4-9A04-A6EDA3E13EA7}" type="slidenum">
              <a:rPr lang="en-GB" smtClean="0"/>
              <a:t>21</a:t>
            </a:fld>
            <a:endParaRPr lang="en-GB" dirty="0"/>
          </a:p>
        </p:txBody>
      </p:sp>
    </p:spTree>
    <p:extLst>
      <p:ext uri="{BB962C8B-B14F-4D97-AF65-F5344CB8AC3E}">
        <p14:creationId xmlns:p14="http://schemas.microsoft.com/office/powerpoint/2010/main" val="3590953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of our workforce are support services! </a:t>
            </a:r>
          </a:p>
          <a:p>
            <a:endParaRPr lang="en-GB" dirty="0"/>
          </a:p>
        </p:txBody>
      </p:sp>
      <p:sp>
        <p:nvSpPr>
          <p:cNvPr id="4" name="Slide Number Placeholder 3"/>
          <p:cNvSpPr>
            <a:spLocks noGrp="1"/>
          </p:cNvSpPr>
          <p:nvPr>
            <p:ph type="sldNum" sz="quarter" idx="5"/>
          </p:nvPr>
        </p:nvSpPr>
        <p:spPr/>
        <p:txBody>
          <a:bodyPr/>
          <a:lstStyle/>
          <a:p>
            <a:fld id="{AFFAFC17-2443-49F4-9A04-A6EDA3E13EA7}" type="slidenum">
              <a:rPr lang="en-GB" smtClean="0"/>
              <a:t>22</a:t>
            </a:fld>
            <a:endParaRPr lang="en-GB" dirty="0"/>
          </a:p>
        </p:txBody>
      </p:sp>
    </p:spTree>
    <p:extLst>
      <p:ext uri="{BB962C8B-B14F-4D97-AF65-F5344CB8AC3E}">
        <p14:creationId xmlns:p14="http://schemas.microsoft.com/office/powerpoint/2010/main" val="3960903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55700"/>
            <a:ext cx="5486400" cy="3086100"/>
          </a:xfrm>
        </p:spPr>
      </p:sp>
      <p:sp>
        <p:nvSpPr>
          <p:cNvPr id="3" name="Notes Placeholder 2"/>
          <p:cNvSpPr>
            <a:spLocks noGrp="1"/>
          </p:cNvSpPr>
          <p:nvPr>
            <p:ph type="body" idx="1"/>
          </p:nvPr>
        </p:nvSpPr>
        <p:spPr>
          <a:xfrm>
            <a:off x="685800" y="4400550"/>
            <a:ext cx="5486400" cy="38039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Hello, Thank you all for joining todays webinar to give me the platform to tell you more about AHPs in Frimley ICS.</a:t>
            </a:r>
          </a:p>
          <a:p>
            <a:endParaRPr lang="en-GB" dirty="0"/>
          </a:p>
          <a:p>
            <a:r>
              <a:rPr lang="en-GB" dirty="0"/>
              <a:t>My name is Will Firth and I am the AHP Faculty Lead for Frimley ICS. In this role I am bringing together health and social care and education providers together </a:t>
            </a:r>
            <a:r>
              <a:rPr lang="en-US" dirty="0"/>
              <a:t>in order to support the supply, education and training activities of AHPs</a:t>
            </a:r>
          </a:p>
          <a:p>
            <a:endParaRPr lang="en-GB" dirty="0"/>
          </a:p>
          <a:p>
            <a:r>
              <a:rPr lang="en-GB" dirty="0"/>
              <a:t>I am a physiotherapist by background and still work clinically as an advanced practice physiotherapist at Frimley.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F77060-CA96-44A5-8179-D7F1E90BBC2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198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sz="1200" i="0" u="sng" dirty="0"/>
              <a:t>NHS Context</a:t>
            </a:r>
            <a:r>
              <a:rPr lang="en-GB" sz="1200" dirty="0"/>
              <a:t>: The NHS is the UK’s biggest employer with 1.3m people working for the NHS in its wide range of settings; including hospitals, clinics, surgeries, in the community and in people’s homes.</a:t>
            </a:r>
          </a:p>
          <a:p>
            <a:pPr marL="0" indent="0">
              <a:buFont typeface="Wingdings" panose="05000000000000000000" pitchFamily="2" charset="2"/>
              <a:buNone/>
            </a:pPr>
            <a:endParaRPr lang="en-GB" sz="1200" dirty="0"/>
          </a:p>
          <a:p>
            <a:pPr marL="0" indent="0">
              <a:buFont typeface="Wingdings" panose="05000000000000000000" pitchFamily="2" charset="2"/>
              <a:buNone/>
            </a:pPr>
            <a:r>
              <a:rPr lang="en-GB" sz="1200" u="sng" dirty="0"/>
              <a:t>NHS roles</a:t>
            </a:r>
            <a:r>
              <a:rPr lang="en-GB" sz="1200" dirty="0"/>
              <a:t>: There are 350 different roles in the NHS. The majority of these are clinical roles where you diagnose and treat patients on a daily basis. </a:t>
            </a:r>
          </a:p>
          <a:p>
            <a:pPr marL="0" indent="0">
              <a:buFont typeface="Wingdings" panose="05000000000000000000" pitchFamily="2" charset="2"/>
              <a:buNone/>
            </a:pPr>
            <a:endParaRPr lang="en-GB" sz="1200" dirty="0"/>
          </a:p>
          <a:p>
            <a:pPr marL="0" indent="0">
              <a:buFont typeface="Wingdings" panose="05000000000000000000" pitchFamily="2" charset="2"/>
              <a:buNone/>
            </a:pPr>
            <a:r>
              <a:rPr lang="en-GB" sz="1200" dirty="0"/>
              <a:t>The 15 professions which I’m going to talk to you about are the Allied Health Professions or AHPs for short. This job family comprises the biggest collection of clinical practitioners in the NHS after doctors, nurses and midwives. There are around 117,000 people who have AHP careers in the UK. But we need more!</a:t>
            </a:r>
          </a:p>
          <a:p>
            <a:pPr marL="0" indent="0">
              <a:buFont typeface="Wingdings" panose="05000000000000000000" pitchFamily="2" charset="2"/>
              <a:buNone/>
            </a:pPr>
            <a:endParaRPr lang="en-GB" sz="1200" dirty="0"/>
          </a:p>
          <a:p>
            <a:pPr marL="0" indent="0">
              <a:buFont typeface="Wingdings" panose="05000000000000000000" pitchFamily="2" charset="2"/>
              <a:buNone/>
            </a:pPr>
            <a:r>
              <a:rPr lang="en-GB" sz="1200" dirty="0"/>
              <a:t>You will no doubt have heard of a paramedic and a physiotherapist but some of the roles are a little different to work out based on the names, which sometimes don’t give you a clear clue – so they have a bit of an identity crisis with the wider public! Unfortunately I do not have have time to discuss all today, but if you </a:t>
            </a:r>
            <a:r>
              <a:rPr lang="en-GB" sz="1200" dirty="0" err="1"/>
              <a:t>seach</a:t>
            </a:r>
            <a:r>
              <a:rPr lang="en-GB" sz="1200" dirty="0"/>
              <a:t> </a:t>
            </a:r>
            <a:r>
              <a:rPr lang="en-GB" sz="1200" dirty="0" err="1"/>
              <a:t>ahp</a:t>
            </a:r>
            <a:r>
              <a:rPr lang="en-GB" sz="1200" dirty="0"/>
              <a:t> on google you will find loads more details on each </a:t>
            </a:r>
            <a:r>
              <a:rPr lang="en-GB" sz="1200" dirty="0" err="1"/>
              <a:t>profression</a:t>
            </a:r>
            <a:r>
              <a:rPr lang="en-GB" sz="120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BF0B4-1FEB-614D-992F-9304E50D65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24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Ø"/>
            </a:pPr>
            <a:r>
              <a:rPr lang="en-GB" dirty="0"/>
              <a:t>So what do all AHPs have in common? They all make sure people can live their lives to the fullest:</a:t>
            </a:r>
          </a:p>
          <a:p>
            <a:pPr marL="628650" lvl="1" indent="-171450">
              <a:buFont typeface="Arial" panose="020B0604020202020204" pitchFamily="34" charset="0"/>
              <a:buChar char="•"/>
            </a:pPr>
            <a:r>
              <a:rPr lang="en-GB" dirty="0"/>
              <a:t>By diagnosing and treating problems</a:t>
            </a:r>
          </a:p>
          <a:p>
            <a:pPr marL="628650" lvl="1" indent="-171450">
              <a:buFont typeface="Arial" panose="020B0604020202020204" pitchFamily="34" charset="0"/>
              <a:buChar char="•"/>
            </a:pPr>
            <a:r>
              <a:rPr lang="en-GB" dirty="0"/>
              <a:t>By reducing pain</a:t>
            </a:r>
          </a:p>
          <a:p>
            <a:pPr marL="628650" lvl="1" indent="-171450">
              <a:buFont typeface="Arial" panose="020B0604020202020204" pitchFamily="34" charset="0"/>
              <a:buChar char="•"/>
            </a:pPr>
            <a:r>
              <a:rPr lang="en-GB" dirty="0"/>
              <a:t>By helping manage long-term health problems</a:t>
            </a:r>
          </a:p>
          <a:p>
            <a:pPr marL="628650" lvl="1" indent="-171450">
              <a:buFont typeface="Arial" panose="020B0604020202020204" pitchFamily="34" charset="0"/>
              <a:buChar char="•"/>
            </a:pPr>
            <a:r>
              <a:rPr lang="en-GB" dirty="0"/>
              <a:t>By making sure people can still have fun with friends, take care of themselves and do activities which make them happy</a:t>
            </a:r>
          </a:p>
          <a:p>
            <a:pPr marL="171450" lvl="0" indent="-171450">
              <a:buFont typeface="Wingdings" panose="05000000000000000000" pitchFamily="2" charset="2"/>
              <a:buChar char="Ø"/>
            </a:pPr>
            <a:r>
              <a:rPr lang="en-GB" dirty="0"/>
              <a:t>Allied health professionals work in teams with other healthcare professionals including doctors, nurses and other allied health professionals.</a:t>
            </a:r>
          </a:p>
          <a:p>
            <a:pPr marL="171450" lvl="0" indent="-171450">
              <a:buFont typeface="Wingdings" panose="05000000000000000000" pitchFamily="2" charset="2"/>
              <a:buChar char="Ø"/>
            </a:pPr>
            <a:r>
              <a:rPr lang="en-GB" dirty="0"/>
              <a:t>AHPs often manage their own caseload of patients. It’s not just providing a session of treatment but they may make the initial diagnosis, go on to treat the patient and do follow ups as well.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C0C99-7E3B-4A6C-8C8C-2B3F820269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416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allied health professions are a family of specialist roles who use their knowledge and skills to help patients live the fullest lives possible. They work directly with patients, so they can see the difference they make every day.</a:t>
            </a:r>
          </a:p>
          <a:p>
            <a:r>
              <a:rPr lang="en-GB" sz="1200" b="0" i="0" u="none" strike="noStrike" kern="1200" dirty="0">
                <a:solidFill>
                  <a:schemeClr val="tx1"/>
                </a:solidFill>
                <a:effectLst/>
                <a:latin typeface="+mn-lt"/>
                <a:ea typeface="+mn-ea"/>
                <a:cs typeface="+mn-cs"/>
              </a:rPr>
              <a:t>Studying to become an allied health professional is very hands-on. You’ll help real patients as you earn your qualification, and graduate ready to start a fulfilling career.</a:t>
            </a:r>
            <a:endParaRPr lang="en-GB" dirty="0"/>
          </a:p>
          <a:p>
            <a:pPr marL="0" indent="0">
              <a:buFont typeface="Wingdings" panose="05000000000000000000" pitchFamily="2" charset="2"/>
              <a:buNone/>
            </a:pPr>
            <a:endParaRPr lang="en-GB" dirty="0"/>
          </a:p>
          <a:p>
            <a:pPr marL="171450" indent="-171450">
              <a:buFont typeface="Wingdings" panose="05000000000000000000" pitchFamily="2" charset="2"/>
              <a:buChar char="Ø"/>
            </a:pPr>
            <a:r>
              <a:rPr lang="en-GB" dirty="0"/>
              <a:t>You don’t have to study Medicine to be an allied health professional. There are many courses you can do!</a:t>
            </a:r>
          </a:p>
          <a:p>
            <a:pPr marL="171450" indent="-171450">
              <a:buFont typeface="Wingdings" panose="05000000000000000000" pitchFamily="2" charset="2"/>
              <a:buChar char="Ø"/>
            </a:pPr>
            <a:r>
              <a:rPr lang="en-GB" dirty="0"/>
              <a:t>It’s not just three years of lectures and textbooks. You’ll go on placements to actual hospitals and practise treating real patients. You’ll make a real difference to people before you even graduate.</a:t>
            </a:r>
          </a:p>
          <a:p>
            <a:pPr marL="171450" indent="-171450">
              <a:buFont typeface="Wingdings" panose="05000000000000000000" pitchFamily="2" charset="2"/>
              <a:buChar char="Ø"/>
            </a:pPr>
            <a:r>
              <a:rPr lang="en-GB" dirty="0"/>
              <a:t>You’ll be ready to work as soon as you qualify.</a:t>
            </a:r>
          </a:p>
          <a:p>
            <a:pPr marL="171450" indent="-171450">
              <a:buFont typeface="Wingdings" panose="05000000000000000000" pitchFamily="2" charset="2"/>
              <a:buChar char="Ø"/>
            </a:pPr>
            <a:endParaRPr lang="en-GB" dirty="0"/>
          </a:p>
          <a:p>
            <a:pPr marL="0" indent="0">
              <a:buFont typeface="Wingdings" panose="05000000000000000000" pitchFamily="2" charset="2"/>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C0C99-7E3B-4A6C-8C8C-2B3F820269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033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building an asset map of AHPS working across the system, this is not yet complete, but is an ongoing piece of work. Are next focus will be to review numbers of support workers across the system and there is work directed by Health Education England currently looking at this.  </a:t>
            </a:r>
          </a:p>
          <a:p>
            <a:endParaRPr lang="en-GB" dirty="0"/>
          </a:p>
          <a:p>
            <a:r>
              <a:rPr lang="en-GB" dirty="0"/>
              <a:t>AHPs work across specialities, all ages and jobs can range from band 2 support worker roles to band 9 consultant level roles.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F77060-CA96-44A5-8179-D7F1E90BBC2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714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will give you an idea of the organisations where AHPs work within our system, which include health and social care provides, the private sector, ambulance trusts and charities. </a:t>
            </a:r>
          </a:p>
          <a:p>
            <a:endParaRPr lang="en-GB" dirty="0"/>
          </a:p>
          <a:p>
            <a:r>
              <a:rPr lang="en-GB" dirty="0"/>
              <a:t>Our aim is to work collaboratively with all organisations across health and social care  and engage all AHPs in the work we are doing &amp; together find collaborative solutions to our shared challenges.</a:t>
            </a:r>
          </a:p>
          <a:p>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F77060-CA96-44A5-8179-D7F1E90BBC2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566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FAFC17-2443-49F4-9A04-A6EDA3E13EA7}" type="slidenum">
              <a:rPr lang="en-GB" smtClean="0"/>
              <a:t>3</a:t>
            </a:fld>
            <a:endParaRPr lang="en-GB" dirty="0"/>
          </a:p>
        </p:txBody>
      </p:sp>
    </p:spTree>
    <p:extLst>
      <p:ext uri="{BB962C8B-B14F-4D97-AF65-F5344CB8AC3E}">
        <p14:creationId xmlns:p14="http://schemas.microsoft.com/office/powerpoint/2010/main" val="1934046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ambition for AHPs including the support worker roles is to create a roadmap to support our AHP workforce from training, to bridging the gap between education/training and employment, to enable all AHPs to achieve their potential in their roles, work to the top of their scope of practice and have the ability and confidence to move into new roles and opportunities, </a:t>
            </a:r>
          </a:p>
          <a:p>
            <a:endParaRPr lang="en-GB" dirty="0"/>
          </a:p>
          <a:p>
            <a:r>
              <a:rPr lang="en-GB" dirty="0"/>
              <a:t>Myself for example band 5 physio at WPH and HWD – moved around the ICS gaining other experiences , before recently returning to work within the Frimley ICS to work in the leadership role I am doing now and also do hours at FPH working as an advanced practice physiotherapist. </a:t>
            </a:r>
          </a:p>
          <a:p>
            <a:pPr>
              <a:lnSpc>
                <a:spcPct val="150000"/>
              </a:lnSpc>
            </a:pPr>
            <a:endParaRPr lang="en-GB" dirty="0"/>
          </a:p>
          <a:p>
            <a:pPr>
              <a:lnSpc>
                <a:spcPct val="150000"/>
              </a:lnSpc>
            </a:pPr>
            <a:r>
              <a:rPr lang="en-GB" dirty="0"/>
              <a:t>I think that is the really attractive draw to working as an AHP within Frimley ICS – that there are lots of opportunities for development and variation in your work. I have never found my job boring – maybe stressful at times and tiring , but never boring! </a:t>
            </a:r>
          </a:p>
          <a:p>
            <a:pPr>
              <a:lnSpc>
                <a:spcPct val="150000"/>
              </a:lnSpc>
            </a:pP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F77060-CA96-44A5-8179-D7F1E90BBC2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773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EA13F-CE84-5B48-843B-D791350F9A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088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ourselves and our roles</a:t>
            </a:r>
          </a:p>
        </p:txBody>
      </p:sp>
      <p:sp>
        <p:nvSpPr>
          <p:cNvPr id="4" name="Slide Number Placeholder 3"/>
          <p:cNvSpPr>
            <a:spLocks noGrp="1"/>
          </p:cNvSpPr>
          <p:nvPr>
            <p:ph type="sldNum" sz="quarter" idx="5"/>
          </p:nvPr>
        </p:nvSpPr>
        <p:spPr/>
        <p:txBody>
          <a:bodyPr/>
          <a:lstStyle/>
          <a:p>
            <a:fld id="{AFFAFC17-2443-49F4-9A04-A6EDA3E13EA7}" type="slidenum">
              <a:rPr lang="en-GB" smtClean="0"/>
              <a:t>4</a:t>
            </a:fld>
            <a:endParaRPr lang="en-GB" dirty="0"/>
          </a:p>
        </p:txBody>
      </p:sp>
    </p:spTree>
    <p:extLst>
      <p:ext uri="{BB962C8B-B14F-4D97-AF65-F5344CB8AC3E}">
        <p14:creationId xmlns:p14="http://schemas.microsoft.com/office/powerpoint/2010/main" val="4121640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ourselves and our roles</a:t>
            </a:r>
          </a:p>
        </p:txBody>
      </p:sp>
      <p:sp>
        <p:nvSpPr>
          <p:cNvPr id="4" name="Slide Number Placeholder 3"/>
          <p:cNvSpPr>
            <a:spLocks noGrp="1"/>
          </p:cNvSpPr>
          <p:nvPr>
            <p:ph type="sldNum" sz="quarter" idx="5"/>
          </p:nvPr>
        </p:nvSpPr>
        <p:spPr/>
        <p:txBody>
          <a:bodyPr/>
          <a:lstStyle/>
          <a:p>
            <a:fld id="{AFFAFC17-2443-49F4-9A04-A6EDA3E13EA7}" type="slidenum">
              <a:rPr lang="en-GB" smtClean="0"/>
              <a:t>5</a:t>
            </a:fld>
            <a:endParaRPr lang="en-GB" dirty="0"/>
          </a:p>
        </p:txBody>
      </p:sp>
    </p:spTree>
    <p:extLst>
      <p:ext uri="{BB962C8B-B14F-4D97-AF65-F5344CB8AC3E}">
        <p14:creationId xmlns:p14="http://schemas.microsoft.com/office/powerpoint/2010/main" val="73736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ourselves and our roles</a:t>
            </a:r>
          </a:p>
        </p:txBody>
      </p:sp>
      <p:sp>
        <p:nvSpPr>
          <p:cNvPr id="4" name="Slide Number Placeholder 3"/>
          <p:cNvSpPr>
            <a:spLocks noGrp="1"/>
          </p:cNvSpPr>
          <p:nvPr>
            <p:ph type="sldNum" sz="quarter" idx="5"/>
          </p:nvPr>
        </p:nvSpPr>
        <p:spPr/>
        <p:txBody>
          <a:bodyPr/>
          <a:lstStyle/>
          <a:p>
            <a:fld id="{AFFAFC17-2443-49F4-9A04-A6EDA3E13EA7}" type="slidenum">
              <a:rPr lang="en-GB" smtClean="0"/>
              <a:t>6</a:t>
            </a:fld>
            <a:endParaRPr lang="en-GB" dirty="0"/>
          </a:p>
        </p:txBody>
      </p:sp>
    </p:spTree>
    <p:extLst>
      <p:ext uri="{BB962C8B-B14F-4D97-AF65-F5344CB8AC3E}">
        <p14:creationId xmlns:p14="http://schemas.microsoft.com/office/powerpoint/2010/main" val="1626897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Things we are working on</a:t>
            </a:r>
          </a:p>
          <a:p>
            <a:r>
              <a:rPr lang="en-GB" dirty="0"/>
              <a:t>Improvements to IT  and other technology infrastructure, estates- focus on making our hospitals nice places to e</a:t>
            </a:r>
          </a:p>
          <a:p>
            <a:r>
              <a:rPr lang="en-GB" dirty="0"/>
              <a:t>All focused on improving patient experience and staff experience</a:t>
            </a:r>
          </a:p>
        </p:txBody>
      </p:sp>
      <p:sp>
        <p:nvSpPr>
          <p:cNvPr id="4" name="Slide Number Placeholder 3"/>
          <p:cNvSpPr>
            <a:spLocks noGrp="1"/>
          </p:cNvSpPr>
          <p:nvPr>
            <p:ph type="sldNum" sz="quarter" idx="5"/>
          </p:nvPr>
        </p:nvSpPr>
        <p:spPr/>
        <p:txBody>
          <a:bodyPr/>
          <a:lstStyle/>
          <a:p>
            <a:fld id="{AFFAFC17-2443-49F4-9A04-A6EDA3E13EA7}" type="slidenum">
              <a:rPr lang="en-GB" smtClean="0"/>
              <a:t>8</a:t>
            </a:fld>
            <a:endParaRPr lang="en-GB" dirty="0"/>
          </a:p>
        </p:txBody>
      </p:sp>
    </p:spTree>
    <p:extLst>
      <p:ext uri="{BB962C8B-B14F-4D97-AF65-F5344CB8AC3E}">
        <p14:creationId xmlns:p14="http://schemas.microsoft.com/office/powerpoint/2010/main" val="822148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FAFC17-2443-49F4-9A04-A6EDA3E13EA7}" type="slidenum">
              <a:rPr lang="en-GB" smtClean="0"/>
              <a:t>9</a:t>
            </a:fld>
            <a:endParaRPr lang="en-GB" dirty="0"/>
          </a:p>
        </p:txBody>
      </p:sp>
    </p:spTree>
    <p:extLst>
      <p:ext uri="{BB962C8B-B14F-4D97-AF65-F5344CB8AC3E}">
        <p14:creationId xmlns:p14="http://schemas.microsoft.com/office/powerpoint/2010/main" val="153660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ourselves and our roles</a:t>
            </a:r>
          </a:p>
        </p:txBody>
      </p:sp>
      <p:sp>
        <p:nvSpPr>
          <p:cNvPr id="4" name="Slide Number Placeholder 3"/>
          <p:cNvSpPr>
            <a:spLocks noGrp="1"/>
          </p:cNvSpPr>
          <p:nvPr>
            <p:ph type="sldNum" sz="quarter" idx="5"/>
          </p:nvPr>
        </p:nvSpPr>
        <p:spPr/>
        <p:txBody>
          <a:bodyPr/>
          <a:lstStyle/>
          <a:p>
            <a:fld id="{AFFAFC17-2443-49F4-9A04-A6EDA3E13EA7}" type="slidenum">
              <a:rPr lang="en-GB" smtClean="0"/>
              <a:t>10</a:t>
            </a:fld>
            <a:endParaRPr lang="en-GB" dirty="0"/>
          </a:p>
        </p:txBody>
      </p:sp>
    </p:spTree>
    <p:extLst>
      <p:ext uri="{BB962C8B-B14F-4D97-AF65-F5344CB8AC3E}">
        <p14:creationId xmlns:p14="http://schemas.microsoft.com/office/powerpoint/2010/main" val="1994388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F01F4007-10BF-437B-9BCF-3AC9C976E6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B2CD51FD-A691-400E-A12B-6991C872E9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90116" name="Slide Number Placeholder 3">
            <a:extLst>
              <a:ext uri="{FF2B5EF4-FFF2-40B4-BE49-F238E27FC236}">
                <a16:creationId xmlns:a16="http://schemas.microsoft.com/office/drawing/2014/main" id="{98821EBE-0CDB-4ED4-826C-F7B253981D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9DA1F2-873C-476B-B504-245CC5AF8608}"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473711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6490-E2DF-419E-817A-8DA45EFF776A}"/>
              </a:ext>
            </a:extLst>
          </p:cNvPr>
          <p:cNvSpPr>
            <a:spLocks noGrp="1"/>
          </p:cNvSpPr>
          <p:nvPr>
            <p:ph type="ctrTitle"/>
          </p:nvPr>
        </p:nvSpPr>
        <p:spPr>
          <a:xfrm>
            <a:off x="336000" y="1454150"/>
            <a:ext cx="11520000" cy="2055812"/>
          </a:xfrm>
        </p:spPr>
        <p:txBody>
          <a:bodyPr anchor="b"/>
          <a:lstStyle>
            <a:lvl1pPr marL="0" marR="0" indent="0" algn="ctr" defTabSz="914400" rtl="0" eaLnBrk="1" fontAlgn="auto" latinLnBrk="0" hangingPunct="1">
              <a:lnSpc>
                <a:spcPct val="90000"/>
              </a:lnSpc>
              <a:spcBef>
                <a:spcPct val="0"/>
              </a:spcBef>
              <a:spcAft>
                <a:spcPts val="0"/>
              </a:spcAft>
              <a:buClrTx/>
              <a:buSzTx/>
              <a:buFontTx/>
              <a:buNone/>
              <a:tabLst/>
              <a:defRPr sz="6000" b="1">
                <a:solidFill>
                  <a:srgbClr val="1F497D"/>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3" name="Subtitle 2">
            <a:extLst>
              <a:ext uri="{FF2B5EF4-FFF2-40B4-BE49-F238E27FC236}">
                <a16:creationId xmlns:a16="http://schemas.microsoft.com/office/drawing/2014/main" id="{58BB41C8-84EF-47FE-B253-4DFB0A73BB2C}"/>
              </a:ext>
            </a:extLst>
          </p:cNvPr>
          <p:cNvSpPr>
            <a:spLocks noGrp="1"/>
          </p:cNvSpPr>
          <p:nvPr>
            <p:ph type="subTitle" idx="1"/>
          </p:nvPr>
        </p:nvSpPr>
        <p:spPr>
          <a:xfrm>
            <a:off x="336000" y="3678950"/>
            <a:ext cx="11520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7" name="Straight Connector 13">
            <a:extLst>
              <a:ext uri="{FF2B5EF4-FFF2-40B4-BE49-F238E27FC236}">
                <a16:creationId xmlns:a16="http://schemas.microsoft.com/office/drawing/2014/main" id="{E4A99781-FEFB-4E79-BC8C-7CA30AB16D86}"/>
              </a:ext>
            </a:extLst>
          </p:cNvPr>
          <p:cNvCxnSpPr>
            <a:cxnSpLocks noChangeShapeType="1"/>
          </p:cNvCxnSpPr>
          <p:nvPr userDrawn="1"/>
        </p:nvCxnSpPr>
        <p:spPr bwMode="auto">
          <a:xfrm>
            <a:off x="0" y="1196975"/>
            <a:ext cx="12192000" cy="0"/>
          </a:xfrm>
          <a:prstGeom prst="line">
            <a:avLst/>
          </a:prstGeom>
          <a:noFill/>
          <a:ln w="88900">
            <a:solidFill>
              <a:srgbClr val="295A97"/>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8" name="Picture 7">
            <a:extLst>
              <a:ext uri="{FF2B5EF4-FFF2-40B4-BE49-F238E27FC236}">
                <a16:creationId xmlns:a16="http://schemas.microsoft.com/office/drawing/2014/main" id="{B42933E2-C441-4F2D-ABCA-CEFB7F0892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01125" y="186531"/>
            <a:ext cx="31908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33CCBC9E-32AB-4BCB-9886-510EFA457ED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60350"/>
            <a:ext cx="61610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3">
            <a:extLst>
              <a:ext uri="{FF2B5EF4-FFF2-40B4-BE49-F238E27FC236}">
                <a16:creationId xmlns:a16="http://schemas.microsoft.com/office/drawing/2014/main" id="{B353775B-B095-41BF-A2B9-C7ADCF39A0E0}"/>
              </a:ext>
            </a:extLst>
          </p:cNvPr>
          <p:cNvSpPr>
            <a:spLocks noGrp="1"/>
          </p:cNvSpPr>
          <p:nvPr>
            <p:ph type="dt" sz="half" idx="2"/>
          </p:nvPr>
        </p:nvSpPr>
        <p:spPr>
          <a:xfrm>
            <a:off x="336000" y="6356349"/>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BF186B4-8613-4D51-BFD4-60761D9518B1}" type="datetime1">
              <a:rPr lang="en-GB" smtClean="0"/>
              <a:t>14/01/2022</a:t>
            </a:fld>
            <a:endParaRPr lang="en-GB" dirty="0"/>
          </a:p>
        </p:txBody>
      </p:sp>
      <p:sp>
        <p:nvSpPr>
          <p:cNvPr id="14" name="Footer Placeholder 4">
            <a:extLst>
              <a:ext uri="{FF2B5EF4-FFF2-40B4-BE49-F238E27FC236}">
                <a16:creationId xmlns:a16="http://schemas.microsoft.com/office/drawing/2014/main" id="{891CC68B-ECAD-49AA-AFB7-EC39D9F7233B}"/>
              </a:ext>
            </a:extLst>
          </p:cNvPr>
          <p:cNvSpPr>
            <a:spLocks noGrp="1"/>
          </p:cNvSpPr>
          <p:nvPr>
            <p:ph type="ftr" sz="quarter" idx="3"/>
          </p:nvPr>
        </p:nvSpPr>
        <p:spPr>
          <a:xfrm>
            <a:off x="3192087" y="6356350"/>
            <a:ext cx="5809037"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dirty="0"/>
              <a:t>#FutureFHFT</a:t>
            </a:r>
          </a:p>
        </p:txBody>
      </p:sp>
      <p:sp>
        <p:nvSpPr>
          <p:cNvPr id="15" name="Slide Number Placeholder 5">
            <a:extLst>
              <a:ext uri="{FF2B5EF4-FFF2-40B4-BE49-F238E27FC236}">
                <a16:creationId xmlns:a16="http://schemas.microsoft.com/office/drawing/2014/main" id="{FE3A86B6-3D7D-45D6-8046-69162C739052}"/>
              </a:ext>
            </a:extLst>
          </p:cNvPr>
          <p:cNvSpPr>
            <a:spLocks noGrp="1"/>
          </p:cNvSpPr>
          <p:nvPr>
            <p:ph type="sldNum" sz="quarter" idx="4"/>
          </p:nvPr>
        </p:nvSpPr>
        <p:spPr>
          <a:xfrm>
            <a:off x="9112800" y="635346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E0E8EA8-667E-44BC-89EC-3FD29D4853EB}" type="slidenum">
              <a:rPr lang="en-GB" smtClean="0"/>
              <a:pPr/>
              <a:t>‹#›</a:t>
            </a:fld>
            <a:endParaRPr lang="en-GB" dirty="0"/>
          </a:p>
        </p:txBody>
      </p:sp>
    </p:spTree>
    <p:extLst>
      <p:ext uri="{BB962C8B-B14F-4D97-AF65-F5344CB8AC3E}">
        <p14:creationId xmlns:p14="http://schemas.microsoft.com/office/powerpoint/2010/main" val="3463033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377FE-D942-4CA0-8A5B-0D37D9C7314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2AD73E-8A1E-4FEE-BC97-43DD94260C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B0BBD2D9-4A7C-4282-BBC0-997755C99533}"/>
              </a:ext>
            </a:extLst>
          </p:cNvPr>
          <p:cNvSpPr>
            <a:spLocks noGrp="1"/>
          </p:cNvSpPr>
          <p:nvPr>
            <p:ph type="dt" sz="half" idx="2"/>
          </p:nvPr>
        </p:nvSpPr>
        <p:spPr>
          <a:xfrm>
            <a:off x="336000" y="6356349"/>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4AC5506B-B38D-4A46-A155-47B57294D8BD}" type="datetime1">
              <a:rPr lang="en-GB" smtClean="0"/>
              <a:t>14/01/2022</a:t>
            </a:fld>
            <a:endParaRPr lang="en-GB" dirty="0"/>
          </a:p>
        </p:txBody>
      </p:sp>
      <p:sp>
        <p:nvSpPr>
          <p:cNvPr id="8" name="Footer Placeholder 4">
            <a:extLst>
              <a:ext uri="{FF2B5EF4-FFF2-40B4-BE49-F238E27FC236}">
                <a16:creationId xmlns:a16="http://schemas.microsoft.com/office/drawing/2014/main" id="{62C9BAD7-A905-4564-BC9B-DFA63268A421}"/>
              </a:ext>
            </a:extLst>
          </p:cNvPr>
          <p:cNvSpPr>
            <a:spLocks noGrp="1"/>
          </p:cNvSpPr>
          <p:nvPr>
            <p:ph type="ftr" sz="quarter" idx="3"/>
          </p:nvPr>
        </p:nvSpPr>
        <p:spPr>
          <a:xfrm>
            <a:off x="3192087" y="6356350"/>
            <a:ext cx="5809037"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dirty="0"/>
              <a:t>#FutureFHFT</a:t>
            </a:r>
          </a:p>
        </p:txBody>
      </p:sp>
      <p:sp>
        <p:nvSpPr>
          <p:cNvPr id="9" name="Slide Number Placeholder 5">
            <a:extLst>
              <a:ext uri="{FF2B5EF4-FFF2-40B4-BE49-F238E27FC236}">
                <a16:creationId xmlns:a16="http://schemas.microsoft.com/office/drawing/2014/main" id="{3EA4E7F6-98E9-45F1-9D0F-1F7880D5CEAF}"/>
              </a:ext>
            </a:extLst>
          </p:cNvPr>
          <p:cNvSpPr>
            <a:spLocks noGrp="1"/>
          </p:cNvSpPr>
          <p:nvPr>
            <p:ph type="sldNum" sz="quarter" idx="4"/>
          </p:nvPr>
        </p:nvSpPr>
        <p:spPr>
          <a:xfrm>
            <a:off x="9112800" y="635346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E0E8EA8-667E-44BC-89EC-3FD29D4853EB}" type="slidenum">
              <a:rPr lang="en-GB" smtClean="0"/>
              <a:pPr/>
              <a:t>‹#›</a:t>
            </a:fld>
            <a:endParaRPr lang="en-GB" dirty="0"/>
          </a:p>
        </p:txBody>
      </p:sp>
    </p:spTree>
    <p:extLst>
      <p:ext uri="{BB962C8B-B14F-4D97-AF65-F5344CB8AC3E}">
        <p14:creationId xmlns:p14="http://schemas.microsoft.com/office/powerpoint/2010/main" val="905080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ECC5C2-6557-4E94-81BE-16426F51F40C}"/>
              </a:ext>
            </a:extLst>
          </p:cNvPr>
          <p:cNvSpPr>
            <a:spLocks noGrp="1"/>
          </p:cNvSpPr>
          <p:nvPr>
            <p:ph type="title" orient="vert"/>
          </p:nvPr>
        </p:nvSpPr>
        <p:spPr>
          <a:xfrm>
            <a:off x="9112800" y="1466491"/>
            <a:ext cx="2743200" cy="471047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2EEC46-E87A-40FC-BCF2-21324BB33E17}"/>
              </a:ext>
            </a:extLst>
          </p:cNvPr>
          <p:cNvSpPr>
            <a:spLocks noGrp="1"/>
          </p:cNvSpPr>
          <p:nvPr>
            <p:ph type="body" orient="vert" idx="1"/>
          </p:nvPr>
        </p:nvSpPr>
        <p:spPr>
          <a:xfrm>
            <a:off x="336000" y="1466491"/>
            <a:ext cx="8665124" cy="47104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2EAAFA6-0895-4D81-9FB5-4A2B0494793A}"/>
              </a:ext>
            </a:extLst>
          </p:cNvPr>
          <p:cNvSpPr>
            <a:spLocks noGrp="1"/>
          </p:cNvSpPr>
          <p:nvPr>
            <p:ph type="dt" sz="half" idx="2"/>
          </p:nvPr>
        </p:nvSpPr>
        <p:spPr>
          <a:xfrm>
            <a:off x="336000" y="6356349"/>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A5FAD47B-4B18-4129-938E-A1FDFA33E08D}" type="datetime1">
              <a:rPr lang="en-GB" smtClean="0"/>
              <a:t>14/01/2022</a:t>
            </a:fld>
            <a:endParaRPr lang="en-GB" dirty="0"/>
          </a:p>
        </p:txBody>
      </p:sp>
      <p:sp>
        <p:nvSpPr>
          <p:cNvPr id="8" name="Footer Placeholder 4">
            <a:extLst>
              <a:ext uri="{FF2B5EF4-FFF2-40B4-BE49-F238E27FC236}">
                <a16:creationId xmlns:a16="http://schemas.microsoft.com/office/drawing/2014/main" id="{3996E33F-0D47-4F10-9323-6FED33E95910}"/>
              </a:ext>
            </a:extLst>
          </p:cNvPr>
          <p:cNvSpPr>
            <a:spLocks noGrp="1"/>
          </p:cNvSpPr>
          <p:nvPr>
            <p:ph type="ftr" sz="quarter" idx="3"/>
          </p:nvPr>
        </p:nvSpPr>
        <p:spPr>
          <a:xfrm>
            <a:off x="3192087" y="6356350"/>
            <a:ext cx="5809037"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dirty="0"/>
              <a:t>#FutureFHFT</a:t>
            </a:r>
          </a:p>
        </p:txBody>
      </p:sp>
      <p:sp>
        <p:nvSpPr>
          <p:cNvPr id="9" name="Slide Number Placeholder 5">
            <a:extLst>
              <a:ext uri="{FF2B5EF4-FFF2-40B4-BE49-F238E27FC236}">
                <a16:creationId xmlns:a16="http://schemas.microsoft.com/office/drawing/2014/main" id="{B13EEB93-170E-41D0-90B2-D6791A3D3BBB}"/>
              </a:ext>
            </a:extLst>
          </p:cNvPr>
          <p:cNvSpPr>
            <a:spLocks noGrp="1"/>
          </p:cNvSpPr>
          <p:nvPr>
            <p:ph type="sldNum" sz="quarter" idx="4"/>
          </p:nvPr>
        </p:nvSpPr>
        <p:spPr>
          <a:xfrm>
            <a:off x="9112800" y="635346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E0E8EA8-667E-44BC-89EC-3FD29D4853EB}" type="slidenum">
              <a:rPr lang="en-GB" smtClean="0"/>
              <a:pPr/>
              <a:t>‹#›</a:t>
            </a:fld>
            <a:endParaRPr lang="en-GB" dirty="0"/>
          </a:p>
        </p:txBody>
      </p:sp>
    </p:spTree>
    <p:extLst>
      <p:ext uri="{BB962C8B-B14F-4D97-AF65-F5344CB8AC3E}">
        <p14:creationId xmlns:p14="http://schemas.microsoft.com/office/powerpoint/2010/main" val="1091871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903801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08" y="1692"/>
            <a:ext cx="12185981" cy="6854613"/>
          </a:xfrm>
          <a:prstGeom prst="rect">
            <a:avLst/>
          </a:prstGeom>
        </p:spPr>
      </p:pic>
    </p:spTree>
    <p:extLst>
      <p:ext uri="{BB962C8B-B14F-4D97-AF65-F5344CB8AC3E}">
        <p14:creationId xmlns:p14="http://schemas.microsoft.com/office/powerpoint/2010/main" val="947335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09" y="1"/>
            <a:ext cx="12185979" cy="6857999"/>
          </a:xfrm>
          <a:prstGeom prst="rect">
            <a:avLst/>
          </a:prstGeom>
        </p:spPr>
      </p:pic>
    </p:spTree>
    <p:extLst>
      <p:ext uri="{BB962C8B-B14F-4D97-AF65-F5344CB8AC3E}">
        <p14:creationId xmlns:p14="http://schemas.microsoft.com/office/powerpoint/2010/main" val="1509156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191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9" y="0"/>
            <a:ext cx="12185983" cy="6858000"/>
          </a:xfrm>
          <a:prstGeom prst="rect">
            <a:avLst/>
          </a:prstGeom>
        </p:spPr>
      </p:pic>
    </p:spTree>
    <p:extLst>
      <p:ext uri="{BB962C8B-B14F-4D97-AF65-F5344CB8AC3E}">
        <p14:creationId xmlns:p14="http://schemas.microsoft.com/office/powerpoint/2010/main" val="288640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8" y="0"/>
            <a:ext cx="12185981" cy="6858000"/>
          </a:xfrm>
          <a:prstGeom prst="rect">
            <a:avLst/>
          </a:prstGeom>
        </p:spPr>
      </p:pic>
    </p:spTree>
    <p:extLst>
      <p:ext uri="{BB962C8B-B14F-4D97-AF65-F5344CB8AC3E}">
        <p14:creationId xmlns:p14="http://schemas.microsoft.com/office/powerpoint/2010/main" val="2799105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8" y="0"/>
            <a:ext cx="12185981" cy="6858000"/>
          </a:xfrm>
          <a:prstGeom prst="rect">
            <a:avLst/>
          </a:prstGeom>
        </p:spPr>
      </p:pic>
    </p:spTree>
    <p:extLst>
      <p:ext uri="{BB962C8B-B14F-4D97-AF65-F5344CB8AC3E}">
        <p14:creationId xmlns:p14="http://schemas.microsoft.com/office/powerpoint/2010/main" val="1882503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18B9-58DA-4A82-847A-9831A1BE23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CCA2BB1-E273-4EAC-85CE-C6FB556791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2E01432-F28E-4A18-8855-41DFCCD53C1B}"/>
              </a:ext>
            </a:extLst>
          </p:cNvPr>
          <p:cNvSpPr>
            <a:spLocks noGrp="1"/>
          </p:cNvSpPr>
          <p:nvPr>
            <p:ph type="dt" sz="half" idx="10"/>
          </p:nvPr>
        </p:nvSpPr>
        <p:spPr/>
        <p:txBody>
          <a:bodyPr/>
          <a:lstStyle/>
          <a:p>
            <a:fld id="{4FCFA12C-9E94-460B-A66B-A2C79BC5C9BA}" type="datetimeFigureOut">
              <a:rPr lang="en-GB" smtClean="0"/>
              <a:t>14/01/2022</a:t>
            </a:fld>
            <a:endParaRPr lang="en-GB"/>
          </a:p>
        </p:txBody>
      </p:sp>
      <p:sp>
        <p:nvSpPr>
          <p:cNvPr id="5" name="Footer Placeholder 4">
            <a:extLst>
              <a:ext uri="{FF2B5EF4-FFF2-40B4-BE49-F238E27FC236}">
                <a16:creationId xmlns:a16="http://schemas.microsoft.com/office/drawing/2014/main" id="{BC01B2C5-C0FC-4B26-AE7B-78C420F742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A0CC17-98DB-4478-91AD-248FB1C1631C}"/>
              </a:ext>
            </a:extLst>
          </p:cNvPr>
          <p:cNvSpPr>
            <a:spLocks noGrp="1"/>
          </p:cNvSpPr>
          <p:nvPr>
            <p:ph type="sldNum" sz="quarter" idx="12"/>
          </p:nvPr>
        </p:nvSpPr>
        <p:spPr/>
        <p:txBody>
          <a:bodyPr/>
          <a:lstStyle/>
          <a:p>
            <a:fld id="{2D22A183-BC53-4DB8-907D-81AA2134BC89}" type="slidenum">
              <a:rPr lang="en-GB" smtClean="0"/>
              <a:t>‹#›</a:t>
            </a:fld>
            <a:endParaRPr lang="en-GB"/>
          </a:p>
        </p:txBody>
      </p:sp>
    </p:spTree>
    <p:extLst>
      <p:ext uri="{BB962C8B-B14F-4D97-AF65-F5344CB8AC3E}">
        <p14:creationId xmlns:p14="http://schemas.microsoft.com/office/powerpoint/2010/main" val="1871468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498CA1-1C97-4541-9918-62704012FB31}"/>
              </a:ext>
            </a:extLst>
          </p:cNvPr>
          <p:cNvSpPr>
            <a:spLocks noGrp="1"/>
          </p:cNvSpPr>
          <p:nvPr>
            <p:ph idx="1"/>
          </p:nvPr>
        </p:nvSpPr>
        <p:spPr>
          <a:xfrm>
            <a:off x="336000" y="2208362"/>
            <a:ext cx="11520000" cy="39929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B62A8E4C-E2BE-4E69-BB09-DD20407DB0FE}"/>
              </a:ext>
            </a:extLst>
          </p:cNvPr>
          <p:cNvSpPr>
            <a:spLocks noGrp="1"/>
          </p:cNvSpPr>
          <p:nvPr>
            <p:ph type="dt" sz="half" idx="2"/>
          </p:nvPr>
        </p:nvSpPr>
        <p:spPr>
          <a:xfrm>
            <a:off x="336000" y="6356349"/>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0D69539B-2170-4985-AE8C-F9466172C09D}" type="datetime1">
              <a:rPr lang="en-GB" smtClean="0"/>
              <a:t>14/01/2022</a:t>
            </a:fld>
            <a:endParaRPr lang="en-GB" dirty="0"/>
          </a:p>
        </p:txBody>
      </p:sp>
      <p:sp>
        <p:nvSpPr>
          <p:cNvPr id="8" name="Footer Placeholder 4">
            <a:extLst>
              <a:ext uri="{FF2B5EF4-FFF2-40B4-BE49-F238E27FC236}">
                <a16:creationId xmlns:a16="http://schemas.microsoft.com/office/drawing/2014/main" id="{709505CB-771B-4A2C-9E04-EDEF2B853603}"/>
              </a:ext>
            </a:extLst>
          </p:cNvPr>
          <p:cNvSpPr>
            <a:spLocks noGrp="1"/>
          </p:cNvSpPr>
          <p:nvPr>
            <p:ph type="ftr" sz="quarter" idx="3"/>
          </p:nvPr>
        </p:nvSpPr>
        <p:spPr>
          <a:xfrm>
            <a:off x="3192087" y="6356350"/>
            <a:ext cx="5809037"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dirty="0"/>
              <a:t>#FutureFHFT</a:t>
            </a:r>
          </a:p>
        </p:txBody>
      </p:sp>
      <p:sp>
        <p:nvSpPr>
          <p:cNvPr id="9" name="Slide Number Placeholder 5">
            <a:extLst>
              <a:ext uri="{FF2B5EF4-FFF2-40B4-BE49-F238E27FC236}">
                <a16:creationId xmlns:a16="http://schemas.microsoft.com/office/drawing/2014/main" id="{E052EE73-E57B-4FA7-BA14-1525F5C79401}"/>
              </a:ext>
            </a:extLst>
          </p:cNvPr>
          <p:cNvSpPr>
            <a:spLocks noGrp="1"/>
          </p:cNvSpPr>
          <p:nvPr>
            <p:ph type="sldNum" sz="quarter" idx="4"/>
          </p:nvPr>
        </p:nvSpPr>
        <p:spPr>
          <a:xfrm>
            <a:off x="9112800" y="635346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E0E8EA8-667E-44BC-89EC-3FD29D4853EB}" type="slidenum">
              <a:rPr lang="en-GB" smtClean="0"/>
              <a:pPr/>
              <a:t>‹#›</a:t>
            </a:fld>
            <a:endParaRPr lang="en-GB" dirty="0"/>
          </a:p>
        </p:txBody>
      </p:sp>
      <p:sp>
        <p:nvSpPr>
          <p:cNvPr id="10" name="Title 1">
            <a:extLst>
              <a:ext uri="{FF2B5EF4-FFF2-40B4-BE49-F238E27FC236}">
                <a16:creationId xmlns:a16="http://schemas.microsoft.com/office/drawing/2014/main" id="{5F69F2A5-0CEF-44DA-B8F2-BA3ACE27F460}"/>
              </a:ext>
            </a:extLst>
          </p:cNvPr>
          <p:cNvSpPr>
            <a:spLocks noGrp="1"/>
          </p:cNvSpPr>
          <p:nvPr>
            <p:ph type="title"/>
          </p:nvPr>
        </p:nvSpPr>
        <p:spPr>
          <a:xfrm>
            <a:off x="336000" y="1376364"/>
            <a:ext cx="11520000" cy="685192"/>
          </a:xfrm>
        </p:spPr>
        <p:txBody>
          <a:bodyPr/>
          <a:lstStyle/>
          <a:p>
            <a:r>
              <a:rPr lang="en-US"/>
              <a:t>Click to edit Master title style</a:t>
            </a:r>
            <a:endParaRPr lang="en-GB"/>
          </a:p>
        </p:txBody>
      </p:sp>
    </p:spTree>
    <p:extLst>
      <p:ext uri="{BB962C8B-B14F-4D97-AF65-F5344CB8AC3E}">
        <p14:creationId xmlns:p14="http://schemas.microsoft.com/office/powerpoint/2010/main" val="2026245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4C4D-C7B9-45BC-8F10-82D980FA3A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2237AC-CB75-4104-B6AB-D8651130E3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94F376-F856-44AC-87C0-A5A1AF3C4E06}"/>
              </a:ext>
            </a:extLst>
          </p:cNvPr>
          <p:cNvSpPr>
            <a:spLocks noGrp="1"/>
          </p:cNvSpPr>
          <p:nvPr>
            <p:ph type="dt" sz="half" idx="10"/>
          </p:nvPr>
        </p:nvSpPr>
        <p:spPr/>
        <p:txBody>
          <a:bodyPr/>
          <a:lstStyle/>
          <a:p>
            <a:fld id="{4FCFA12C-9E94-460B-A66B-A2C79BC5C9BA}" type="datetimeFigureOut">
              <a:rPr lang="en-GB" smtClean="0"/>
              <a:t>14/01/2022</a:t>
            </a:fld>
            <a:endParaRPr lang="en-GB"/>
          </a:p>
        </p:txBody>
      </p:sp>
      <p:sp>
        <p:nvSpPr>
          <p:cNvPr id="5" name="Footer Placeholder 4">
            <a:extLst>
              <a:ext uri="{FF2B5EF4-FFF2-40B4-BE49-F238E27FC236}">
                <a16:creationId xmlns:a16="http://schemas.microsoft.com/office/drawing/2014/main" id="{3BBD07F2-5436-41F6-A1D0-53C548F4D7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C2FE99-FDAC-49E1-8371-FFC15DDE1155}"/>
              </a:ext>
            </a:extLst>
          </p:cNvPr>
          <p:cNvSpPr>
            <a:spLocks noGrp="1"/>
          </p:cNvSpPr>
          <p:nvPr>
            <p:ph type="sldNum" sz="quarter" idx="12"/>
          </p:nvPr>
        </p:nvSpPr>
        <p:spPr/>
        <p:txBody>
          <a:bodyPr/>
          <a:lstStyle/>
          <a:p>
            <a:fld id="{2D22A183-BC53-4DB8-907D-81AA2134BC89}" type="slidenum">
              <a:rPr lang="en-GB" smtClean="0"/>
              <a:t>‹#›</a:t>
            </a:fld>
            <a:endParaRPr lang="en-GB"/>
          </a:p>
        </p:txBody>
      </p:sp>
    </p:spTree>
    <p:extLst>
      <p:ext uri="{BB962C8B-B14F-4D97-AF65-F5344CB8AC3E}">
        <p14:creationId xmlns:p14="http://schemas.microsoft.com/office/powerpoint/2010/main" val="166430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CDE28-CA5B-4548-9C78-73A5AFA285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8152FC1-F36A-4C6C-B0CD-B89C6C85F8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A87759-629F-4506-8ED4-E9DA4C240701}"/>
              </a:ext>
            </a:extLst>
          </p:cNvPr>
          <p:cNvSpPr>
            <a:spLocks noGrp="1"/>
          </p:cNvSpPr>
          <p:nvPr>
            <p:ph type="dt" sz="half" idx="10"/>
          </p:nvPr>
        </p:nvSpPr>
        <p:spPr/>
        <p:txBody>
          <a:bodyPr/>
          <a:lstStyle/>
          <a:p>
            <a:fld id="{4FCFA12C-9E94-460B-A66B-A2C79BC5C9BA}" type="datetimeFigureOut">
              <a:rPr lang="en-GB" smtClean="0"/>
              <a:t>14/01/2022</a:t>
            </a:fld>
            <a:endParaRPr lang="en-GB"/>
          </a:p>
        </p:txBody>
      </p:sp>
      <p:sp>
        <p:nvSpPr>
          <p:cNvPr id="5" name="Footer Placeholder 4">
            <a:extLst>
              <a:ext uri="{FF2B5EF4-FFF2-40B4-BE49-F238E27FC236}">
                <a16:creationId xmlns:a16="http://schemas.microsoft.com/office/drawing/2014/main" id="{B9C39705-98EB-48C8-BAD1-1908721FCA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A9F896-C0AF-4A50-83FF-4396C4D745BF}"/>
              </a:ext>
            </a:extLst>
          </p:cNvPr>
          <p:cNvSpPr>
            <a:spLocks noGrp="1"/>
          </p:cNvSpPr>
          <p:nvPr>
            <p:ph type="sldNum" sz="quarter" idx="12"/>
          </p:nvPr>
        </p:nvSpPr>
        <p:spPr/>
        <p:txBody>
          <a:bodyPr/>
          <a:lstStyle/>
          <a:p>
            <a:fld id="{2D22A183-BC53-4DB8-907D-81AA2134BC89}" type="slidenum">
              <a:rPr lang="en-GB" smtClean="0"/>
              <a:t>‹#›</a:t>
            </a:fld>
            <a:endParaRPr lang="en-GB"/>
          </a:p>
        </p:txBody>
      </p:sp>
    </p:spTree>
    <p:extLst>
      <p:ext uri="{BB962C8B-B14F-4D97-AF65-F5344CB8AC3E}">
        <p14:creationId xmlns:p14="http://schemas.microsoft.com/office/powerpoint/2010/main" val="4234621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C0EF0-9D3B-4500-B623-3A2A7FE56D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1D4DF7-78D4-4A75-82B5-723AEC4C07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3E5BC8-53D7-4463-9845-C4A157ACFB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68CA8C-50C7-43DF-91A9-9FB89C3D910A}"/>
              </a:ext>
            </a:extLst>
          </p:cNvPr>
          <p:cNvSpPr>
            <a:spLocks noGrp="1"/>
          </p:cNvSpPr>
          <p:nvPr>
            <p:ph type="dt" sz="half" idx="10"/>
          </p:nvPr>
        </p:nvSpPr>
        <p:spPr/>
        <p:txBody>
          <a:bodyPr/>
          <a:lstStyle/>
          <a:p>
            <a:fld id="{4FCFA12C-9E94-460B-A66B-A2C79BC5C9BA}" type="datetimeFigureOut">
              <a:rPr lang="en-GB" smtClean="0"/>
              <a:t>14/01/2022</a:t>
            </a:fld>
            <a:endParaRPr lang="en-GB"/>
          </a:p>
        </p:txBody>
      </p:sp>
      <p:sp>
        <p:nvSpPr>
          <p:cNvPr id="6" name="Footer Placeholder 5">
            <a:extLst>
              <a:ext uri="{FF2B5EF4-FFF2-40B4-BE49-F238E27FC236}">
                <a16:creationId xmlns:a16="http://schemas.microsoft.com/office/drawing/2014/main" id="{A4D5086C-FB6A-4B99-B421-847AF41FC4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FF7735-1560-4AFB-BBD1-D062670A98D5}"/>
              </a:ext>
            </a:extLst>
          </p:cNvPr>
          <p:cNvSpPr>
            <a:spLocks noGrp="1"/>
          </p:cNvSpPr>
          <p:nvPr>
            <p:ph type="sldNum" sz="quarter" idx="12"/>
          </p:nvPr>
        </p:nvSpPr>
        <p:spPr/>
        <p:txBody>
          <a:bodyPr/>
          <a:lstStyle/>
          <a:p>
            <a:fld id="{2D22A183-BC53-4DB8-907D-81AA2134BC89}" type="slidenum">
              <a:rPr lang="en-GB" smtClean="0"/>
              <a:t>‹#›</a:t>
            </a:fld>
            <a:endParaRPr lang="en-GB"/>
          </a:p>
        </p:txBody>
      </p:sp>
    </p:spTree>
    <p:extLst>
      <p:ext uri="{BB962C8B-B14F-4D97-AF65-F5344CB8AC3E}">
        <p14:creationId xmlns:p14="http://schemas.microsoft.com/office/powerpoint/2010/main" val="2575723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4E688-8FCE-464F-AA3A-FFDC6F70A82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981B80-657D-4972-9378-85161B9D04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16012F-1CB9-4122-B81C-FCF40191DB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258C07F-EDDF-49C0-9929-1832A1768B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AF69C6-A8BE-4A9D-A70D-90359C03A9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837475C-6995-4854-BCAA-505E2A0ACF7A}"/>
              </a:ext>
            </a:extLst>
          </p:cNvPr>
          <p:cNvSpPr>
            <a:spLocks noGrp="1"/>
          </p:cNvSpPr>
          <p:nvPr>
            <p:ph type="dt" sz="half" idx="10"/>
          </p:nvPr>
        </p:nvSpPr>
        <p:spPr/>
        <p:txBody>
          <a:bodyPr/>
          <a:lstStyle/>
          <a:p>
            <a:fld id="{4FCFA12C-9E94-460B-A66B-A2C79BC5C9BA}" type="datetimeFigureOut">
              <a:rPr lang="en-GB" smtClean="0"/>
              <a:t>14/01/2022</a:t>
            </a:fld>
            <a:endParaRPr lang="en-GB"/>
          </a:p>
        </p:txBody>
      </p:sp>
      <p:sp>
        <p:nvSpPr>
          <p:cNvPr id="8" name="Footer Placeholder 7">
            <a:extLst>
              <a:ext uri="{FF2B5EF4-FFF2-40B4-BE49-F238E27FC236}">
                <a16:creationId xmlns:a16="http://schemas.microsoft.com/office/drawing/2014/main" id="{72214E12-9F18-4DD9-A43A-9FE9D18696D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ED7C7B-752A-499D-8B9E-84EE75F68BFE}"/>
              </a:ext>
            </a:extLst>
          </p:cNvPr>
          <p:cNvSpPr>
            <a:spLocks noGrp="1"/>
          </p:cNvSpPr>
          <p:nvPr>
            <p:ph type="sldNum" sz="quarter" idx="12"/>
          </p:nvPr>
        </p:nvSpPr>
        <p:spPr/>
        <p:txBody>
          <a:bodyPr/>
          <a:lstStyle/>
          <a:p>
            <a:fld id="{2D22A183-BC53-4DB8-907D-81AA2134BC89}" type="slidenum">
              <a:rPr lang="en-GB" smtClean="0"/>
              <a:t>‹#›</a:t>
            </a:fld>
            <a:endParaRPr lang="en-GB"/>
          </a:p>
        </p:txBody>
      </p:sp>
    </p:spTree>
    <p:extLst>
      <p:ext uri="{BB962C8B-B14F-4D97-AF65-F5344CB8AC3E}">
        <p14:creationId xmlns:p14="http://schemas.microsoft.com/office/powerpoint/2010/main" val="2926153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E739-7270-4D23-941A-7C3C77842E0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DC49884-6194-4CA0-934A-30EDF9D7D89F}"/>
              </a:ext>
            </a:extLst>
          </p:cNvPr>
          <p:cNvSpPr>
            <a:spLocks noGrp="1"/>
          </p:cNvSpPr>
          <p:nvPr>
            <p:ph type="dt" sz="half" idx="10"/>
          </p:nvPr>
        </p:nvSpPr>
        <p:spPr/>
        <p:txBody>
          <a:bodyPr/>
          <a:lstStyle/>
          <a:p>
            <a:fld id="{4FCFA12C-9E94-460B-A66B-A2C79BC5C9BA}" type="datetimeFigureOut">
              <a:rPr lang="en-GB" smtClean="0"/>
              <a:t>14/01/2022</a:t>
            </a:fld>
            <a:endParaRPr lang="en-GB"/>
          </a:p>
        </p:txBody>
      </p:sp>
      <p:sp>
        <p:nvSpPr>
          <p:cNvPr id="4" name="Footer Placeholder 3">
            <a:extLst>
              <a:ext uri="{FF2B5EF4-FFF2-40B4-BE49-F238E27FC236}">
                <a16:creationId xmlns:a16="http://schemas.microsoft.com/office/drawing/2014/main" id="{23FBDE04-9CB3-4D7D-97B7-99ABF1F7ABA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482F2F2-D495-4F81-A5C2-894C4D4A3661}"/>
              </a:ext>
            </a:extLst>
          </p:cNvPr>
          <p:cNvSpPr>
            <a:spLocks noGrp="1"/>
          </p:cNvSpPr>
          <p:nvPr>
            <p:ph type="sldNum" sz="quarter" idx="12"/>
          </p:nvPr>
        </p:nvSpPr>
        <p:spPr/>
        <p:txBody>
          <a:bodyPr/>
          <a:lstStyle/>
          <a:p>
            <a:fld id="{2D22A183-BC53-4DB8-907D-81AA2134BC89}" type="slidenum">
              <a:rPr lang="en-GB" smtClean="0"/>
              <a:t>‹#›</a:t>
            </a:fld>
            <a:endParaRPr lang="en-GB"/>
          </a:p>
        </p:txBody>
      </p:sp>
    </p:spTree>
    <p:extLst>
      <p:ext uri="{BB962C8B-B14F-4D97-AF65-F5344CB8AC3E}">
        <p14:creationId xmlns:p14="http://schemas.microsoft.com/office/powerpoint/2010/main" val="1436364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DE0583-3547-4476-901C-8C8DB40EB1C0}"/>
              </a:ext>
            </a:extLst>
          </p:cNvPr>
          <p:cNvSpPr>
            <a:spLocks noGrp="1"/>
          </p:cNvSpPr>
          <p:nvPr>
            <p:ph type="dt" sz="half" idx="10"/>
          </p:nvPr>
        </p:nvSpPr>
        <p:spPr/>
        <p:txBody>
          <a:bodyPr/>
          <a:lstStyle/>
          <a:p>
            <a:fld id="{4FCFA12C-9E94-460B-A66B-A2C79BC5C9BA}" type="datetimeFigureOut">
              <a:rPr lang="en-GB" smtClean="0"/>
              <a:t>14/01/2022</a:t>
            </a:fld>
            <a:endParaRPr lang="en-GB"/>
          </a:p>
        </p:txBody>
      </p:sp>
      <p:sp>
        <p:nvSpPr>
          <p:cNvPr id="3" name="Footer Placeholder 2">
            <a:extLst>
              <a:ext uri="{FF2B5EF4-FFF2-40B4-BE49-F238E27FC236}">
                <a16:creationId xmlns:a16="http://schemas.microsoft.com/office/drawing/2014/main" id="{681845A1-E75E-4708-9127-28B86782247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55D43A6-C911-453A-BF9B-BA9CCB02262B}"/>
              </a:ext>
            </a:extLst>
          </p:cNvPr>
          <p:cNvSpPr>
            <a:spLocks noGrp="1"/>
          </p:cNvSpPr>
          <p:nvPr>
            <p:ph type="sldNum" sz="quarter" idx="12"/>
          </p:nvPr>
        </p:nvSpPr>
        <p:spPr/>
        <p:txBody>
          <a:bodyPr/>
          <a:lstStyle/>
          <a:p>
            <a:fld id="{2D22A183-BC53-4DB8-907D-81AA2134BC89}" type="slidenum">
              <a:rPr lang="en-GB" smtClean="0"/>
              <a:t>‹#›</a:t>
            </a:fld>
            <a:endParaRPr lang="en-GB"/>
          </a:p>
        </p:txBody>
      </p:sp>
    </p:spTree>
    <p:extLst>
      <p:ext uri="{BB962C8B-B14F-4D97-AF65-F5344CB8AC3E}">
        <p14:creationId xmlns:p14="http://schemas.microsoft.com/office/powerpoint/2010/main" val="2586185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5E01A-DB68-40E0-9BF1-A290C92C8D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DF91F21-2A25-43E0-B4B6-66D50B418A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801B1A-888F-4E9E-B118-681F9AB828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E2DC92-3B0A-4866-A211-05A62FB70780}"/>
              </a:ext>
            </a:extLst>
          </p:cNvPr>
          <p:cNvSpPr>
            <a:spLocks noGrp="1"/>
          </p:cNvSpPr>
          <p:nvPr>
            <p:ph type="dt" sz="half" idx="10"/>
          </p:nvPr>
        </p:nvSpPr>
        <p:spPr/>
        <p:txBody>
          <a:bodyPr/>
          <a:lstStyle/>
          <a:p>
            <a:fld id="{4FCFA12C-9E94-460B-A66B-A2C79BC5C9BA}" type="datetimeFigureOut">
              <a:rPr lang="en-GB" smtClean="0"/>
              <a:t>14/01/2022</a:t>
            </a:fld>
            <a:endParaRPr lang="en-GB"/>
          </a:p>
        </p:txBody>
      </p:sp>
      <p:sp>
        <p:nvSpPr>
          <p:cNvPr id="6" name="Footer Placeholder 5">
            <a:extLst>
              <a:ext uri="{FF2B5EF4-FFF2-40B4-BE49-F238E27FC236}">
                <a16:creationId xmlns:a16="http://schemas.microsoft.com/office/drawing/2014/main" id="{93FBE633-0E61-4285-BC19-797A8E6635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4B73F8-DEAB-4F51-BB39-E2ABD801ED34}"/>
              </a:ext>
            </a:extLst>
          </p:cNvPr>
          <p:cNvSpPr>
            <a:spLocks noGrp="1"/>
          </p:cNvSpPr>
          <p:nvPr>
            <p:ph type="sldNum" sz="quarter" idx="12"/>
          </p:nvPr>
        </p:nvSpPr>
        <p:spPr/>
        <p:txBody>
          <a:bodyPr/>
          <a:lstStyle/>
          <a:p>
            <a:fld id="{2D22A183-BC53-4DB8-907D-81AA2134BC89}" type="slidenum">
              <a:rPr lang="en-GB" smtClean="0"/>
              <a:t>‹#›</a:t>
            </a:fld>
            <a:endParaRPr lang="en-GB"/>
          </a:p>
        </p:txBody>
      </p:sp>
    </p:spTree>
    <p:extLst>
      <p:ext uri="{BB962C8B-B14F-4D97-AF65-F5344CB8AC3E}">
        <p14:creationId xmlns:p14="http://schemas.microsoft.com/office/powerpoint/2010/main" val="4280261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CDBC-82BC-4DFB-B003-EF81202A95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8E35CD4-1425-4755-8A66-83CA35E3C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CEAA808-52AF-40C1-BDBF-93B2952AE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C8135-285B-47FA-9B5E-F728C50D4361}"/>
              </a:ext>
            </a:extLst>
          </p:cNvPr>
          <p:cNvSpPr>
            <a:spLocks noGrp="1"/>
          </p:cNvSpPr>
          <p:nvPr>
            <p:ph type="dt" sz="half" idx="10"/>
          </p:nvPr>
        </p:nvSpPr>
        <p:spPr/>
        <p:txBody>
          <a:bodyPr/>
          <a:lstStyle/>
          <a:p>
            <a:fld id="{4FCFA12C-9E94-460B-A66B-A2C79BC5C9BA}" type="datetimeFigureOut">
              <a:rPr lang="en-GB" smtClean="0"/>
              <a:t>14/01/2022</a:t>
            </a:fld>
            <a:endParaRPr lang="en-GB"/>
          </a:p>
        </p:txBody>
      </p:sp>
      <p:sp>
        <p:nvSpPr>
          <p:cNvPr id="6" name="Footer Placeholder 5">
            <a:extLst>
              <a:ext uri="{FF2B5EF4-FFF2-40B4-BE49-F238E27FC236}">
                <a16:creationId xmlns:a16="http://schemas.microsoft.com/office/drawing/2014/main" id="{0EBCD859-7A33-4858-A2AD-6F74E0E06E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F87F8B-A90B-460D-85C2-EDC510FB0C1B}"/>
              </a:ext>
            </a:extLst>
          </p:cNvPr>
          <p:cNvSpPr>
            <a:spLocks noGrp="1"/>
          </p:cNvSpPr>
          <p:nvPr>
            <p:ph type="sldNum" sz="quarter" idx="12"/>
          </p:nvPr>
        </p:nvSpPr>
        <p:spPr/>
        <p:txBody>
          <a:bodyPr/>
          <a:lstStyle/>
          <a:p>
            <a:fld id="{2D22A183-BC53-4DB8-907D-81AA2134BC89}" type="slidenum">
              <a:rPr lang="en-GB" smtClean="0"/>
              <a:t>‹#›</a:t>
            </a:fld>
            <a:endParaRPr lang="en-GB"/>
          </a:p>
        </p:txBody>
      </p:sp>
    </p:spTree>
    <p:extLst>
      <p:ext uri="{BB962C8B-B14F-4D97-AF65-F5344CB8AC3E}">
        <p14:creationId xmlns:p14="http://schemas.microsoft.com/office/powerpoint/2010/main" val="3527075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65201-6C58-44AD-9597-8E45956682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4923E1-2E24-4FD2-9F95-8A5A2ABA02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01AEBE-083B-4900-A156-401354CEABC1}"/>
              </a:ext>
            </a:extLst>
          </p:cNvPr>
          <p:cNvSpPr>
            <a:spLocks noGrp="1"/>
          </p:cNvSpPr>
          <p:nvPr>
            <p:ph type="dt" sz="half" idx="10"/>
          </p:nvPr>
        </p:nvSpPr>
        <p:spPr/>
        <p:txBody>
          <a:bodyPr/>
          <a:lstStyle/>
          <a:p>
            <a:fld id="{4FCFA12C-9E94-460B-A66B-A2C79BC5C9BA}" type="datetimeFigureOut">
              <a:rPr lang="en-GB" smtClean="0"/>
              <a:t>14/01/2022</a:t>
            </a:fld>
            <a:endParaRPr lang="en-GB"/>
          </a:p>
        </p:txBody>
      </p:sp>
      <p:sp>
        <p:nvSpPr>
          <p:cNvPr id="5" name="Footer Placeholder 4">
            <a:extLst>
              <a:ext uri="{FF2B5EF4-FFF2-40B4-BE49-F238E27FC236}">
                <a16:creationId xmlns:a16="http://schemas.microsoft.com/office/drawing/2014/main" id="{E3A5AC79-DCC2-4550-B8F1-A072193DC7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2F01DE-050B-4B2C-AD3A-6454AFE94DFB}"/>
              </a:ext>
            </a:extLst>
          </p:cNvPr>
          <p:cNvSpPr>
            <a:spLocks noGrp="1"/>
          </p:cNvSpPr>
          <p:nvPr>
            <p:ph type="sldNum" sz="quarter" idx="12"/>
          </p:nvPr>
        </p:nvSpPr>
        <p:spPr/>
        <p:txBody>
          <a:bodyPr/>
          <a:lstStyle/>
          <a:p>
            <a:fld id="{2D22A183-BC53-4DB8-907D-81AA2134BC89}" type="slidenum">
              <a:rPr lang="en-GB" smtClean="0"/>
              <a:t>‹#›</a:t>
            </a:fld>
            <a:endParaRPr lang="en-GB"/>
          </a:p>
        </p:txBody>
      </p:sp>
    </p:spTree>
    <p:extLst>
      <p:ext uri="{BB962C8B-B14F-4D97-AF65-F5344CB8AC3E}">
        <p14:creationId xmlns:p14="http://schemas.microsoft.com/office/powerpoint/2010/main" val="4229352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4BD828-100A-40A8-B977-DF5FB25A9B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85942A-679A-45D9-BF23-1F69DD22F6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F73FD2-E9C9-4601-87D0-0E303CF5D6DE}"/>
              </a:ext>
            </a:extLst>
          </p:cNvPr>
          <p:cNvSpPr>
            <a:spLocks noGrp="1"/>
          </p:cNvSpPr>
          <p:nvPr>
            <p:ph type="dt" sz="half" idx="10"/>
          </p:nvPr>
        </p:nvSpPr>
        <p:spPr/>
        <p:txBody>
          <a:bodyPr/>
          <a:lstStyle/>
          <a:p>
            <a:fld id="{4FCFA12C-9E94-460B-A66B-A2C79BC5C9BA}" type="datetimeFigureOut">
              <a:rPr lang="en-GB" smtClean="0"/>
              <a:t>14/01/2022</a:t>
            </a:fld>
            <a:endParaRPr lang="en-GB"/>
          </a:p>
        </p:txBody>
      </p:sp>
      <p:sp>
        <p:nvSpPr>
          <p:cNvPr id="5" name="Footer Placeholder 4">
            <a:extLst>
              <a:ext uri="{FF2B5EF4-FFF2-40B4-BE49-F238E27FC236}">
                <a16:creationId xmlns:a16="http://schemas.microsoft.com/office/drawing/2014/main" id="{8A3C2AC5-4CE9-4FD5-BCBC-DA09E4BC93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6F38FE-04F4-4BB6-8727-59EF76CFDAB3}"/>
              </a:ext>
            </a:extLst>
          </p:cNvPr>
          <p:cNvSpPr>
            <a:spLocks noGrp="1"/>
          </p:cNvSpPr>
          <p:nvPr>
            <p:ph type="sldNum" sz="quarter" idx="12"/>
          </p:nvPr>
        </p:nvSpPr>
        <p:spPr/>
        <p:txBody>
          <a:bodyPr/>
          <a:lstStyle/>
          <a:p>
            <a:fld id="{2D22A183-BC53-4DB8-907D-81AA2134BC89}" type="slidenum">
              <a:rPr lang="en-GB" smtClean="0"/>
              <a:t>‹#›</a:t>
            </a:fld>
            <a:endParaRPr lang="en-GB"/>
          </a:p>
        </p:txBody>
      </p:sp>
    </p:spTree>
    <p:extLst>
      <p:ext uri="{BB962C8B-B14F-4D97-AF65-F5344CB8AC3E}">
        <p14:creationId xmlns:p14="http://schemas.microsoft.com/office/powerpoint/2010/main" val="2615107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F7827-A63B-4B80-8B75-D3E26DC8525B}"/>
              </a:ext>
            </a:extLst>
          </p:cNvPr>
          <p:cNvSpPr>
            <a:spLocks noGrp="1"/>
          </p:cNvSpPr>
          <p:nvPr>
            <p:ph type="title"/>
          </p:nvPr>
        </p:nvSpPr>
        <p:spPr>
          <a:xfrm>
            <a:off x="336000" y="1728100"/>
            <a:ext cx="115200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5AD87AE-C299-429E-9CFC-C681E0F15AC7}"/>
              </a:ext>
            </a:extLst>
          </p:cNvPr>
          <p:cNvSpPr>
            <a:spLocks noGrp="1"/>
          </p:cNvSpPr>
          <p:nvPr>
            <p:ph type="body" idx="1"/>
          </p:nvPr>
        </p:nvSpPr>
        <p:spPr>
          <a:xfrm>
            <a:off x="336000" y="4580837"/>
            <a:ext cx="115200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Date Placeholder 3">
            <a:extLst>
              <a:ext uri="{FF2B5EF4-FFF2-40B4-BE49-F238E27FC236}">
                <a16:creationId xmlns:a16="http://schemas.microsoft.com/office/drawing/2014/main" id="{90A5A6A7-7AE3-467D-AA75-80D220BFF855}"/>
              </a:ext>
            </a:extLst>
          </p:cNvPr>
          <p:cNvSpPr>
            <a:spLocks noGrp="1"/>
          </p:cNvSpPr>
          <p:nvPr>
            <p:ph type="dt" sz="half" idx="2"/>
          </p:nvPr>
        </p:nvSpPr>
        <p:spPr>
          <a:xfrm>
            <a:off x="336000" y="6356349"/>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5686B738-CBDE-4881-8316-DFB9EB02331E}" type="datetime1">
              <a:rPr lang="en-GB" smtClean="0"/>
              <a:t>14/01/2022</a:t>
            </a:fld>
            <a:endParaRPr lang="en-GB" dirty="0"/>
          </a:p>
        </p:txBody>
      </p:sp>
      <p:sp>
        <p:nvSpPr>
          <p:cNvPr id="14" name="Footer Placeholder 4">
            <a:extLst>
              <a:ext uri="{FF2B5EF4-FFF2-40B4-BE49-F238E27FC236}">
                <a16:creationId xmlns:a16="http://schemas.microsoft.com/office/drawing/2014/main" id="{3A733EA7-26CD-45B3-92B4-09CD7CA005DE}"/>
              </a:ext>
            </a:extLst>
          </p:cNvPr>
          <p:cNvSpPr>
            <a:spLocks noGrp="1"/>
          </p:cNvSpPr>
          <p:nvPr>
            <p:ph type="ftr" sz="quarter" idx="3"/>
          </p:nvPr>
        </p:nvSpPr>
        <p:spPr>
          <a:xfrm>
            <a:off x="3192087" y="6356350"/>
            <a:ext cx="5809037"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dirty="0"/>
              <a:t>#FutureFHFT</a:t>
            </a:r>
          </a:p>
        </p:txBody>
      </p:sp>
      <p:sp>
        <p:nvSpPr>
          <p:cNvPr id="15" name="Slide Number Placeholder 5">
            <a:extLst>
              <a:ext uri="{FF2B5EF4-FFF2-40B4-BE49-F238E27FC236}">
                <a16:creationId xmlns:a16="http://schemas.microsoft.com/office/drawing/2014/main" id="{9C4A54FA-FECD-49FD-A0B2-F87B9785768F}"/>
              </a:ext>
            </a:extLst>
          </p:cNvPr>
          <p:cNvSpPr>
            <a:spLocks noGrp="1"/>
          </p:cNvSpPr>
          <p:nvPr>
            <p:ph type="sldNum" sz="quarter" idx="4"/>
          </p:nvPr>
        </p:nvSpPr>
        <p:spPr>
          <a:xfrm>
            <a:off x="9112800" y="635346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E0E8EA8-667E-44BC-89EC-3FD29D4853EB}" type="slidenum">
              <a:rPr lang="en-GB" smtClean="0"/>
              <a:pPr/>
              <a:t>‹#›</a:t>
            </a:fld>
            <a:endParaRPr lang="en-GB" dirty="0"/>
          </a:p>
        </p:txBody>
      </p:sp>
    </p:spTree>
    <p:extLst>
      <p:ext uri="{BB962C8B-B14F-4D97-AF65-F5344CB8AC3E}">
        <p14:creationId xmlns:p14="http://schemas.microsoft.com/office/powerpoint/2010/main" val="4090578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smtClean="0"/>
              <a:t>1/14/22</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dirty="0"/>
          </a:p>
        </p:txBody>
      </p:sp>
      <p:sp>
        <p:nvSpPr>
          <p:cNvPr id="7" name="Rectangle 2"/>
          <p:cNvSpPr>
            <a:spLocks noChangeArrowheads="1"/>
          </p:cNvSpPr>
          <p:nvPr userDrawn="1"/>
        </p:nvSpPr>
        <p:spPr bwMode="auto">
          <a:xfrm>
            <a:off x="1" y="901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dirty="0"/>
          </a:p>
        </p:txBody>
      </p:sp>
      <p:cxnSp>
        <p:nvCxnSpPr>
          <p:cNvPr id="8" name="Straight Connector 7"/>
          <p:cNvCxnSpPr/>
          <p:nvPr userDrawn="1"/>
        </p:nvCxnSpPr>
        <p:spPr>
          <a:xfrm>
            <a:off x="0" y="9770745"/>
            <a:ext cx="7562851"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5"/>
          <p:cNvSpPr>
            <a:spLocks noChangeArrowheads="1"/>
          </p:cNvSpPr>
          <p:nvPr userDrawn="1"/>
        </p:nvSpPr>
        <p:spPr bwMode="auto">
          <a:xfrm>
            <a:off x="152401" y="2425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dirty="0"/>
          </a:p>
        </p:txBody>
      </p:sp>
      <p:cxnSp>
        <p:nvCxnSpPr>
          <p:cNvPr id="10" name="Straight Connector 9"/>
          <p:cNvCxnSpPr/>
          <p:nvPr userDrawn="1"/>
        </p:nvCxnSpPr>
        <p:spPr>
          <a:xfrm>
            <a:off x="152400" y="9923145"/>
            <a:ext cx="7562851"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8"/>
          <p:cNvSpPr>
            <a:spLocks noChangeArrowheads="1"/>
          </p:cNvSpPr>
          <p:nvPr userDrawn="1"/>
        </p:nvSpPr>
        <p:spPr bwMode="auto">
          <a:xfrm>
            <a:off x="304801" y="3949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dirty="0"/>
          </a:p>
        </p:txBody>
      </p:sp>
      <p:cxnSp>
        <p:nvCxnSpPr>
          <p:cNvPr id="12" name="Straight Connector 11"/>
          <p:cNvCxnSpPr/>
          <p:nvPr userDrawn="1"/>
        </p:nvCxnSpPr>
        <p:spPr>
          <a:xfrm>
            <a:off x="304800" y="10075545"/>
            <a:ext cx="7562851"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1"/>
          <p:cNvSpPr>
            <a:spLocks noChangeArrowheads="1"/>
          </p:cNvSpPr>
          <p:nvPr userDrawn="1"/>
        </p:nvSpPr>
        <p:spPr bwMode="auto">
          <a:xfrm>
            <a:off x="457201" y="5473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dirty="0"/>
          </a:p>
        </p:txBody>
      </p:sp>
      <p:cxnSp>
        <p:nvCxnSpPr>
          <p:cNvPr id="14" name="Straight Connector 13"/>
          <p:cNvCxnSpPr/>
          <p:nvPr userDrawn="1"/>
        </p:nvCxnSpPr>
        <p:spPr>
          <a:xfrm>
            <a:off x="457200" y="10227945"/>
            <a:ext cx="7562851"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730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8F453F-FF29-499D-928E-36834D69E878}" type="datetimeFigureOut">
              <a:rPr lang="en-GB" smtClean="0"/>
              <a:t>14/01/2022</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3C7889A-0411-4229-A9C4-33C61875D687}" type="slidenum">
              <a:rPr lang="en-GB" smtClean="0"/>
              <a:t>‹#›</a:t>
            </a:fld>
            <a:endParaRPr lang="en-GB" dirty="0"/>
          </a:p>
        </p:txBody>
      </p:sp>
    </p:spTree>
    <p:extLst>
      <p:ext uri="{BB962C8B-B14F-4D97-AF65-F5344CB8AC3E}">
        <p14:creationId xmlns:p14="http://schemas.microsoft.com/office/powerpoint/2010/main" val="3125793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8F453F-FF29-499D-928E-36834D69E878}" type="datetimeFigureOut">
              <a:rPr lang="en-GB" smtClean="0"/>
              <a:t>14/01/2022</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3C7889A-0411-4229-A9C4-33C61875D687}" type="slidenum">
              <a:rPr lang="en-GB" smtClean="0"/>
              <a:t>‹#›</a:t>
            </a:fld>
            <a:endParaRPr lang="en-GB" dirty="0"/>
          </a:p>
        </p:txBody>
      </p:sp>
    </p:spTree>
    <p:extLst>
      <p:ext uri="{BB962C8B-B14F-4D97-AF65-F5344CB8AC3E}">
        <p14:creationId xmlns:p14="http://schemas.microsoft.com/office/powerpoint/2010/main" val="552705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8F453F-FF29-499D-928E-36834D69E878}" type="datetimeFigureOut">
              <a:rPr lang="en-GB" smtClean="0"/>
              <a:t>14/01/2022</a:t>
            </a:fld>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3C7889A-0411-4229-A9C4-33C61875D687}" type="slidenum">
              <a:rPr lang="en-GB" smtClean="0"/>
              <a:t>‹#›</a:t>
            </a:fld>
            <a:endParaRPr lang="en-GB" dirty="0"/>
          </a:p>
        </p:txBody>
      </p:sp>
    </p:spTree>
    <p:extLst>
      <p:ext uri="{BB962C8B-B14F-4D97-AF65-F5344CB8AC3E}">
        <p14:creationId xmlns:p14="http://schemas.microsoft.com/office/powerpoint/2010/main" val="4121588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88F453F-FF29-499D-928E-36834D69E878}" type="datetimeFigureOut">
              <a:rPr lang="en-GB" smtClean="0"/>
              <a:t>14/01/2022</a:t>
            </a:fld>
            <a:endParaRPr lang="en-GB"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3C7889A-0411-4229-A9C4-33C61875D687}" type="slidenum">
              <a:rPr lang="en-GB" smtClean="0"/>
              <a:t>‹#›</a:t>
            </a:fld>
            <a:endParaRPr lang="en-GB" dirty="0"/>
          </a:p>
        </p:txBody>
      </p:sp>
    </p:spTree>
    <p:extLst>
      <p:ext uri="{BB962C8B-B14F-4D97-AF65-F5344CB8AC3E}">
        <p14:creationId xmlns:p14="http://schemas.microsoft.com/office/powerpoint/2010/main" val="4113181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88F453F-FF29-499D-928E-36834D69E878}" type="datetimeFigureOut">
              <a:rPr lang="en-GB" smtClean="0"/>
              <a:t>14/01/2022</a:t>
            </a:fld>
            <a:endParaRPr lang="en-GB"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3C7889A-0411-4229-A9C4-33C61875D687}" type="slidenum">
              <a:rPr lang="en-GB" smtClean="0"/>
              <a:t>‹#›</a:t>
            </a:fld>
            <a:endParaRPr lang="en-GB" dirty="0"/>
          </a:p>
        </p:txBody>
      </p:sp>
    </p:spTree>
    <p:extLst>
      <p:ext uri="{BB962C8B-B14F-4D97-AF65-F5344CB8AC3E}">
        <p14:creationId xmlns:p14="http://schemas.microsoft.com/office/powerpoint/2010/main" val="854783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88F453F-FF29-499D-928E-36834D69E878}" type="datetimeFigureOut">
              <a:rPr lang="en-GB" smtClean="0"/>
              <a:t>14/01/2022</a:t>
            </a:fld>
            <a:endParaRPr lang="en-GB"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3C7889A-0411-4229-A9C4-33C61875D687}" type="slidenum">
              <a:rPr lang="en-GB" smtClean="0"/>
              <a:t>‹#›</a:t>
            </a:fld>
            <a:endParaRPr lang="en-GB" dirty="0"/>
          </a:p>
        </p:txBody>
      </p:sp>
    </p:spTree>
    <p:extLst>
      <p:ext uri="{BB962C8B-B14F-4D97-AF65-F5344CB8AC3E}">
        <p14:creationId xmlns:p14="http://schemas.microsoft.com/office/powerpoint/2010/main" val="3069235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8F453F-FF29-499D-928E-36834D69E878}" type="datetimeFigureOut">
              <a:rPr lang="en-GB" smtClean="0"/>
              <a:t>14/01/2022</a:t>
            </a:fld>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3C7889A-0411-4229-A9C4-33C61875D687}" type="slidenum">
              <a:rPr lang="en-GB" smtClean="0"/>
              <a:t>‹#›</a:t>
            </a:fld>
            <a:endParaRPr lang="en-GB" dirty="0"/>
          </a:p>
        </p:txBody>
      </p:sp>
    </p:spTree>
    <p:extLst>
      <p:ext uri="{BB962C8B-B14F-4D97-AF65-F5344CB8AC3E}">
        <p14:creationId xmlns:p14="http://schemas.microsoft.com/office/powerpoint/2010/main" val="21307636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8F453F-FF29-499D-928E-36834D69E878}" type="datetimeFigureOut">
              <a:rPr lang="en-GB" smtClean="0"/>
              <a:t>14/01/2022</a:t>
            </a:fld>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3C7889A-0411-4229-A9C4-33C61875D687}" type="slidenum">
              <a:rPr lang="en-GB" smtClean="0"/>
              <a:t>‹#›</a:t>
            </a:fld>
            <a:endParaRPr lang="en-GB" dirty="0"/>
          </a:p>
        </p:txBody>
      </p:sp>
    </p:spTree>
    <p:extLst>
      <p:ext uri="{BB962C8B-B14F-4D97-AF65-F5344CB8AC3E}">
        <p14:creationId xmlns:p14="http://schemas.microsoft.com/office/powerpoint/2010/main" val="40863062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8F453F-FF29-499D-928E-36834D69E878}" type="datetimeFigureOut">
              <a:rPr lang="en-GB" smtClean="0"/>
              <a:t>14/01/2022</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3C7889A-0411-4229-A9C4-33C61875D687}" type="slidenum">
              <a:rPr lang="en-GB" smtClean="0"/>
              <a:t>‹#›</a:t>
            </a:fld>
            <a:endParaRPr lang="en-GB" dirty="0"/>
          </a:p>
        </p:txBody>
      </p:sp>
    </p:spTree>
    <p:extLst>
      <p:ext uri="{BB962C8B-B14F-4D97-AF65-F5344CB8AC3E}">
        <p14:creationId xmlns:p14="http://schemas.microsoft.com/office/powerpoint/2010/main" val="1214619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A376C2-4FF1-4DA2-BDDB-CA27823E22B2}"/>
              </a:ext>
            </a:extLst>
          </p:cNvPr>
          <p:cNvSpPr>
            <a:spLocks noGrp="1"/>
          </p:cNvSpPr>
          <p:nvPr>
            <p:ph sz="half" idx="1"/>
          </p:nvPr>
        </p:nvSpPr>
        <p:spPr>
          <a:xfrm>
            <a:off x="336000" y="2240943"/>
            <a:ext cx="5683800" cy="39360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85A6597-B215-4EC2-865A-98F116B3514C}"/>
              </a:ext>
            </a:extLst>
          </p:cNvPr>
          <p:cNvSpPr>
            <a:spLocks noGrp="1"/>
          </p:cNvSpPr>
          <p:nvPr>
            <p:ph sz="half" idx="2"/>
          </p:nvPr>
        </p:nvSpPr>
        <p:spPr>
          <a:xfrm>
            <a:off x="6172199" y="2240943"/>
            <a:ext cx="5683799" cy="39360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389A91BF-4404-4135-9288-7F542CBC116F}"/>
              </a:ext>
            </a:extLst>
          </p:cNvPr>
          <p:cNvSpPr>
            <a:spLocks noGrp="1"/>
          </p:cNvSpPr>
          <p:nvPr>
            <p:ph type="dt" sz="half" idx="10"/>
          </p:nvPr>
        </p:nvSpPr>
        <p:spPr>
          <a:xfrm>
            <a:off x="336000" y="6356349"/>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2B265BEB-FAC9-4CA4-83D3-9DFE622A1C7F}" type="datetime1">
              <a:rPr lang="en-GB" smtClean="0"/>
              <a:t>14/01/2022</a:t>
            </a:fld>
            <a:endParaRPr lang="en-GB" dirty="0"/>
          </a:p>
        </p:txBody>
      </p:sp>
      <p:sp>
        <p:nvSpPr>
          <p:cNvPr id="12" name="Footer Placeholder 4">
            <a:extLst>
              <a:ext uri="{FF2B5EF4-FFF2-40B4-BE49-F238E27FC236}">
                <a16:creationId xmlns:a16="http://schemas.microsoft.com/office/drawing/2014/main" id="{0B40A704-AF09-44A7-97C7-8CEBFAFB1C7D}"/>
              </a:ext>
            </a:extLst>
          </p:cNvPr>
          <p:cNvSpPr>
            <a:spLocks noGrp="1"/>
          </p:cNvSpPr>
          <p:nvPr>
            <p:ph type="ftr" sz="quarter" idx="3"/>
          </p:nvPr>
        </p:nvSpPr>
        <p:spPr>
          <a:xfrm>
            <a:off x="3192087" y="6356350"/>
            <a:ext cx="5809037"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dirty="0"/>
              <a:t>#FutureFHFT</a:t>
            </a:r>
          </a:p>
        </p:txBody>
      </p:sp>
      <p:sp>
        <p:nvSpPr>
          <p:cNvPr id="13" name="Slide Number Placeholder 5">
            <a:extLst>
              <a:ext uri="{FF2B5EF4-FFF2-40B4-BE49-F238E27FC236}">
                <a16:creationId xmlns:a16="http://schemas.microsoft.com/office/drawing/2014/main" id="{7DB2F5D9-4669-4ACA-B01E-B29D84C4FEDA}"/>
              </a:ext>
            </a:extLst>
          </p:cNvPr>
          <p:cNvSpPr>
            <a:spLocks noGrp="1"/>
          </p:cNvSpPr>
          <p:nvPr>
            <p:ph type="sldNum" sz="quarter" idx="4"/>
          </p:nvPr>
        </p:nvSpPr>
        <p:spPr>
          <a:xfrm>
            <a:off x="9112800" y="635346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E0E8EA8-667E-44BC-89EC-3FD29D4853EB}" type="slidenum">
              <a:rPr lang="en-GB" smtClean="0"/>
              <a:pPr/>
              <a:t>‹#›</a:t>
            </a:fld>
            <a:endParaRPr lang="en-GB" dirty="0"/>
          </a:p>
        </p:txBody>
      </p:sp>
      <p:sp>
        <p:nvSpPr>
          <p:cNvPr id="15" name="Title 1">
            <a:extLst>
              <a:ext uri="{FF2B5EF4-FFF2-40B4-BE49-F238E27FC236}">
                <a16:creationId xmlns:a16="http://schemas.microsoft.com/office/drawing/2014/main" id="{7A508EEF-7347-46F4-923B-74A88BD8C423}"/>
              </a:ext>
            </a:extLst>
          </p:cNvPr>
          <p:cNvSpPr>
            <a:spLocks noGrp="1"/>
          </p:cNvSpPr>
          <p:nvPr>
            <p:ph type="title"/>
          </p:nvPr>
        </p:nvSpPr>
        <p:spPr>
          <a:xfrm>
            <a:off x="336000" y="1376364"/>
            <a:ext cx="11520000" cy="685192"/>
          </a:xfrm>
        </p:spPr>
        <p:txBody>
          <a:bodyPr/>
          <a:lstStyle/>
          <a:p>
            <a:r>
              <a:rPr lang="en-US"/>
              <a:t>Click to edit Master title style</a:t>
            </a:r>
            <a:endParaRPr lang="en-GB"/>
          </a:p>
        </p:txBody>
      </p:sp>
    </p:spTree>
    <p:extLst>
      <p:ext uri="{BB962C8B-B14F-4D97-AF65-F5344CB8AC3E}">
        <p14:creationId xmlns:p14="http://schemas.microsoft.com/office/powerpoint/2010/main" val="579763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8F453F-FF29-499D-928E-36834D69E878}" type="datetimeFigureOut">
              <a:rPr lang="en-GB" smtClean="0"/>
              <a:t>14/01/2022</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3C7889A-0411-4229-A9C4-33C61875D687}" type="slidenum">
              <a:rPr lang="en-GB" smtClean="0"/>
              <a:t>‹#›</a:t>
            </a:fld>
            <a:endParaRPr lang="en-GB" dirty="0"/>
          </a:p>
        </p:txBody>
      </p:sp>
    </p:spTree>
    <p:extLst>
      <p:ext uri="{BB962C8B-B14F-4D97-AF65-F5344CB8AC3E}">
        <p14:creationId xmlns:p14="http://schemas.microsoft.com/office/powerpoint/2010/main" val="2612206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15" name="Title 14"/>
          <p:cNvSpPr>
            <a:spLocks noGrp="1"/>
          </p:cNvSpPr>
          <p:nvPr>
            <p:ph type="title"/>
          </p:nvPr>
        </p:nvSpPr>
        <p:spPr bwMode="gray"/>
        <p:txBody>
          <a:bodyPr/>
          <a:lstStyle/>
          <a:p>
            <a:pPr lvl="0"/>
            <a:r>
              <a:rPr lang="en-US"/>
              <a:t>Click to edit Master title style</a:t>
            </a:r>
            <a:endParaRPr lang="en-GB"/>
          </a:p>
        </p:txBody>
      </p:sp>
      <p:sp>
        <p:nvSpPr>
          <p:cNvPr id="6" name="Text Placeholder 5"/>
          <p:cNvSpPr>
            <a:spLocks noGrp="1"/>
          </p:cNvSpPr>
          <p:nvPr>
            <p:ph type="body" sz="quarter" idx="10"/>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240085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F95723E0-5B32-45D0-8B28-A399CBBB51DC}"/>
              </a:ext>
            </a:extLst>
          </p:cNvPr>
          <p:cNvPicPr>
            <a:picLocks noChangeAspect="1"/>
          </p:cNvPicPr>
          <p:nvPr userDrawn="1"/>
        </p:nvPicPr>
        <p:blipFill>
          <a:blip r:embed="rId2"/>
          <a:stretch>
            <a:fillRect/>
          </a:stretch>
        </p:blipFill>
        <p:spPr>
          <a:xfrm>
            <a:off x="10282831" y="6347983"/>
            <a:ext cx="1305097" cy="409130"/>
          </a:xfrm>
          <a:prstGeom prst="rect">
            <a:avLst/>
          </a:prstGeom>
        </p:spPr>
      </p:pic>
    </p:spTree>
    <p:extLst>
      <p:ext uri="{BB962C8B-B14F-4D97-AF65-F5344CB8AC3E}">
        <p14:creationId xmlns:p14="http://schemas.microsoft.com/office/powerpoint/2010/main" val="1512035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6205C-B28E-6048-9D84-9DA93BE90BF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C254940-181D-4348-8E31-8E3F9F68E1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B575085-E62C-A344-913A-C81B2EE2A1B2}"/>
              </a:ext>
            </a:extLst>
          </p:cNvPr>
          <p:cNvSpPr>
            <a:spLocks noGrp="1"/>
          </p:cNvSpPr>
          <p:nvPr>
            <p:ph type="dt" sz="half" idx="10"/>
          </p:nvPr>
        </p:nvSpPr>
        <p:spPr/>
        <p:txBody>
          <a:bodyPr/>
          <a:lstStyle/>
          <a:p>
            <a:fld id="{9745440C-DF57-7243-B06A-A0E7181B96A1}" type="datetimeFigureOut">
              <a:rPr lang="en-US" smtClean="0"/>
              <a:t>1/14/22</a:t>
            </a:fld>
            <a:endParaRPr lang="en-US"/>
          </a:p>
        </p:txBody>
      </p:sp>
      <p:sp>
        <p:nvSpPr>
          <p:cNvPr id="5" name="Footer Placeholder 4">
            <a:extLst>
              <a:ext uri="{FF2B5EF4-FFF2-40B4-BE49-F238E27FC236}">
                <a16:creationId xmlns:a16="http://schemas.microsoft.com/office/drawing/2014/main" id="{1451C1D9-F1A2-F24D-9E2A-FCBC3224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45687-24FD-1F49-B288-138D2079FD5F}"/>
              </a:ext>
            </a:extLst>
          </p:cNvPr>
          <p:cNvSpPr>
            <a:spLocks noGrp="1"/>
          </p:cNvSpPr>
          <p:nvPr>
            <p:ph type="sldNum" sz="quarter" idx="12"/>
          </p:nvPr>
        </p:nvSpPr>
        <p:spPr/>
        <p:txBody>
          <a:bodyPr/>
          <a:lstStyle/>
          <a:p>
            <a:fld id="{DD1CC37A-8A9E-5247-8363-5B5D589928E9}" type="slidenum">
              <a:rPr lang="en-US" smtClean="0"/>
              <a:t>‹#›</a:t>
            </a:fld>
            <a:endParaRPr lang="en-US"/>
          </a:p>
        </p:txBody>
      </p:sp>
    </p:spTree>
    <p:extLst>
      <p:ext uri="{BB962C8B-B14F-4D97-AF65-F5344CB8AC3E}">
        <p14:creationId xmlns:p14="http://schemas.microsoft.com/office/powerpoint/2010/main" val="1261621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BA4C-63B7-9741-AD89-88DF6027E60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784DF0-A831-5B41-A5B4-3DCC8C89D8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42179C-8BC1-CC4B-88EC-4A37B9C54ABF}"/>
              </a:ext>
            </a:extLst>
          </p:cNvPr>
          <p:cNvSpPr>
            <a:spLocks noGrp="1"/>
          </p:cNvSpPr>
          <p:nvPr>
            <p:ph type="dt" sz="half" idx="10"/>
          </p:nvPr>
        </p:nvSpPr>
        <p:spPr/>
        <p:txBody>
          <a:bodyPr/>
          <a:lstStyle/>
          <a:p>
            <a:fld id="{9745440C-DF57-7243-B06A-A0E7181B96A1}" type="datetimeFigureOut">
              <a:rPr lang="en-US" smtClean="0"/>
              <a:t>1/14/22</a:t>
            </a:fld>
            <a:endParaRPr lang="en-US"/>
          </a:p>
        </p:txBody>
      </p:sp>
      <p:sp>
        <p:nvSpPr>
          <p:cNvPr id="5" name="Footer Placeholder 4">
            <a:extLst>
              <a:ext uri="{FF2B5EF4-FFF2-40B4-BE49-F238E27FC236}">
                <a16:creationId xmlns:a16="http://schemas.microsoft.com/office/drawing/2014/main" id="{C2B2AB5F-F65C-A940-AB43-720D69ED0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F0113-4848-624C-BCCB-0EFE9BB5611E}"/>
              </a:ext>
            </a:extLst>
          </p:cNvPr>
          <p:cNvSpPr>
            <a:spLocks noGrp="1"/>
          </p:cNvSpPr>
          <p:nvPr>
            <p:ph type="sldNum" sz="quarter" idx="12"/>
          </p:nvPr>
        </p:nvSpPr>
        <p:spPr/>
        <p:txBody>
          <a:bodyPr/>
          <a:lstStyle/>
          <a:p>
            <a:fld id="{DD1CC37A-8A9E-5247-8363-5B5D589928E9}" type="slidenum">
              <a:rPr lang="en-US" smtClean="0"/>
              <a:t>‹#›</a:t>
            </a:fld>
            <a:endParaRPr lang="en-US"/>
          </a:p>
        </p:txBody>
      </p:sp>
    </p:spTree>
    <p:extLst>
      <p:ext uri="{BB962C8B-B14F-4D97-AF65-F5344CB8AC3E}">
        <p14:creationId xmlns:p14="http://schemas.microsoft.com/office/powerpoint/2010/main" val="34648183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97BF8-C3AD-FD48-9E8C-290E5CAB7BB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E70A540-B9B4-2747-9BAC-855F85808B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08CBEC3-A1E0-9C40-B8A8-B7D7246D636D}"/>
              </a:ext>
            </a:extLst>
          </p:cNvPr>
          <p:cNvSpPr>
            <a:spLocks noGrp="1"/>
          </p:cNvSpPr>
          <p:nvPr>
            <p:ph type="dt" sz="half" idx="10"/>
          </p:nvPr>
        </p:nvSpPr>
        <p:spPr/>
        <p:txBody>
          <a:bodyPr/>
          <a:lstStyle/>
          <a:p>
            <a:fld id="{9745440C-DF57-7243-B06A-A0E7181B96A1}" type="datetimeFigureOut">
              <a:rPr lang="en-US" smtClean="0"/>
              <a:t>1/14/22</a:t>
            </a:fld>
            <a:endParaRPr lang="en-US"/>
          </a:p>
        </p:txBody>
      </p:sp>
      <p:sp>
        <p:nvSpPr>
          <p:cNvPr id="5" name="Footer Placeholder 4">
            <a:extLst>
              <a:ext uri="{FF2B5EF4-FFF2-40B4-BE49-F238E27FC236}">
                <a16:creationId xmlns:a16="http://schemas.microsoft.com/office/drawing/2014/main" id="{430EEBD3-1ECB-9244-885D-DB22BEBE7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53079-E1B5-564E-84D4-08806DBE7452}"/>
              </a:ext>
            </a:extLst>
          </p:cNvPr>
          <p:cNvSpPr>
            <a:spLocks noGrp="1"/>
          </p:cNvSpPr>
          <p:nvPr>
            <p:ph type="sldNum" sz="quarter" idx="12"/>
          </p:nvPr>
        </p:nvSpPr>
        <p:spPr/>
        <p:txBody>
          <a:bodyPr/>
          <a:lstStyle/>
          <a:p>
            <a:fld id="{DD1CC37A-8A9E-5247-8363-5B5D589928E9}" type="slidenum">
              <a:rPr lang="en-US" smtClean="0"/>
              <a:t>‹#›</a:t>
            </a:fld>
            <a:endParaRPr lang="en-US"/>
          </a:p>
        </p:txBody>
      </p:sp>
    </p:spTree>
    <p:extLst>
      <p:ext uri="{BB962C8B-B14F-4D97-AF65-F5344CB8AC3E}">
        <p14:creationId xmlns:p14="http://schemas.microsoft.com/office/powerpoint/2010/main" val="40869916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5A6BE-A14A-874C-99C1-914FAC07EE1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544FAD0-3DAC-284B-8A17-53C2DE034C8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1160A7D-CD01-6C43-B28A-058619DE866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41AEE61-10F0-A643-8C33-686D914DB4F9}"/>
              </a:ext>
            </a:extLst>
          </p:cNvPr>
          <p:cNvSpPr>
            <a:spLocks noGrp="1"/>
          </p:cNvSpPr>
          <p:nvPr>
            <p:ph type="dt" sz="half" idx="10"/>
          </p:nvPr>
        </p:nvSpPr>
        <p:spPr/>
        <p:txBody>
          <a:bodyPr/>
          <a:lstStyle/>
          <a:p>
            <a:fld id="{9745440C-DF57-7243-B06A-A0E7181B96A1}" type="datetimeFigureOut">
              <a:rPr lang="en-US" smtClean="0"/>
              <a:t>1/14/22</a:t>
            </a:fld>
            <a:endParaRPr lang="en-US"/>
          </a:p>
        </p:txBody>
      </p:sp>
      <p:sp>
        <p:nvSpPr>
          <p:cNvPr id="6" name="Footer Placeholder 5">
            <a:extLst>
              <a:ext uri="{FF2B5EF4-FFF2-40B4-BE49-F238E27FC236}">
                <a16:creationId xmlns:a16="http://schemas.microsoft.com/office/drawing/2014/main" id="{3CC0250B-33B6-7B45-93F7-FBA00AC3A3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2D252-6513-CA47-9898-13BE0FFA4DA5}"/>
              </a:ext>
            </a:extLst>
          </p:cNvPr>
          <p:cNvSpPr>
            <a:spLocks noGrp="1"/>
          </p:cNvSpPr>
          <p:nvPr>
            <p:ph type="sldNum" sz="quarter" idx="12"/>
          </p:nvPr>
        </p:nvSpPr>
        <p:spPr/>
        <p:txBody>
          <a:bodyPr/>
          <a:lstStyle/>
          <a:p>
            <a:fld id="{DD1CC37A-8A9E-5247-8363-5B5D589928E9}" type="slidenum">
              <a:rPr lang="en-US" smtClean="0"/>
              <a:t>‹#›</a:t>
            </a:fld>
            <a:endParaRPr lang="en-US"/>
          </a:p>
        </p:txBody>
      </p:sp>
    </p:spTree>
    <p:extLst>
      <p:ext uri="{BB962C8B-B14F-4D97-AF65-F5344CB8AC3E}">
        <p14:creationId xmlns:p14="http://schemas.microsoft.com/office/powerpoint/2010/main" val="965928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8D5E-8410-4444-A984-35179B7CAB4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042A1DF-42C6-C644-A9F8-D5CF2AB1B9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63C885F-B54A-E042-8C3B-140FF45F977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B183502-CA53-B248-92B8-3D37800CB0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1EE323C-69C0-0647-8ACC-08312C321E5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156195D-ECF3-5748-B92D-DCBB8C9CD7DB}"/>
              </a:ext>
            </a:extLst>
          </p:cNvPr>
          <p:cNvSpPr>
            <a:spLocks noGrp="1"/>
          </p:cNvSpPr>
          <p:nvPr>
            <p:ph type="dt" sz="half" idx="10"/>
          </p:nvPr>
        </p:nvSpPr>
        <p:spPr/>
        <p:txBody>
          <a:bodyPr/>
          <a:lstStyle/>
          <a:p>
            <a:fld id="{9745440C-DF57-7243-B06A-A0E7181B96A1}" type="datetimeFigureOut">
              <a:rPr lang="en-US" smtClean="0"/>
              <a:t>1/14/22</a:t>
            </a:fld>
            <a:endParaRPr lang="en-US"/>
          </a:p>
        </p:txBody>
      </p:sp>
      <p:sp>
        <p:nvSpPr>
          <p:cNvPr id="8" name="Footer Placeholder 7">
            <a:extLst>
              <a:ext uri="{FF2B5EF4-FFF2-40B4-BE49-F238E27FC236}">
                <a16:creationId xmlns:a16="http://schemas.microsoft.com/office/drawing/2014/main" id="{EDF437C0-4015-994F-9262-77119BB7C6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74A9EC-8EFF-CB4F-AA0D-1DF465E07389}"/>
              </a:ext>
            </a:extLst>
          </p:cNvPr>
          <p:cNvSpPr>
            <a:spLocks noGrp="1"/>
          </p:cNvSpPr>
          <p:nvPr>
            <p:ph type="sldNum" sz="quarter" idx="12"/>
          </p:nvPr>
        </p:nvSpPr>
        <p:spPr/>
        <p:txBody>
          <a:bodyPr/>
          <a:lstStyle/>
          <a:p>
            <a:fld id="{DD1CC37A-8A9E-5247-8363-5B5D589928E9}" type="slidenum">
              <a:rPr lang="en-US" smtClean="0"/>
              <a:t>‹#›</a:t>
            </a:fld>
            <a:endParaRPr lang="en-US"/>
          </a:p>
        </p:txBody>
      </p:sp>
    </p:spTree>
    <p:extLst>
      <p:ext uri="{BB962C8B-B14F-4D97-AF65-F5344CB8AC3E}">
        <p14:creationId xmlns:p14="http://schemas.microsoft.com/office/powerpoint/2010/main" val="1308917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88B68-E26F-5E4E-B6EB-8DC2B89662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6BD18E7-712E-C34E-9CF0-341C56964D6A}"/>
              </a:ext>
            </a:extLst>
          </p:cNvPr>
          <p:cNvSpPr>
            <a:spLocks noGrp="1"/>
          </p:cNvSpPr>
          <p:nvPr>
            <p:ph type="dt" sz="half" idx="10"/>
          </p:nvPr>
        </p:nvSpPr>
        <p:spPr/>
        <p:txBody>
          <a:bodyPr/>
          <a:lstStyle/>
          <a:p>
            <a:fld id="{9745440C-DF57-7243-B06A-A0E7181B96A1}" type="datetimeFigureOut">
              <a:rPr lang="en-US" smtClean="0"/>
              <a:t>1/14/22</a:t>
            </a:fld>
            <a:endParaRPr lang="en-US"/>
          </a:p>
        </p:txBody>
      </p:sp>
      <p:sp>
        <p:nvSpPr>
          <p:cNvPr id="4" name="Footer Placeholder 3">
            <a:extLst>
              <a:ext uri="{FF2B5EF4-FFF2-40B4-BE49-F238E27FC236}">
                <a16:creationId xmlns:a16="http://schemas.microsoft.com/office/drawing/2014/main" id="{07D6192B-E822-1A4F-AF7D-164CF82F48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9DFE55-9DA5-2048-AB7E-6303BF424DBC}"/>
              </a:ext>
            </a:extLst>
          </p:cNvPr>
          <p:cNvSpPr>
            <a:spLocks noGrp="1"/>
          </p:cNvSpPr>
          <p:nvPr>
            <p:ph type="sldNum" sz="quarter" idx="12"/>
          </p:nvPr>
        </p:nvSpPr>
        <p:spPr/>
        <p:txBody>
          <a:bodyPr/>
          <a:lstStyle/>
          <a:p>
            <a:fld id="{DD1CC37A-8A9E-5247-8363-5B5D589928E9}" type="slidenum">
              <a:rPr lang="en-US" smtClean="0"/>
              <a:t>‹#›</a:t>
            </a:fld>
            <a:endParaRPr lang="en-US"/>
          </a:p>
        </p:txBody>
      </p:sp>
    </p:spTree>
    <p:extLst>
      <p:ext uri="{BB962C8B-B14F-4D97-AF65-F5344CB8AC3E}">
        <p14:creationId xmlns:p14="http://schemas.microsoft.com/office/powerpoint/2010/main" val="5604715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E72B34-E04C-6248-8848-E32526518660}"/>
              </a:ext>
            </a:extLst>
          </p:cNvPr>
          <p:cNvSpPr>
            <a:spLocks noGrp="1"/>
          </p:cNvSpPr>
          <p:nvPr>
            <p:ph type="dt" sz="half" idx="10"/>
          </p:nvPr>
        </p:nvSpPr>
        <p:spPr/>
        <p:txBody>
          <a:bodyPr/>
          <a:lstStyle/>
          <a:p>
            <a:fld id="{9745440C-DF57-7243-B06A-A0E7181B96A1}" type="datetimeFigureOut">
              <a:rPr lang="en-US" smtClean="0"/>
              <a:t>1/14/22</a:t>
            </a:fld>
            <a:endParaRPr lang="en-US"/>
          </a:p>
        </p:txBody>
      </p:sp>
      <p:sp>
        <p:nvSpPr>
          <p:cNvPr id="3" name="Footer Placeholder 2">
            <a:extLst>
              <a:ext uri="{FF2B5EF4-FFF2-40B4-BE49-F238E27FC236}">
                <a16:creationId xmlns:a16="http://schemas.microsoft.com/office/drawing/2014/main" id="{BD03DEFB-E8B2-5443-8BD2-5C73BAA1C2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0CE5B8-854E-494F-97A8-8181A5E8273B}"/>
              </a:ext>
            </a:extLst>
          </p:cNvPr>
          <p:cNvSpPr>
            <a:spLocks noGrp="1"/>
          </p:cNvSpPr>
          <p:nvPr>
            <p:ph type="sldNum" sz="quarter" idx="12"/>
          </p:nvPr>
        </p:nvSpPr>
        <p:spPr/>
        <p:txBody>
          <a:bodyPr/>
          <a:lstStyle/>
          <a:p>
            <a:fld id="{DD1CC37A-8A9E-5247-8363-5B5D589928E9}" type="slidenum">
              <a:rPr lang="en-US" smtClean="0"/>
              <a:t>‹#›</a:t>
            </a:fld>
            <a:endParaRPr lang="en-US"/>
          </a:p>
        </p:txBody>
      </p:sp>
    </p:spTree>
    <p:extLst>
      <p:ext uri="{BB962C8B-B14F-4D97-AF65-F5344CB8AC3E}">
        <p14:creationId xmlns:p14="http://schemas.microsoft.com/office/powerpoint/2010/main" val="2692562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F19732-8721-4597-A319-76B235AC8E45}"/>
              </a:ext>
            </a:extLst>
          </p:cNvPr>
          <p:cNvSpPr>
            <a:spLocks noGrp="1"/>
          </p:cNvSpPr>
          <p:nvPr>
            <p:ph type="body" idx="1"/>
          </p:nvPr>
        </p:nvSpPr>
        <p:spPr>
          <a:xfrm>
            <a:off x="336000" y="2219617"/>
            <a:ext cx="5661575" cy="495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BE0A53-C9F7-4DFB-9934-F59970F0DF35}"/>
              </a:ext>
            </a:extLst>
          </p:cNvPr>
          <p:cNvSpPr>
            <a:spLocks noGrp="1"/>
          </p:cNvSpPr>
          <p:nvPr>
            <p:ph sz="half" idx="2"/>
          </p:nvPr>
        </p:nvSpPr>
        <p:spPr>
          <a:xfrm>
            <a:off x="336000" y="2732169"/>
            <a:ext cx="5661575" cy="3483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FFF493-22E4-4620-B8F4-46EFD88D423E}"/>
              </a:ext>
            </a:extLst>
          </p:cNvPr>
          <p:cNvSpPr>
            <a:spLocks noGrp="1"/>
          </p:cNvSpPr>
          <p:nvPr>
            <p:ph type="body" sz="quarter" idx="3"/>
          </p:nvPr>
        </p:nvSpPr>
        <p:spPr>
          <a:xfrm>
            <a:off x="6172200" y="2222055"/>
            <a:ext cx="5683799" cy="4952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BD1B51-7D27-468B-9C4F-7499A8FCAE67}"/>
              </a:ext>
            </a:extLst>
          </p:cNvPr>
          <p:cNvSpPr>
            <a:spLocks noGrp="1"/>
          </p:cNvSpPr>
          <p:nvPr>
            <p:ph sz="quarter" idx="4"/>
          </p:nvPr>
        </p:nvSpPr>
        <p:spPr>
          <a:xfrm>
            <a:off x="6172200" y="2732169"/>
            <a:ext cx="5683800" cy="3483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4CDFA2D3-CC28-464C-BBC0-A6336B188F24}"/>
              </a:ext>
            </a:extLst>
          </p:cNvPr>
          <p:cNvSpPr>
            <a:spLocks noGrp="1"/>
          </p:cNvSpPr>
          <p:nvPr>
            <p:ph type="dt" sz="half" idx="10"/>
          </p:nvPr>
        </p:nvSpPr>
        <p:spPr>
          <a:xfrm>
            <a:off x="336000" y="6356349"/>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CA81B5E-00AA-49C2-AECC-EE887190BE6A}" type="datetime1">
              <a:rPr lang="en-GB" smtClean="0"/>
              <a:t>14/01/2022</a:t>
            </a:fld>
            <a:endParaRPr lang="en-GB" dirty="0"/>
          </a:p>
        </p:txBody>
      </p:sp>
      <p:sp>
        <p:nvSpPr>
          <p:cNvPr id="11" name="Footer Placeholder 4">
            <a:extLst>
              <a:ext uri="{FF2B5EF4-FFF2-40B4-BE49-F238E27FC236}">
                <a16:creationId xmlns:a16="http://schemas.microsoft.com/office/drawing/2014/main" id="{24CD0091-BAC5-458B-A40E-982C1F9E4A9F}"/>
              </a:ext>
            </a:extLst>
          </p:cNvPr>
          <p:cNvSpPr>
            <a:spLocks noGrp="1"/>
          </p:cNvSpPr>
          <p:nvPr>
            <p:ph type="ftr" sz="quarter" idx="11"/>
          </p:nvPr>
        </p:nvSpPr>
        <p:spPr>
          <a:xfrm>
            <a:off x="3192087" y="6356350"/>
            <a:ext cx="5809037"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dirty="0"/>
              <a:t>#FutureFHFT</a:t>
            </a:r>
          </a:p>
        </p:txBody>
      </p:sp>
      <p:sp>
        <p:nvSpPr>
          <p:cNvPr id="12" name="Slide Number Placeholder 5">
            <a:extLst>
              <a:ext uri="{FF2B5EF4-FFF2-40B4-BE49-F238E27FC236}">
                <a16:creationId xmlns:a16="http://schemas.microsoft.com/office/drawing/2014/main" id="{0FB174FA-8B66-4E27-91A7-9371009117B1}"/>
              </a:ext>
            </a:extLst>
          </p:cNvPr>
          <p:cNvSpPr>
            <a:spLocks noGrp="1"/>
          </p:cNvSpPr>
          <p:nvPr>
            <p:ph type="sldNum" sz="quarter" idx="12"/>
          </p:nvPr>
        </p:nvSpPr>
        <p:spPr>
          <a:xfrm>
            <a:off x="9112800" y="635346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E0E8EA8-667E-44BC-89EC-3FD29D4853EB}" type="slidenum">
              <a:rPr lang="en-GB" smtClean="0"/>
              <a:pPr/>
              <a:t>‹#›</a:t>
            </a:fld>
            <a:endParaRPr lang="en-GB" dirty="0"/>
          </a:p>
        </p:txBody>
      </p:sp>
      <p:sp>
        <p:nvSpPr>
          <p:cNvPr id="13" name="Title 1">
            <a:extLst>
              <a:ext uri="{FF2B5EF4-FFF2-40B4-BE49-F238E27FC236}">
                <a16:creationId xmlns:a16="http://schemas.microsoft.com/office/drawing/2014/main" id="{37FFA2DF-377D-4044-812B-1B98D3160D63}"/>
              </a:ext>
            </a:extLst>
          </p:cNvPr>
          <p:cNvSpPr>
            <a:spLocks noGrp="1"/>
          </p:cNvSpPr>
          <p:nvPr>
            <p:ph type="title"/>
          </p:nvPr>
        </p:nvSpPr>
        <p:spPr>
          <a:xfrm>
            <a:off x="336000" y="1376364"/>
            <a:ext cx="11520000" cy="685192"/>
          </a:xfrm>
        </p:spPr>
        <p:txBody>
          <a:bodyPr/>
          <a:lstStyle/>
          <a:p>
            <a:r>
              <a:rPr lang="en-US"/>
              <a:t>Click to edit Master title style</a:t>
            </a:r>
            <a:endParaRPr lang="en-GB"/>
          </a:p>
        </p:txBody>
      </p:sp>
    </p:spTree>
    <p:extLst>
      <p:ext uri="{BB962C8B-B14F-4D97-AF65-F5344CB8AC3E}">
        <p14:creationId xmlns:p14="http://schemas.microsoft.com/office/powerpoint/2010/main" val="2078998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48C8D-47B9-B74A-9F3E-E2D4FD5993D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25AB6E9-7001-B24B-A3C2-12DC0AEC95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AC48048-77BD-4F42-BD26-FAAD7E9D1D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77810A4-CFA5-7443-8BF4-FB8685F12490}"/>
              </a:ext>
            </a:extLst>
          </p:cNvPr>
          <p:cNvSpPr>
            <a:spLocks noGrp="1"/>
          </p:cNvSpPr>
          <p:nvPr>
            <p:ph type="dt" sz="half" idx="10"/>
          </p:nvPr>
        </p:nvSpPr>
        <p:spPr/>
        <p:txBody>
          <a:bodyPr/>
          <a:lstStyle/>
          <a:p>
            <a:fld id="{9745440C-DF57-7243-B06A-A0E7181B96A1}" type="datetimeFigureOut">
              <a:rPr lang="en-US" smtClean="0"/>
              <a:t>1/14/22</a:t>
            </a:fld>
            <a:endParaRPr lang="en-US"/>
          </a:p>
        </p:txBody>
      </p:sp>
      <p:sp>
        <p:nvSpPr>
          <p:cNvPr id="6" name="Footer Placeholder 5">
            <a:extLst>
              <a:ext uri="{FF2B5EF4-FFF2-40B4-BE49-F238E27FC236}">
                <a16:creationId xmlns:a16="http://schemas.microsoft.com/office/drawing/2014/main" id="{127EB030-6D51-9445-8D47-BA15C13ADA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607EFB-C09C-F341-B2F8-3F8AD35D4F4D}"/>
              </a:ext>
            </a:extLst>
          </p:cNvPr>
          <p:cNvSpPr>
            <a:spLocks noGrp="1"/>
          </p:cNvSpPr>
          <p:nvPr>
            <p:ph type="sldNum" sz="quarter" idx="12"/>
          </p:nvPr>
        </p:nvSpPr>
        <p:spPr/>
        <p:txBody>
          <a:bodyPr/>
          <a:lstStyle/>
          <a:p>
            <a:fld id="{DD1CC37A-8A9E-5247-8363-5B5D589928E9}" type="slidenum">
              <a:rPr lang="en-US" smtClean="0"/>
              <a:t>‹#›</a:t>
            </a:fld>
            <a:endParaRPr lang="en-US"/>
          </a:p>
        </p:txBody>
      </p:sp>
    </p:spTree>
    <p:extLst>
      <p:ext uri="{BB962C8B-B14F-4D97-AF65-F5344CB8AC3E}">
        <p14:creationId xmlns:p14="http://schemas.microsoft.com/office/powerpoint/2010/main" val="4797283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9FE4D-EAAD-1E47-8E88-9C327FB2AE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BF292E2-437A-254E-B6AD-687AC5E61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166C5E-B1DA-0749-AAC2-6351A9B8F3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61D39A3-E7FB-CF4D-9159-86F836E67E70}"/>
              </a:ext>
            </a:extLst>
          </p:cNvPr>
          <p:cNvSpPr>
            <a:spLocks noGrp="1"/>
          </p:cNvSpPr>
          <p:nvPr>
            <p:ph type="dt" sz="half" idx="10"/>
          </p:nvPr>
        </p:nvSpPr>
        <p:spPr/>
        <p:txBody>
          <a:bodyPr/>
          <a:lstStyle/>
          <a:p>
            <a:fld id="{9745440C-DF57-7243-B06A-A0E7181B96A1}" type="datetimeFigureOut">
              <a:rPr lang="en-US" smtClean="0"/>
              <a:t>1/14/22</a:t>
            </a:fld>
            <a:endParaRPr lang="en-US"/>
          </a:p>
        </p:txBody>
      </p:sp>
      <p:sp>
        <p:nvSpPr>
          <p:cNvPr id="6" name="Footer Placeholder 5">
            <a:extLst>
              <a:ext uri="{FF2B5EF4-FFF2-40B4-BE49-F238E27FC236}">
                <a16:creationId xmlns:a16="http://schemas.microsoft.com/office/drawing/2014/main" id="{961FFF67-261A-6049-A87A-4A67537D5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72795-D240-3B4E-AC9B-56913DFD32AE}"/>
              </a:ext>
            </a:extLst>
          </p:cNvPr>
          <p:cNvSpPr>
            <a:spLocks noGrp="1"/>
          </p:cNvSpPr>
          <p:nvPr>
            <p:ph type="sldNum" sz="quarter" idx="12"/>
          </p:nvPr>
        </p:nvSpPr>
        <p:spPr/>
        <p:txBody>
          <a:bodyPr/>
          <a:lstStyle/>
          <a:p>
            <a:fld id="{DD1CC37A-8A9E-5247-8363-5B5D589928E9}" type="slidenum">
              <a:rPr lang="en-US" smtClean="0"/>
              <a:t>‹#›</a:t>
            </a:fld>
            <a:endParaRPr lang="en-US"/>
          </a:p>
        </p:txBody>
      </p:sp>
    </p:spTree>
    <p:extLst>
      <p:ext uri="{BB962C8B-B14F-4D97-AF65-F5344CB8AC3E}">
        <p14:creationId xmlns:p14="http://schemas.microsoft.com/office/powerpoint/2010/main" val="39761451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48F98-119E-214D-A61A-01497F69EBF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289B1AD-E26C-1F40-9AC3-4DDEC04BB4B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0F1AA1A-8219-6F4C-B2A9-3488620227FD}"/>
              </a:ext>
            </a:extLst>
          </p:cNvPr>
          <p:cNvSpPr>
            <a:spLocks noGrp="1"/>
          </p:cNvSpPr>
          <p:nvPr>
            <p:ph type="dt" sz="half" idx="10"/>
          </p:nvPr>
        </p:nvSpPr>
        <p:spPr/>
        <p:txBody>
          <a:bodyPr/>
          <a:lstStyle/>
          <a:p>
            <a:fld id="{9745440C-DF57-7243-B06A-A0E7181B96A1}" type="datetimeFigureOut">
              <a:rPr lang="en-US" smtClean="0"/>
              <a:t>1/14/22</a:t>
            </a:fld>
            <a:endParaRPr lang="en-US"/>
          </a:p>
        </p:txBody>
      </p:sp>
      <p:sp>
        <p:nvSpPr>
          <p:cNvPr id="5" name="Footer Placeholder 4">
            <a:extLst>
              <a:ext uri="{FF2B5EF4-FFF2-40B4-BE49-F238E27FC236}">
                <a16:creationId xmlns:a16="http://schemas.microsoft.com/office/drawing/2014/main" id="{55FC9025-4C0D-8845-B253-6829DB36E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1B6797-0FDD-7445-ACC1-8A7362849778}"/>
              </a:ext>
            </a:extLst>
          </p:cNvPr>
          <p:cNvSpPr>
            <a:spLocks noGrp="1"/>
          </p:cNvSpPr>
          <p:nvPr>
            <p:ph type="sldNum" sz="quarter" idx="12"/>
          </p:nvPr>
        </p:nvSpPr>
        <p:spPr/>
        <p:txBody>
          <a:bodyPr/>
          <a:lstStyle/>
          <a:p>
            <a:fld id="{DD1CC37A-8A9E-5247-8363-5B5D589928E9}" type="slidenum">
              <a:rPr lang="en-US" smtClean="0"/>
              <a:t>‹#›</a:t>
            </a:fld>
            <a:endParaRPr lang="en-US"/>
          </a:p>
        </p:txBody>
      </p:sp>
    </p:spTree>
    <p:extLst>
      <p:ext uri="{BB962C8B-B14F-4D97-AF65-F5344CB8AC3E}">
        <p14:creationId xmlns:p14="http://schemas.microsoft.com/office/powerpoint/2010/main" val="22331269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9E000F-51F5-1D41-B649-F7000F6FEEC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6790194-5274-C94C-AF20-64CFD0753C8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34AAAA-EB59-F34F-A1B3-C77864F4FFC3}"/>
              </a:ext>
            </a:extLst>
          </p:cNvPr>
          <p:cNvSpPr>
            <a:spLocks noGrp="1"/>
          </p:cNvSpPr>
          <p:nvPr>
            <p:ph type="dt" sz="half" idx="10"/>
          </p:nvPr>
        </p:nvSpPr>
        <p:spPr/>
        <p:txBody>
          <a:bodyPr/>
          <a:lstStyle/>
          <a:p>
            <a:fld id="{9745440C-DF57-7243-B06A-A0E7181B96A1}" type="datetimeFigureOut">
              <a:rPr lang="en-US" smtClean="0"/>
              <a:t>1/14/22</a:t>
            </a:fld>
            <a:endParaRPr lang="en-US"/>
          </a:p>
        </p:txBody>
      </p:sp>
      <p:sp>
        <p:nvSpPr>
          <p:cNvPr id="5" name="Footer Placeholder 4">
            <a:extLst>
              <a:ext uri="{FF2B5EF4-FFF2-40B4-BE49-F238E27FC236}">
                <a16:creationId xmlns:a16="http://schemas.microsoft.com/office/drawing/2014/main" id="{CB14B795-890E-834A-BE16-89D7A4A78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9086B-F58E-FA45-ACBA-A182856E1F87}"/>
              </a:ext>
            </a:extLst>
          </p:cNvPr>
          <p:cNvSpPr>
            <a:spLocks noGrp="1"/>
          </p:cNvSpPr>
          <p:nvPr>
            <p:ph type="sldNum" sz="quarter" idx="12"/>
          </p:nvPr>
        </p:nvSpPr>
        <p:spPr/>
        <p:txBody>
          <a:bodyPr/>
          <a:lstStyle/>
          <a:p>
            <a:fld id="{DD1CC37A-8A9E-5247-8363-5B5D589928E9}" type="slidenum">
              <a:rPr lang="en-US" smtClean="0"/>
              <a:t>‹#›</a:t>
            </a:fld>
            <a:endParaRPr lang="en-US"/>
          </a:p>
        </p:txBody>
      </p:sp>
    </p:spTree>
    <p:extLst>
      <p:ext uri="{BB962C8B-B14F-4D97-AF65-F5344CB8AC3E}">
        <p14:creationId xmlns:p14="http://schemas.microsoft.com/office/powerpoint/2010/main" val="12138643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4522B-B48B-4C00-BD2A-017269A58B02}"/>
              </a:ext>
            </a:extLst>
          </p:cNvPr>
          <p:cNvSpPr>
            <a:spLocks noGrp="1"/>
          </p:cNvSpPr>
          <p:nvPr>
            <p:ph type="title"/>
          </p:nvPr>
        </p:nvSpPr>
        <p:spPr/>
        <p:txBody>
          <a:bodyPr>
            <a:noAutofit/>
          </a:bodyPr>
          <a:lstStyle>
            <a:lvl1pPr>
              <a:defRPr>
                <a:solidFill>
                  <a:srgbClr val="FFFFFF"/>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FEDF2E6-9879-4F03-9DED-A5C8CDD56711}"/>
              </a:ext>
            </a:extLst>
          </p:cNvPr>
          <p:cNvSpPr>
            <a:spLocks noGrp="1"/>
          </p:cNvSpPr>
          <p:nvPr>
            <p:ph type="dt" sz="half" idx="10"/>
          </p:nvPr>
        </p:nvSpPr>
        <p:spPr/>
        <p:txBody>
          <a:bodyPr/>
          <a:lstStyle/>
          <a:p>
            <a:fld id="{0144275D-26D0-424B-BC67-D1BA18220A45}" type="datetime1">
              <a:rPr lang="en-GB" smtClean="0"/>
              <a:t>14/01/2022</a:t>
            </a:fld>
            <a:endParaRPr lang="en-GB" dirty="0"/>
          </a:p>
        </p:txBody>
      </p:sp>
      <p:sp>
        <p:nvSpPr>
          <p:cNvPr id="4" name="Footer Placeholder 3">
            <a:extLst>
              <a:ext uri="{FF2B5EF4-FFF2-40B4-BE49-F238E27FC236}">
                <a16:creationId xmlns:a16="http://schemas.microsoft.com/office/drawing/2014/main" id="{0DCB7E0C-837A-4C54-B2FA-19679CFBF782}"/>
              </a:ext>
            </a:extLst>
          </p:cNvPr>
          <p:cNvSpPr>
            <a:spLocks noGrp="1"/>
          </p:cNvSpPr>
          <p:nvPr>
            <p:ph type="ftr" sz="quarter" idx="11"/>
          </p:nvPr>
        </p:nvSpPr>
        <p:spPr/>
        <p:txBody>
          <a:bodyPr/>
          <a:lstStyle>
            <a:lvl1pPr>
              <a:defRPr>
                <a:solidFill>
                  <a:schemeClr val="bg2"/>
                </a:solidFill>
              </a:defRPr>
            </a:lvl1pPr>
          </a:lstStyle>
          <a:p>
            <a:r>
              <a:rPr lang="en-GB" dirty="0"/>
              <a:t>iseethedifference.co.uk</a:t>
            </a:r>
          </a:p>
        </p:txBody>
      </p:sp>
      <p:sp>
        <p:nvSpPr>
          <p:cNvPr id="5" name="Slide Number Placeholder 4">
            <a:extLst>
              <a:ext uri="{FF2B5EF4-FFF2-40B4-BE49-F238E27FC236}">
                <a16:creationId xmlns:a16="http://schemas.microsoft.com/office/drawing/2014/main" id="{544D2832-EFF8-41C3-80A8-3658452636AF}"/>
              </a:ext>
            </a:extLst>
          </p:cNvPr>
          <p:cNvSpPr>
            <a:spLocks noGrp="1"/>
          </p:cNvSpPr>
          <p:nvPr>
            <p:ph type="sldNum" sz="quarter" idx="12"/>
          </p:nvPr>
        </p:nvSpPr>
        <p:spPr/>
        <p:txBody>
          <a:bodyPr/>
          <a:lstStyle/>
          <a:p>
            <a:fld id="{D93D4861-0DB5-4C61-B583-2CFDCFB3EE9B}" type="slidenum">
              <a:rPr lang="en-GB" smtClean="0"/>
              <a:pPr/>
              <a:t>‹#›</a:t>
            </a:fld>
            <a:endParaRPr lang="en-GB" dirty="0"/>
          </a:p>
        </p:txBody>
      </p:sp>
    </p:spTree>
    <p:extLst>
      <p:ext uri="{BB962C8B-B14F-4D97-AF65-F5344CB8AC3E}">
        <p14:creationId xmlns:p14="http://schemas.microsoft.com/office/powerpoint/2010/main" val="668692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8CD1FF78-F935-4064-A351-C10E59329EF2}"/>
              </a:ext>
            </a:extLst>
          </p:cNvPr>
          <p:cNvSpPr>
            <a:spLocks noGrp="1"/>
          </p:cNvSpPr>
          <p:nvPr>
            <p:ph type="dt" sz="half" idx="2"/>
          </p:nvPr>
        </p:nvSpPr>
        <p:spPr>
          <a:xfrm>
            <a:off x="336000" y="6356349"/>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CD27297C-C277-402E-8C59-6C3E6B694A07}" type="datetime1">
              <a:rPr lang="en-GB" smtClean="0"/>
              <a:t>14/01/2022</a:t>
            </a:fld>
            <a:endParaRPr lang="en-GB" dirty="0"/>
          </a:p>
        </p:txBody>
      </p:sp>
      <p:sp>
        <p:nvSpPr>
          <p:cNvPr id="7" name="Footer Placeholder 4">
            <a:extLst>
              <a:ext uri="{FF2B5EF4-FFF2-40B4-BE49-F238E27FC236}">
                <a16:creationId xmlns:a16="http://schemas.microsoft.com/office/drawing/2014/main" id="{E23C0D66-640A-48F3-8439-20EF1D9F6F2D}"/>
              </a:ext>
            </a:extLst>
          </p:cNvPr>
          <p:cNvSpPr>
            <a:spLocks noGrp="1"/>
          </p:cNvSpPr>
          <p:nvPr>
            <p:ph type="ftr" sz="quarter" idx="3"/>
          </p:nvPr>
        </p:nvSpPr>
        <p:spPr>
          <a:xfrm>
            <a:off x="3192087" y="6356350"/>
            <a:ext cx="5809037"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dirty="0"/>
              <a:t>#FutureFHFT</a:t>
            </a:r>
          </a:p>
        </p:txBody>
      </p:sp>
      <p:sp>
        <p:nvSpPr>
          <p:cNvPr id="8" name="Slide Number Placeholder 5">
            <a:extLst>
              <a:ext uri="{FF2B5EF4-FFF2-40B4-BE49-F238E27FC236}">
                <a16:creationId xmlns:a16="http://schemas.microsoft.com/office/drawing/2014/main" id="{707CEBA5-49EB-4C4A-AA09-756765C54616}"/>
              </a:ext>
            </a:extLst>
          </p:cNvPr>
          <p:cNvSpPr>
            <a:spLocks noGrp="1"/>
          </p:cNvSpPr>
          <p:nvPr>
            <p:ph type="sldNum" sz="quarter" idx="4"/>
          </p:nvPr>
        </p:nvSpPr>
        <p:spPr>
          <a:xfrm>
            <a:off x="9112800" y="635346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E0E8EA8-667E-44BC-89EC-3FD29D4853EB}" type="slidenum">
              <a:rPr lang="en-GB" smtClean="0"/>
              <a:pPr/>
              <a:t>‹#›</a:t>
            </a:fld>
            <a:endParaRPr lang="en-GB" dirty="0"/>
          </a:p>
        </p:txBody>
      </p:sp>
      <p:sp>
        <p:nvSpPr>
          <p:cNvPr id="9" name="Title 1">
            <a:extLst>
              <a:ext uri="{FF2B5EF4-FFF2-40B4-BE49-F238E27FC236}">
                <a16:creationId xmlns:a16="http://schemas.microsoft.com/office/drawing/2014/main" id="{3726509C-E597-46BD-A570-66A7550BFA30}"/>
              </a:ext>
            </a:extLst>
          </p:cNvPr>
          <p:cNvSpPr>
            <a:spLocks noGrp="1"/>
          </p:cNvSpPr>
          <p:nvPr>
            <p:ph type="title"/>
          </p:nvPr>
        </p:nvSpPr>
        <p:spPr>
          <a:xfrm>
            <a:off x="336000" y="1430338"/>
            <a:ext cx="11520000" cy="823912"/>
          </a:xfrm>
        </p:spPr>
        <p:txBody>
          <a:bodyPr/>
          <a:lstStyle/>
          <a:p>
            <a:r>
              <a:rPr lang="en-US"/>
              <a:t>Click to edit Master title style</a:t>
            </a:r>
            <a:endParaRPr lang="en-GB"/>
          </a:p>
        </p:txBody>
      </p:sp>
    </p:spTree>
    <p:extLst>
      <p:ext uri="{BB962C8B-B14F-4D97-AF65-F5344CB8AC3E}">
        <p14:creationId xmlns:p14="http://schemas.microsoft.com/office/powerpoint/2010/main" val="1759923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945A0C38-E253-4277-9440-FE001A0D004E}"/>
              </a:ext>
            </a:extLst>
          </p:cNvPr>
          <p:cNvSpPr>
            <a:spLocks noGrp="1"/>
          </p:cNvSpPr>
          <p:nvPr>
            <p:ph type="dt" sz="half" idx="2"/>
          </p:nvPr>
        </p:nvSpPr>
        <p:spPr>
          <a:xfrm>
            <a:off x="336000" y="6356349"/>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3AABB0DC-CA72-4097-8795-46B087DE00E9}" type="datetime1">
              <a:rPr lang="en-GB" smtClean="0"/>
              <a:t>14/01/2022</a:t>
            </a:fld>
            <a:endParaRPr lang="en-GB" dirty="0"/>
          </a:p>
        </p:txBody>
      </p:sp>
      <p:sp>
        <p:nvSpPr>
          <p:cNvPr id="6" name="Footer Placeholder 4">
            <a:extLst>
              <a:ext uri="{FF2B5EF4-FFF2-40B4-BE49-F238E27FC236}">
                <a16:creationId xmlns:a16="http://schemas.microsoft.com/office/drawing/2014/main" id="{3BE6368E-5DE1-40A4-8220-C29192DAD229}"/>
              </a:ext>
            </a:extLst>
          </p:cNvPr>
          <p:cNvSpPr>
            <a:spLocks noGrp="1"/>
          </p:cNvSpPr>
          <p:nvPr>
            <p:ph type="ftr" sz="quarter" idx="3"/>
          </p:nvPr>
        </p:nvSpPr>
        <p:spPr>
          <a:xfrm>
            <a:off x="3192087" y="6356350"/>
            <a:ext cx="5809037"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dirty="0"/>
              <a:t>#FutureFHFT</a:t>
            </a:r>
          </a:p>
        </p:txBody>
      </p:sp>
      <p:sp>
        <p:nvSpPr>
          <p:cNvPr id="7" name="Slide Number Placeholder 5">
            <a:extLst>
              <a:ext uri="{FF2B5EF4-FFF2-40B4-BE49-F238E27FC236}">
                <a16:creationId xmlns:a16="http://schemas.microsoft.com/office/drawing/2014/main" id="{18626616-2676-4E9F-AA60-31D27C80E6A8}"/>
              </a:ext>
            </a:extLst>
          </p:cNvPr>
          <p:cNvSpPr>
            <a:spLocks noGrp="1"/>
          </p:cNvSpPr>
          <p:nvPr>
            <p:ph type="sldNum" sz="quarter" idx="4"/>
          </p:nvPr>
        </p:nvSpPr>
        <p:spPr>
          <a:xfrm>
            <a:off x="9112800" y="635346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E0E8EA8-667E-44BC-89EC-3FD29D4853EB}" type="slidenum">
              <a:rPr lang="en-GB" smtClean="0"/>
              <a:pPr/>
              <a:t>‹#›</a:t>
            </a:fld>
            <a:endParaRPr lang="en-GB" dirty="0"/>
          </a:p>
        </p:txBody>
      </p:sp>
    </p:spTree>
    <p:extLst>
      <p:ext uri="{BB962C8B-B14F-4D97-AF65-F5344CB8AC3E}">
        <p14:creationId xmlns:p14="http://schemas.microsoft.com/office/powerpoint/2010/main" val="3154453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46A938-C311-4AD3-95E6-992AC148EC48}"/>
              </a:ext>
            </a:extLst>
          </p:cNvPr>
          <p:cNvSpPr>
            <a:spLocks noGrp="1"/>
          </p:cNvSpPr>
          <p:nvPr>
            <p:ph idx="1"/>
          </p:nvPr>
        </p:nvSpPr>
        <p:spPr>
          <a:xfrm>
            <a:off x="5183188" y="1388852"/>
            <a:ext cx="6672812" cy="47445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EB4586C-AEF4-43B6-98F6-F812E0D53AA4}"/>
              </a:ext>
            </a:extLst>
          </p:cNvPr>
          <p:cNvSpPr>
            <a:spLocks noGrp="1"/>
          </p:cNvSpPr>
          <p:nvPr>
            <p:ph type="body" sz="half" idx="2"/>
          </p:nvPr>
        </p:nvSpPr>
        <p:spPr>
          <a:xfrm>
            <a:off x="336000" y="2363639"/>
            <a:ext cx="4436025" cy="37697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6892C5D-8CEF-4062-8B2E-11219A3BE041}"/>
              </a:ext>
            </a:extLst>
          </p:cNvPr>
          <p:cNvSpPr>
            <a:spLocks noGrp="1"/>
          </p:cNvSpPr>
          <p:nvPr>
            <p:ph type="dt" sz="half" idx="10"/>
          </p:nvPr>
        </p:nvSpPr>
        <p:spPr>
          <a:xfrm>
            <a:off x="336000" y="6356349"/>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186467F5-2875-4633-A81C-BAF031DDB09A}" type="datetime1">
              <a:rPr lang="en-GB" smtClean="0"/>
              <a:t>14/01/2022</a:t>
            </a:fld>
            <a:endParaRPr lang="en-GB" dirty="0"/>
          </a:p>
        </p:txBody>
      </p:sp>
      <p:sp>
        <p:nvSpPr>
          <p:cNvPr id="9" name="Footer Placeholder 4">
            <a:extLst>
              <a:ext uri="{FF2B5EF4-FFF2-40B4-BE49-F238E27FC236}">
                <a16:creationId xmlns:a16="http://schemas.microsoft.com/office/drawing/2014/main" id="{B4F74556-E4BB-475A-AC9E-DB1386D04835}"/>
              </a:ext>
            </a:extLst>
          </p:cNvPr>
          <p:cNvSpPr>
            <a:spLocks noGrp="1"/>
          </p:cNvSpPr>
          <p:nvPr>
            <p:ph type="ftr" sz="quarter" idx="3"/>
          </p:nvPr>
        </p:nvSpPr>
        <p:spPr>
          <a:xfrm>
            <a:off x="3192087" y="6356350"/>
            <a:ext cx="5809037"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dirty="0"/>
              <a:t>#FutureFHFT</a:t>
            </a:r>
          </a:p>
        </p:txBody>
      </p:sp>
      <p:sp>
        <p:nvSpPr>
          <p:cNvPr id="10" name="Slide Number Placeholder 5">
            <a:extLst>
              <a:ext uri="{FF2B5EF4-FFF2-40B4-BE49-F238E27FC236}">
                <a16:creationId xmlns:a16="http://schemas.microsoft.com/office/drawing/2014/main" id="{12C56FE0-87C2-42C5-80C2-4BCABF198566}"/>
              </a:ext>
            </a:extLst>
          </p:cNvPr>
          <p:cNvSpPr>
            <a:spLocks noGrp="1"/>
          </p:cNvSpPr>
          <p:nvPr>
            <p:ph type="sldNum" sz="quarter" idx="4"/>
          </p:nvPr>
        </p:nvSpPr>
        <p:spPr>
          <a:xfrm>
            <a:off x="9112800" y="635346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E0E8EA8-667E-44BC-89EC-3FD29D4853EB}" type="slidenum">
              <a:rPr lang="en-GB" smtClean="0"/>
              <a:pPr/>
              <a:t>‹#›</a:t>
            </a:fld>
            <a:endParaRPr lang="en-GB" dirty="0"/>
          </a:p>
        </p:txBody>
      </p:sp>
      <p:sp>
        <p:nvSpPr>
          <p:cNvPr id="11" name="Title 1">
            <a:extLst>
              <a:ext uri="{FF2B5EF4-FFF2-40B4-BE49-F238E27FC236}">
                <a16:creationId xmlns:a16="http://schemas.microsoft.com/office/drawing/2014/main" id="{812ECA73-264F-4843-A811-D50B78F505D9}"/>
              </a:ext>
            </a:extLst>
          </p:cNvPr>
          <p:cNvSpPr>
            <a:spLocks noGrp="1"/>
          </p:cNvSpPr>
          <p:nvPr>
            <p:ph type="title"/>
          </p:nvPr>
        </p:nvSpPr>
        <p:spPr>
          <a:xfrm>
            <a:off x="336000" y="1388852"/>
            <a:ext cx="4436026" cy="974786"/>
          </a:xfrm>
        </p:spPr>
        <p:txBody>
          <a:bodyPr anchor="b"/>
          <a:lstStyle>
            <a:lvl1pPr>
              <a:defRPr sz="3200"/>
            </a:lvl1pPr>
          </a:lstStyle>
          <a:p>
            <a:r>
              <a:rPr lang="en-US"/>
              <a:t>Click to edit Master title style</a:t>
            </a:r>
            <a:endParaRPr lang="en-GB"/>
          </a:p>
        </p:txBody>
      </p:sp>
    </p:spTree>
    <p:extLst>
      <p:ext uri="{BB962C8B-B14F-4D97-AF65-F5344CB8AC3E}">
        <p14:creationId xmlns:p14="http://schemas.microsoft.com/office/powerpoint/2010/main" val="272856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B9985-2AB9-4E7E-8CF5-8096E73131E6}"/>
              </a:ext>
            </a:extLst>
          </p:cNvPr>
          <p:cNvSpPr>
            <a:spLocks noGrp="1"/>
          </p:cNvSpPr>
          <p:nvPr>
            <p:ph type="title"/>
          </p:nvPr>
        </p:nvSpPr>
        <p:spPr>
          <a:xfrm>
            <a:off x="336000" y="1388852"/>
            <a:ext cx="4436026" cy="974786"/>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9E58F6D-B8AE-4C55-9BE3-5FB91D955624}"/>
              </a:ext>
            </a:extLst>
          </p:cNvPr>
          <p:cNvSpPr>
            <a:spLocks noGrp="1"/>
          </p:cNvSpPr>
          <p:nvPr>
            <p:ph type="pic" idx="1"/>
          </p:nvPr>
        </p:nvSpPr>
        <p:spPr>
          <a:xfrm>
            <a:off x="5183188" y="1388852"/>
            <a:ext cx="6672812" cy="473590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8740E92F-D3CA-4B95-B9C8-8C3A1617A261}"/>
              </a:ext>
            </a:extLst>
          </p:cNvPr>
          <p:cNvSpPr>
            <a:spLocks noGrp="1"/>
          </p:cNvSpPr>
          <p:nvPr>
            <p:ph type="body" sz="half" idx="2"/>
          </p:nvPr>
        </p:nvSpPr>
        <p:spPr>
          <a:xfrm>
            <a:off x="336000" y="2380890"/>
            <a:ext cx="4436026" cy="37438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863D8D6F-80E4-48A8-A7DD-DEBCAB99C36F}"/>
              </a:ext>
            </a:extLst>
          </p:cNvPr>
          <p:cNvSpPr>
            <a:spLocks noGrp="1"/>
          </p:cNvSpPr>
          <p:nvPr>
            <p:ph type="dt" sz="half" idx="10"/>
          </p:nvPr>
        </p:nvSpPr>
        <p:spPr>
          <a:xfrm>
            <a:off x="336000" y="6356349"/>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C89130C8-0524-425E-AF31-10BBA7495546}" type="datetime1">
              <a:rPr lang="en-GB" smtClean="0"/>
              <a:t>14/01/2022</a:t>
            </a:fld>
            <a:endParaRPr lang="en-GB" dirty="0"/>
          </a:p>
        </p:txBody>
      </p:sp>
      <p:sp>
        <p:nvSpPr>
          <p:cNvPr id="9" name="Footer Placeholder 4">
            <a:extLst>
              <a:ext uri="{FF2B5EF4-FFF2-40B4-BE49-F238E27FC236}">
                <a16:creationId xmlns:a16="http://schemas.microsoft.com/office/drawing/2014/main" id="{D1D6A02B-AA2A-4275-AC90-EB407E44AED0}"/>
              </a:ext>
            </a:extLst>
          </p:cNvPr>
          <p:cNvSpPr>
            <a:spLocks noGrp="1"/>
          </p:cNvSpPr>
          <p:nvPr>
            <p:ph type="ftr" sz="quarter" idx="3"/>
          </p:nvPr>
        </p:nvSpPr>
        <p:spPr>
          <a:xfrm>
            <a:off x="3192087" y="6356350"/>
            <a:ext cx="5809037"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dirty="0"/>
              <a:t>#FutureFHFT</a:t>
            </a:r>
          </a:p>
        </p:txBody>
      </p:sp>
      <p:sp>
        <p:nvSpPr>
          <p:cNvPr id="10" name="Slide Number Placeholder 5">
            <a:extLst>
              <a:ext uri="{FF2B5EF4-FFF2-40B4-BE49-F238E27FC236}">
                <a16:creationId xmlns:a16="http://schemas.microsoft.com/office/drawing/2014/main" id="{8DF8AA81-E3E2-47CC-A7D4-B5A4BA41DD85}"/>
              </a:ext>
            </a:extLst>
          </p:cNvPr>
          <p:cNvSpPr>
            <a:spLocks noGrp="1"/>
          </p:cNvSpPr>
          <p:nvPr>
            <p:ph type="sldNum" sz="quarter" idx="4"/>
          </p:nvPr>
        </p:nvSpPr>
        <p:spPr>
          <a:xfrm>
            <a:off x="9112800" y="635346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E0E8EA8-667E-44BC-89EC-3FD29D4853EB}" type="slidenum">
              <a:rPr lang="en-GB" smtClean="0"/>
              <a:pPr/>
              <a:t>‹#›</a:t>
            </a:fld>
            <a:endParaRPr lang="en-GB" dirty="0"/>
          </a:p>
        </p:txBody>
      </p:sp>
    </p:spTree>
    <p:extLst>
      <p:ext uri="{BB962C8B-B14F-4D97-AF65-F5344CB8AC3E}">
        <p14:creationId xmlns:p14="http://schemas.microsoft.com/office/powerpoint/2010/main" val="34155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9.jpe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FA9B57-629F-487E-9F61-344AD47F6F57}"/>
              </a:ext>
            </a:extLst>
          </p:cNvPr>
          <p:cNvSpPr>
            <a:spLocks noGrp="1"/>
          </p:cNvSpPr>
          <p:nvPr>
            <p:ph type="title"/>
          </p:nvPr>
        </p:nvSpPr>
        <p:spPr>
          <a:xfrm>
            <a:off x="336000" y="1376364"/>
            <a:ext cx="11520000" cy="103432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B041C7-4187-4C2B-859E-F640A0477725}"/>
              </a:ext>
            </a:extLst>
          </p:cNvPr>
          <p:cNvSpPr>
            <a:spLocks noGrp="1"/>
          </p:cNvSpPr>
          <p:nvPr>
            <p:ph type="body" idx="1"/>
          </p:nvPr>
        </p:nvSpPr>
        <p:spPr>
          <a:xfrm>
            <a:off x="336000" y="2590079"/>
            <a:ext cx="11520000" cy="35868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450536-9998-400C-9CCB-3735DBA2307F}"/>
              </a:ext>
            </a:extLst>
          </p:cNvPr>
          <p:cNvSpPr>
            <a:spLocks noGrp="1"/>
          </p:cNvSpPr>
          <p:nvPr>
            <p:ph type="dt" sz="half" idx="2"/>
          </p:nvPr>
        </p:nvSpPr>
        <p:spPr>
          <a:xfrm>
            <a:off x="336000" y="6356349"/>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1D3E8228-10CB-495A-AFCD-16177FBA2424}" type="datetime1">
              <a:rPr lang="en-GB" smtClean="0"/>
              <a:t>14/01/2022</a:t>
            </a:fld>
            <a:endParaRPr lang="en-GB" dirty="0"/>
          </a:p>
        </p:txBody>
      </p:sp>
      <p:sp>
        <p:nvSpPr>
          <p:cNvPr id="5" name="Footer Placeholder 4">
            <a:extLst>
              <a:ext uri="{FF2B5EF4-FFF2-40B4-BE49-F238E27FC236}">
                <a16:creationId xmlns:a16="http://schemas.microsoft.com/office/drawing/2014/main" id="{EB8DC667-EB8A-41CA-AD46-81F5F49AFD26}"/>
              </a:ext>
            </a:extLst>
          </p:cNvPr>
          <p:cNvSpPr>
            <a:spLocks noGrp="1"/>
          </p:cNvSpPr>
          <p:nvPr>
            <p:ph type="ftr" sz="quarter" idx="3"/>
          </p:nvPr>
        </p:nvSpPr>
        <p:spPr>
          <a:xfrm>
            <a:off x="3192087" y="6356350"/>
            <a:ext cx="5809037"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dirty="0"/>
              <a:t>#FutureFHFT</a:t>
            </a:r>
          </a:p>
        </p:txBody>
      </p:sp>
      <p:sp>
        <p:nvSpPr>
          <p:cNvPr id="6" name="Slide Number Placeholder 5">
            <a:extLst>
              <a:ext uri="{FF2B5EF4-FFF2-40B4-BE49-F238E27FC236}">
                <a16:creationId xmlns:a16="http://schemas.microsoft.com/office/drawing/2014/main" id="{83CAC47A-BB38-47D2-9A1A-0125AACD6EBE}"/>
              </a:ext>
            </a:extLst>
          </p:cNvPr>
          <p:cNvSpPr>
            <a:spLocks noGrp="1"/>
          </p:cNvSpPr>
          <p:nvPr>
            <p:ph type="sldNum" sz="quarter" idx="4"/>
          </p:nvPr>
        </p:nvSpPr>
        <p:spPr>
          <a:xfrm>
            <a:off x="9112800" y="635346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E0E8EA8-667E-44BC-89EC-3FD29D4853EB}" type="slidenum">
              <a:rPr lang="en-GB" smtClean="0"/>
              <a:pPr/>
              <a:t>‹#›</a:t>
            </a:fld>
            <a:endParaRPr lang="en-GB" dirty="0"/>
          </a:p>
        </p:txBody>
      </p:sp>
      <p:cxnSp>
        <p:nvCxnSpPr>
          <p:cNvPr id="7" name="Straight Connector 13">
            <a:extLst>
              <a:ext uri="{FF2B5EF4-FFF2-40B4-BE49-F238E27FC236}">
                <a16:creationId xmlns:a16="http://schemas.microsoft.com/office/drawing/2014/main" id="{EE30750B-82DD-4717-B63E-8517EB268F30}"/>
              </a:ext>
            </a:extLst>
          </p:cNvPr>
          <p:cNvCxnSpPr>
            <a:cxnSpLocks noChangeShapeType="1"/>
          </p:cNvCxnSpPr>
          <p:nvPr userDrawn="1"/>
        </p:nvCxnSpPr>
        <p:spPr bwMode="auto">
          <a:xfrm>
            <a:off x="0" y="1196975"/>
            <a:ext cx="12192000" cy="0"/>
          </a:xfrm>
          <a:prstGeom prst="line">
            <a:avLst/>
          </a:prstGeom>
          <a:noFill/>
          <a:ln w="88900">
            <a:solidFill>
              <a:srgbClr val="295A97"/>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8" name="Picture 7">
            <a:extLst>
              <a:ext uri="{FF2B5EF4-FFF2-40B4-BE49-F238E27FC236}">
                <a16:creationId xmlns:a16="http://schemas.microsoft.com/office/drawing/2014/main" id="{609EACE5-B979-4C47-A2C3-A793A253455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001125" y="186531"/>
            <a:ext cx="31908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5A0CAC2F-BBAD-4049-94C3-8762E6FEE47B}"/>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260350"/>
            <a:ext cx="61610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525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b="1" kern="1200">
          <a:solidFill>
            <a:srgbClr val="1F497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009" y="0"/>
            <a:ext cx="12185983" cy="6858000"/>
          </a:xfrm>
          <a:prstGeom prst="rect">
            <a:avLst/>
          </a:prstGeom>
        </p:spPr>
      </p:pic>
    </p:spTree>
    <p:extLst>
      <p:ext uri="{BB962C8B-B14F-4D97-AF65-F5344CB8AC3E}">
        <p14:creationId xmlns:p14="http://schemas.microsoft.com/office/powerpoint/2010/main" val="663489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A0A42B-2011-4CDB-A9F3-76B24EC1CF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5113F0-9C0E-41DD-950F-993F19DC5A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9C0418-75CA-4B9B-ABF8-BE815A9DBC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FA12C-9E94-460B-A66B-A2C79BC5C9BA}" type="datetimeFigureOut">
              <a:rPr lang="en-GB" smtClean="0"/>
              <a:t>14/01/2022</a:t>
            </a:fld>
            <a:endParaRPr lang="en-GB"/>
          </a:p>
        </p:txBody>
      </p:sp>
      <p:sp>
        <p:nvSpPr>
          <p:cNvPr id="5" name="Footer Placeholder 4">
            <a:extLst>
              <a:ext uri="{FF2B5EF4-FFF2-40B4-BE49-F238E27FC236}">
                <a16:creationId xmlns:a16="http://schemas.microsoft.com/office/drawing/2014/main" id="{FDB1A2A5-F754-4EF0-9ED6-498BB9A649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DD473B6-12A2-4D3C-8E08-6FF9043CDA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22A183-BC53-4DB8-907D-81AA2134BC89}" type="slidenum">
              <a:rPr lang="en-GB" smtClean="0"/>
              <a:t>‹#›</a:t>
            </a:fld>
            <a:endParaRPr lang="en-GB"/>
          </a:p>
        </p:txBody>
      </p:sp>
    </p:spTree>
    <p:extLst>
      <p:ext uri="{BB962C8B-B14F-4D97-AF65-F5344CB8AC3E}">
        <p14:creationId xmlns:p14="http://schemas.microsoft.com/office/powerpoint/2010/main" val="200575360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p:nvCxnSpPr>
        <p:spPr>
          <a:xfrm>
            <a:off x="0" y="6168982"/>
            <a:ext cx="1219200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Graphical user interface, text&#10;&#10;Description automatically generated with medium confidence">
            <a:extLst>
              <a:ext uri="{FF2B5EF4-FFF2-40B4-BE49-F238E27FC236}">
                <a16:creationId xmlns:a16="http://schemas.microsoft.com/office/drawing/2014/main" id="{21D1E059-E4C2-4187-AE85-7907EC61EC8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911651" y="230188"/>
            <a:ext cx="1936063" cy="794846"/>
          </a:xfrm>
          <a:prstGeom prst="rect">
            <a:avLst/>
          </a:prstGeom>
        </p:spPr>
      </p:pic>
    </p:spTree>
    <p:extLst>
      <p:ext uri="{BB962C8B-B14F-4D97-AF65-F5344CB8AC3E}">
        <p14:creationId xmlns:p14="http://schemas.microsoft.com/office/powerpoint/2010/main" val="168770475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0685A3-6244-FF45-A5A7-BF38CD23AC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22C537B-953C-6C49-95BA-63C01105C8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66A73C-629B-E545-BB44-A1E458EB12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5440C-DF57-7243-B06A-A0E7181B96A1}" type="datetimeFigureOut">
              <a:rPr lang="en-US" smtClean="0"/>
              <a:t>1/14/22</a:t>
            </a:fld>
            <a:endParaRPr lang="en-US"/>
          </a:p>
        </p:txBody>
      </p:sp>
      <p:sp>
        <p:nvSpPr>
          <p:cNvPr id="5" name="Footer Placeholder 4">
            <a:extLst>
              <a:ext uri="{FF2B5EF4-FFF2-40B4-BE49-F238E27FC236}">
                <a16:creationId xmlns:a16="http://schemas.microsoft.com/office/drawing/2014/main" id="{E3133400-D949-E04A-80EB-9620C8881F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D020FC-C174-A341-BD4D-21ADAD51F0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CC37A-8A9E-5247-8363-5B5D589928E9}" type="slidenum">
              <a:rPr lang="en-US" smtClean="0"/>
              <a:t>‹#›</a:t>
            </a:fld>
            <a:endParaRPr lang="en-US"/>
          </a:p>
        </p:txBody>
      </p:sp>
    </p:spTree>
    <p:extLst>
      <p:ext uri="{BB962C8B-B14F-4D97-AF65-F5344CB8AC3E}">
        <p14:creationId xmlns:p14="http://schemas.microsoft.com/office/powerpoint/2010/main" val="165159887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careers.fhft.nhs.uk/" TargetMode="External"/><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160;https:/careers.fhft.nhs.u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1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hyperlink" Target="mailto:resourcingandretention@berkshire.nhs.uk" TargetMode="External"/><Relationship Id="rId2" Type="http://schemas.openxmlformats.org/officeDocument/2006/relationships/hyperlink" Target="https://www.jobs.nhs.uk/xi/search_vacancy/?action=search&amp;master_id=120886" TargetMode="External"/><Relationship Id="rId1" Type="http://schemas.openxmlformats.org/officeDocument/2006/relationships/slideLayout" Target="../slideLayouts/slideLayout16.xml"/><Relationship Id="rId4" Type="http://schemas.openxmlformats.org/officeDocument/2006/relationships/hyperlink" Target="mailto:temporarystaffingteam@berkshire.nhs.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hyperlink" Target="http://www.pngall.com/team-png" TargetMode="External"/><Relationship Id="rId2" Type="http://schemas.openxmlformats.org/officeDocument/2006/relationships/image" Target="../media/image46.png"/><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hyperlink" Target="https://www.tdktalks.com/introductions-key-productive-networking/" TargetMode="External"/><Relationship Id="rId2" Type="http://schemas.openxmlformats.org/officeDocument/2006/relationships/image" Target="../media/image48.png"/><Relationship Id="rId1" Type="http://schemas.openxmlformats.org/officeDocument/2006/relationships/slideLayout" Target="../slideLayouts/slideLayout25.xml"/><Relationship Id="rId5" Type="http://schemas.openxmlformats.org/officeDocument/2006/relationships/hyperlink" Target="https://creativecommons.org/licenses/by/3.0/" TargetMode="Externa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0.xml"/><Relationship Id="rId4" Type="http://schemas.openxmlformats.org/officeDocument/2006/relationships/hyperlink" Target="https://langerman.co.za/modern-it-management-role-of-the-cio-lecture-3/"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peoplematters.in/article/sme-talent/onboarding-challenges-in-smes-14950" TargetMode="External"/><Relationship Id="rId2" Type="http://schemas.openxmlformats.org/officeDocument/2006/relationships/image" Target="../media/image50.jpg"/><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hyperlink" Target="https://researchleap.com/discussing-opportunities-crisis-horn-africa-hoa/" TargetMode="External"/><Relationship Id="rId2" Type="http://schemas.openxmlformats.org/officeDocument/2006/relationships/image" Target="../media/image51.jpg"/><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hyperlink" Target="https://moodle.amk.fi/course/view.php?id=422" TargetMode="External"/><Relationship Id="rId2" Type="http://schemas.openxmlformats.org/officeDocument/2006/relationships/image" Target="../media/image52.jpg"/><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hyperlink" Target="http://www.pngall.com/application-png" TargetMode="External"/><Relationship Id="rId7" Type="http://schemas.openxmlformats.org/officeDocument/2006/relationships/hyperlink" Target="mailto:Fidelma.Tinneny@arhltd.com" TargetMode="External"/><Relationship Id="rId2" Type="http://schemas.openxmlformats.org/officeDocument/2006/relationships/image" Target="../media/image53.png"/><Relationship Id="rId1" Type="http://schemas.openxmlformats.org/officeDocument/2006/relationships/slideLayout" Target="../slideLayouts/slideLayout20.xml"/><Relationship Id="rId6" Type="http://schemas.openxmlformats.org/officeDocument/2006/relationships/hyperlink" Target="http://www.berkscare.co.uk/" TargetMode="External"/><Relationship Id="rId5" Type="http://schemas.openxmlformats.org/officeDocument/2006/relationships/hyperlink" Target="mailto:sue.dorling@berkscare.co.uk" TargetMode="Externa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hyperlink" Target="mailto:frimley.traininghub@nhs.net" TargetMode="External"/><Relationship Id="rId2" Type="http://schemas.openxmlformats.org/officeDocument/2006/relationships/image" Target="../media/image57.png"/><Relationship Id="rId1" Type="http://schemas.openxmlformats.org/officeDocument/2006/relationships/slideLayout" Target="../slideLayouts/slideLayout41.xml"/><Relationship Id="rId6" Type="http://schemas.openxmlformats.org/officeDocument/2006/relationships/hyperlink" Target="https://www.nasgp.org.uk/ld4n-frimley/"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41.xml"/><Relationship Id="rId6" Type="http://schemas.openxmlformats.org/officeDocument/2006/relationships/hyperlink" Target="mailto:frimley.traininghub@nhs.net" TargetMode="External"/><Relationship Id="rId5" Type="http://schemas.openxmlformats.org/officeDocument/2006/relationships/image" Target="../media/image54.jp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0.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4.png"/><Relationship Id="rId1" Type="http://schemas.openxmlformats.org/officeDocument/2006/relationships/slideLayout" Target="../slideLayouts/slideLayout20.xml"/><Relationship Id="rId5" Type="http://schemas.openxmlformats.org/officeDocument/2006/relationships/image" Target="../media/image28.pn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4.xml"/><Relationship Id="rId1" Type="http://schemas.openxmlformats.org/officeDocument/2006/relationships/slideLayout" Target="../slideLayouts/slideLayout43.xml"/><Relationship Id="rId5" Type="http://schemas.openxmlformats.org/officeDocument/2006/relationships/image" Target="../media/image71.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72.png"/><Relationship Id="rId4" Type="http://schemas.openxmlformats.org/officeDocument/2006/relationships/notesSlide" Target="../notesSlides/notesSlide1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4.xml"/><Relationship Id="rId1" Type="http://schemas.openxmlformats.org/officeDocument/2006/relationships/tags" Target="../tags/tag3.xml"/></Relationships>
</file>

<file path=ppt/slides/_rels/slide5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4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comments" Target="../comments/comment1.xml"/></Relationships>
</file>

<file path=ppt/slides/_rels/slide5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44.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4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44.xml"/><Relationship Id="rId6" Type="http://schemas.openxmlformats.org/officeDocument/2006/relationships/image" Target="../media/image86.jpeg"/><Relationship Id="rId5" Type="http://schemas.openxmlformats.org/officeDocument/2006/relationships/hyperlink" Target="mailto:w.firth@nhs.net" TargetMode="External"/><Relationship Id="rId4" Type="http://schemas.openxmlformats.org/officeDocument/2006/relationships/image" Target="../media/image69.emf"/></Relationships>
</file>

<file path=ppt/slides/_rels/slide6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C7D507-0F6F-FD43-8D00-329F520107FE}"/>
              </a:ext>
            </a:extLst>
          </p:cNvPr>
          <p:cNvSpPr>
            <a:spLocks noGrp="1"/>
          </p:cNvSpPr>
          <p:nvPr>
            <p:ph type="dt" sz="half" idx="2"/>
          </p:nvPr>
        </p:nvSpPr>
        <p:spPr/>
        <p:txBody>
          <a:bodyPr/>
          <a:lstStyle/>
          <a:p>
            <a:fld id="{3AABB0DC-CA72-4097-8795-46B087DE00E9}" type="datetime1">
              <a:rPr lang="en-GB" smtClean="0"/>
              <a:t>14/01/2022</a:t>
            </a:fld>
            <a:endParaRPr lang="en-GB" dirty="0"/>
          </a:p>
        </p:txBody>
      </p:sp>
      <p:sp>
        <p:nvSpPr>
          <p:cNvPr id="3" name="Footer Placeholder 2">
            <a:extLst>
              <a:ext uri="{FF2B5EF4-FFF2-40B4-BE49-F238E27FC236}">
                <a16:creationId xmlns:a16="http://schemas.microsoft.com/office/drawing/2014/main" id="{134FEF08-8C45-B747-B248-667C5B7892C4}"/>
              </a:ext>
            </a:extLst>
          </p:cNvPr>
          <p:cNvSpPr>
            <a:spLocks noGrp="1"/>
          </p:cNvSpPr>
          <p:nvPr>
            <p:ph type="ftr" sz="quarter" idx="3"/>
          </p:nvPr>
        </p:nvSpPr>
        <p:spPr/>
        <p:txBody>
          <a:bodyPr/>
          <a:lstStyle/>
          <a:p>
            <a:r>
              <a:rPr lang="en-GB"/>
              <a:t>#FutureFHFT</a:t>
            </a:r>
            <a:endParaRPr lang="en-GB" dirty="0"/>
          </a:p>
        </p:txBody>
      </p:sp>
      <p:sp>
        <p:nvSpPr>
          <p:cNvPr id="4" name="Slide Number Placeholder 3">
            <a:extLst>
              <a:ext uri="{FF2B5EF4-FFF2-40B4-BE49-F238E27FC236}">
                <a16:creationId xmlns:a16="http://schemas.microsoft.com/office/drawing/2014/main" id="{35FE76F0-8DAC-9441-AF5E-97A7177D4215}"/>
              </a:ext>
            </a:extLst>
          </p:cNvPr>
          <p:cNvSpPr>
            <a:spLocks noGrp="1"/>
          </p:cNvSpPr>
          <p:nvPr>
            <p:ph type="sldNum" sz="quarter" idx="4"/>
          </p:nvPr>
        </p:nvSpPr>
        <p:spPr/>
        <p:txBody>
          <a:bodyPr/>
          <a:lstStyle/>
          <a:p>
            <a:fld id="{5E0E8EA8-667E-44BC-89EC-3FD29D4853EB}" type="slidenum">
              <a:rPr lang="en-GB" smtClean="0"/>
              <a:pPr/>
              <a:t>1</a:t>
            </a:fld>
            <a:endParaRPr lang="en-GB" dirty="0"/>
          </a:p>
        </p:txBody>
      </p:sp>
      <p:sp>
        <p:nvSpPr>
          <p:cNvPr id="6" name="Rectangle 5">
            <a:extLst>
              <a:ext uri="{FF2B5EF4-FFF2-40B4-BE49-F238E27FC236}">
                <a16:creationId xmlns:a16="http://schemas.microsoft.com/office/drawing/2014/main" id="{F8B46EDD-E619-7B4B-937E-8F251C5FCB85}"/>
              </a:ext>
            </a:extLst>
          </p:cNvPr>
          <p:cNvSpPr/>
          <p:nvPr/>
        </p:nvSpPr>
        <p:spPr>
          <a:xfrm>
            <a:off x="0" y="0"/>
            <a:ext cx="12192000" cy="1304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1BC4CAB-EE17-D847-994C-6C61EED4D416}"/>
              </a:ext>
            </a:extLst>
          </p:cNvPr>
          <p:cNvSpPr/>
          <p:nvPr/>
        </p:nvSpPr>
        <p:spPr>
          <a:xfrm>
            <a:off x="0" y="5531005"/>
            <a:ext cx="12192000" cy="1304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Frimley Health and Care logo Final RGB HIGH res.jpg">
            <a:extLst>
              <a:ext uri="{FF2B5EF4-FFF2-40B4-BE49-F238E27FC236}">
                <a16:creationId xmlns:a16="http://schemas.microsoft.com/office/drawing/2014/main" id="{398A7B6C-C8FC-D64E-AB69-CCBFC80617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5530" y="136525"/>
            <a:ext cx="3279025" cy="696412"/>
          </a:xfrm>
          <a:prstGeom prst="rect">
            <a:avLst/>
          </a:prstGeom>
        </p:spPr>
      </p:pic>
      <p:sp>
        <p:nvSpPr>
          <p:cNvPr id="10" name="Title 6">
            <a:extLst>
              <a:ext uri="{FF2B5EF4-FFF2-40B4-BE49-F238E27FC236}">
                <a16:creationId xmlns:a16="http://schemas.microsoft.com/office/drawing/2014/main" id="{84BCC337-0C3B-7C4B-83AA-5169DEF37ECF}"/>
              </a:ext>
            </a:extLst>
          </p:cNvPr>
          <p:cNvSpPr txBox="1">
            <a:spLocks/>
          </p:cNvSpPr>
          <p:nvPr/>
        </p:nvSpPr>
        <p:spPr>
          <a:xfrm>
            <a:off x="514555" y="2733697"/>
            <a:ext cx="11520000" cy="673000"/>
          </a:xfrm>
          <a:prstGeom prst="rect">
            <a:avLst/>
          </a:prstGeom>
        </p:spPr>
        <p:txBody>
          <a:bodyPr/>
          <a:lstStyle>
            <a:lvl1pPr algn="l" defTabSz="914400" rtl="0" eaLnBrk="1" latinLnBrk="0" hangingPunct="1">
              <a:lnSpc>
                <a:spcPct val="90000"/>
              </a:lnSpc>
              <a:spcBef>
                <a:spcPct val="0"/>
              </a:spcBef>
              <a:buNone/>
              <a:defRPr sz="4400" b="1" kern="1200">
                <a:solidFill>
                  <a:srgbClr val="1F497D"/>
                </a:solidFill>
                <a:latin typeface="Arial" panose="020B0604020202020204" pitchFamily="34" charset="0"/>
                <a:ea typeface="+mj-ea"/>
                <a:cs typeface="Arial" panose="020B0604020202020204" pitchFamily="34" charset="0"/>
              </a:defRPr>
            </a:lvl1pPr>
          </a:lstStyle>
          <a:p>
            <a:r>
              <a:rPr lang="en-GB" dirty="0"/>
              <a:t>Frimley ICS Jobs Webinar</a:t>
            </a:r>
          </a:p>
        </p:txBody>
      </p:sp>
      <p:sp>
        <p:nvSpPr>
          <p:cNvPr id="11" name="TextBox 10">
            <a:extLst>
              <a:ext uri="{FF2B5EF4-FFF2-40B4-BE49-F238E27FC236}">
                <a16:creationId xmlns:a16="http://schemas.microsoft.com/office/drawing/2014/main" id="{63F116B6-41B6-0F40-969A-C1F5CE22429D}"/>
              </a:ext>
            </a:extLst>
          </p:cNvPr>
          <p:cNvSpPr txBox="1"/>
          <p:nvPr/>
        </p:nvSpPr>
        <p:spPr>
          <a:xfrm>
            <a:off x="514555" y="3495907"/>
            <a:ext cx="2097049" cy="369332"/>
          </a:xfrm>
          <a:prstGeom prst="rect">
            <a:avLst/>
          </a:prstGeom>
          <a:noFill/>
        </p:spPr>
        <p:txBody>
          <a:bodyPr wrap="none" rtlCol="0">
            <a:spAutoFit/>
          </a:bodyPr>
          <a:lstStyle/>
          <a:p>
            <a:r>
              <a:rPr lang="en-GB" dirty="0"/>
              <a:t>10</a:t>
            </a:r>
            <a:r>
              <a:rPr lang="en-GB" baseline="30000" dirty="0"/>
              <a:t>th</a:t>
            </a:r>
            <a:r>
              <a:rPr lang="en-GB" dirty="0"/>
              <a:t> December 2021</a:t>
            </a:r>
          </a:p>
        </p:txBody>
      </p:sp>
      <p:cxnSp>
        <p:nvCxnSpPr>
          <p:cNvPr id="13" name="Straight Connector 12">
            <a:extLst>
              <a:ext uri="{FF2B5EF4-FFF2-40B4-BE49-F238E27FC236}">
                <a16:creationId xmlns:a16="http://schemas.microsoft.com/office/drawing/2014/main" id="{F95F79E9-1279-004B-91BE-497A56376D77}"/>
              </a:ext>
            </a:extLst>
          </p:cNvPr>
          <p:cNvCxnSpPr/>
          <p:nvPr/>
        </p:nvCxnSpPr>
        <p:spPr>
          <a:xfrm>
            <a:off x="501805" y="557561"/>
            <a:ext cx="0" cy="5876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7F7CF1-F758-1747-AF6C-80DDF4413A36}"/>
              </a:ext>
            </a:extLst>
          </p:cNvPr>
          <p:cNvCxnSpPr/>
          <p:nvPr/>
        </p:nvCxnSpPr>
        <p:spPr>
          <a:xfrm>
            <a:off x="336000" y="3429000"/>
            <a:ext cx="1169855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611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D2F2911-B283-4BFB-82FC-3F13587170C4}"/>
              </a:ext>
            </a:extLst>
          </p:cNvPr>
          <p:cNvSpPr>
            <a:spLocks noGrp="1"/>
          </p:cNvSpPr>
          <p:nvPr>
            <p:ph type="ftr" sz="quarter" idx="3"/>
          </p:nvPr>
        </p:nvSpPr>
        <p:spPr/>
        <p:txBody>
          <a:bodyPr/>
          <a:lstStyle/>
          <a:p>
            <a:r>
              <a:rPr lang="en-GB" dirty="0"/>
              <a:t>#FutureFHFT</a:t>
            </a:r>
          </a:p>
        </p:txBody>
      </p:sp>
      <p:sp>
        <p:nvSpPr>
          <p:cNvPr id="5" name="Slide Number Placeholder 4">
            <a:extLst>
              <a:ext uri="{FF2B5EF4-FFF2-40B4-BE49-F238E27FC236}">
                <a16:creationId xmlns:a16="http://schemas.microsoft.com/office/drawing/2014/main" id="{7D7514F2-239F-4A95-8283-0D9544E1870A}"/>
              </a:ext>
            </a:extLst>
          </p:cNvPr>
          <p:cNvSpPr>
            <a:spLocks noGrp="1"/>
          </p:cNvSpPr>
          <p:nvPr>
            <p:ph type="sldNum" sz="quarter" idx="4"/>
          </p:nvPr>
        </p:nvSpPr>
        <p:spPr/>
        <p:txBody>
          <a:bodyPr/>
          <a:lstStyle/>
          <a:p>
            <a:fld id="{5E0E8EA8-667E-44BC-89EC-3FD29D4853EB}" type="slidenum">
              <a:rPr lang="en-GB" smtClean="0"/>
              <a:pPr/>
              <a:t>10</a:t>
            </a:fld>
            <a:endParaRPr lang="en-GB" dirty="0"/>
          </a:p>
        </p:txBody>
      </p:sp>
      <p:pic>
        <p:nvPicPr>
          <p:cNvPr id="3" name="Picture 2">
            <a:extLst>
              <a:ext uri="{FF2B5EF4-FFF2-40B4-BE49-F238E27FC236}">
                <a16:creationId xmlns:a16="http://schemas.microsoft.com/office/drawing/2014/main" id="{3B69175D-5E1E-4BD6-A6C6-0FFEE846E572}"/>
              </a:ext>
            </a:extLst>
          </p:cNvPr>
          <p:cNvPicPr>
            <a:picLocks noChangeAspect="1"/>
          </p:cNvPicPr>
          <p:nvPr/>
        </p:nvPicPr>
        <p:blipFill>
          <a:blip r:embed="rId3">
            <a:alphaModFix amt="17000"/>
          </a:blip>
          <a:stretch>
            <a:fillRect/>
          </a:stretch>
        </p:blipFill>
        <p:spPr>
          <a:xfrm>
            <a:off x="-1204488" y="1711892"/>
            <a:ext cx="10317288" cy="5315543"/>
          </a:xfrm>
          <a:prstGeom prst="rect">
            <a:avLst/>
          </a:prstGeom>
          <a:effectLst>
            <a:softEdge rad="635000"/>
          </a:effectLst>
        </p:spPr>
      </p:pic>
      <p:sp>
        <p:nvSpPr>
          <p:cNvPr id="10" name="TextBox 9">
            <a:extLst>
              <a:ext uri="{FF2B5EF4-FFF2-40B4-BE49-F238E27FC236}">
                <a16:creationId xmlns:a16="http://schemas.microsoft.com/office/drawing/2014/main" id="{5290DDCC-FD88-44BE-AEA3-CC7A8B834E27}"/>
              </a:ext>
            </a:extLst>
          </p:cNvPr>
          <p:cNvSpPr txBox="1"/>
          <p:nvPr/>
        </p:nvSpPr>
        <p:spPr>
          <a:xfrm>
            <a:off x="902931" y="1217358"/>
            <a:ext cx="10623000" cy="923330"/>
          </a:xfrm>
          <a:prstGeom prst="rect">
            <a:avLst/>
          </a:prstGeom>
          <a:noFill/>
        </p:spPr>
        <p:txBody>
          <a:bodyPr wrap="square">
            <a:spAutoFit/>
          </a:bodyPr>
          <a:lstStyle/>
          <a:p>
            <a:r>
              <a:rPr lang="en-GB" sz="5400" dirty="0">
                <a:solidFill>
                  <a:schemeClr val="accent1">
                    <a:lumMod val="75000"/>
                  </a:schemeClr>
                </a:solidFill>
                <a:latin typeface="Arial" panose="020B0604020202020204" pitchFamily="34" charset="0"/>
                <a:cs typeface="Arial" panose="020B0604020202020204" pitchFamily="34" charset="0"/>
              </a:rPr>
              <a:t>Current &amp; Anticipated challenges</a:t>
            </a:r>
          </a:p>
        </p:txBody>
      </p:sp>
      <p:sp>
        <p:nvSpPr>
          <p:cNvPr id="11" name="TextBox 10">
            <a:extLst>
              <a:ext uri="{FF2B5EF4-FFF2-40B4-BE49-F238E27FC236}">
                <a16:creationId xmlns:a16="http://schemas.microsoft.com/office/drawing/2014/main" id="{6DBD37D9-3564-49FE-B3DD-D42731AD3CBD}"/>
              </a:ext>
            </a:extLst>
          </p:cNvPr>
          <p:cNvSpPr txBox="1"/>
          <p:nvPr/>
        </p:nvSpPr>
        <p:spPr>
          <a:xfrm>
            <a:off x="3516470" y="2462034"/>
            <a:ext cx="7205472" cy="3631763"/>
          </a:xfrm>
          <a:prstGeom prst="rect">
            <a:avLst/>
          </a:prstGeom>
          <a:noFill/>
        </p:spPr>
        <p:txBody>
          <a:bodyPr wrap="square">
            <a:spAutoFit/>
          </a:bodyPr>
          <a:lstStyle/>
          <a:p>
            <a:pPr marL="742950" lvl="1" indent="-285750">
              <a:buFont typeface="Arial" panose="020B0604020202020204" pitchFamily="34" charset="0"/>
              <a:buChar char="•"/>
            </a:pPr>
            <a:r>
              <a:rPr lang="en-GB" dirty="0">
                <a:solidFill>
                  <a:schemeClr val="tx1">
                    <a:lumMod val="50000"/>
                    <a:lumOff val="50000"/>
                  </a:schemeClr>
                </a:solidFill>
              </a:rPr>
              <a:t>Record numbers of patients</a:t>
            </a:r>
          </a:p>
          <a:p>
            <a:pPr marL="742950" lvl="1" indent="-285750">
              <a:buFont typeface="Arial" panose="020B0604020202020204" pitchFamily="34" charset="0"/>
              <a:buChar char="•"/>
            </a:pPr>
            <a:endParaRPr lang="en-GB" dirty="0">
              <a:solidFill>
                <a:schemeClr val="tx1">
                  <a:lumMod val="50000"/>
                  <a:lumOff val="50000"/>
                </a:schemeClr>
              </a:solidFill>
            </a:endParaRPr>
          </a:p>
          <a:p>
            <a:pPr marL="742950" lvl="1" indent="-285750">
              <a:buFont typeface="Arial" panose="020B0604020202020204" pitchFamily="34" charset="0"/>
              <a:buChar char="•"/>
            </a:pPr>
            <a:r>
              <a:rPr lang="en-GB" dirty="0">
                <a:solidFill>
                  <a:schemeClr val="tx1">
                    <a:lumMod val="50000"/>
                    <a:lumOff val="50000"/>
                  </a:schemeClr>
                </a:solidFill>
              </a:rPr>
              <a:t>Strain on the workforce due to COVID, winter pressures, backlog</a:t>
            </a:r>
          </a:p>
          <a:p>
            <a:pPr marL="742950" lvl="1" indent="-285750">
              <a:buFont typeface="Arial" panose="020B0604020202020204" pitchFamily="34" charset="0"/>
              <a:buChar char="•"/>
            </a:pPr>
            <a:endParaRPr lang="en-GB" dirty="0">
              <a:solidFill>
                <a:schemeClr val="tx1">
                  <a:lumMod val="50000"/>
                  <a:lumOff val="50000"/>
                </a:schemeClr>
              </a:solidFill>
            </a:endParaRPr>
          </a:p>
          <a:p>
            <a:pPr marL="742950" lvl="1" indent="-285750">
              <a:buFont typeface="Arial" panose="020B0604020202020204" pitchFamily="34" charset="0"/>
              <a:buChar char="•"/>
            </a:pPr>
            <a:r>
              <a:rPr lang="en-GB" dirty="0">
                <a:solidFill>
                  <a:schemeClr val="tx1">
                    <a:lumMod val="50000"/>
                    <a:lumOff val="50000"/>
                  </a:schemeClr>
                </a:solidFill>
              </a:rPr>
              <a:t>Lack of skills required in the UK to fulfil positions</a:t>
            </a:r>
          </a:p>
          <a:p>
            <a:pPr marL="742950" lvl="1" indent="-285750">
              <a:buFont typeface="Arial" panose="020B0604020202020204" pitchFamily="34" charset="0"/>
              <a:buChar char="•"/>
            </a:pPr>
            <a:endParaRPr lang="en-GB" dirty="0">
              <a:solidFill>
                <a:schemeClr val="tx1">
                  <a:lumMod val="50000"/>
                  <a:lumOff val="50000"/>
                </a:schemeClr>
              </a:solidFill>
            </a:endParaRPr>
          </a:p>
          <a:p>
            <a:pPr marL="742950" lvl="1" indent="-285750">
              <a:buFont typeface="Arial" panose="020B0604020202020204" pitchFamily="34" charset="0"/>
              <a:buChar char="•"/>
            </a:pPr>
            <a:r>
              <a:rPr lang="en-GB" dirty="0">
                <a:solidFill>
                  <a:schemeClr val="tx1">
                    <a:lumMod val="50000"/>
                    <a:lumOff val="50000"/>
                  </a:schemeClr>
                </a:solidFill>
              </a:rPr>
              <a:t>Agility to scale up recruitment in line with expansion of services and New Hospital</a:t>
            </a:r>
          </a:p>
          <a:p>
            <a:pPr marL="742950" lvl="1" indent="-285750">
              <a:buFont typeface="Arial" panose="020B0604020202020204" pitchFamily="34" charset="0"/>
              <a:buChar char="•"/>
            </a:pPr>
            <a:endParaRPr lang="en-GB" dirty="0">
              <a:solidFill>
                <a:schemeClr val="tx1">
                  <a:lumMod val="50000"/>
                  <a:lumOff val="50000"/>
                </a:schemeClr>
              </a:solidFill>
            </a:endParaRPr>
          </a:p>
          <a:p>
            <a:pPr marL="742950" lvl="1" indent="-285750">
              <a:buFont typeface="Arial" panose="020B0604020202020204" pitchFamily="34" charset="0"/>
              <a:buChar char="•"/>
            </a:pPr>
            <a:r>
              <a:rPr lang="en-GB" dirty="0">
                <a:solidFill>
                  <a:schemeClr val="tx1">
                    <a:lumMod val="50000"/>
                    <a:lumOff val="50000"/>
                  </a:schemeClr>
                </a:solidFill>
              </a:rPr>
              <a:t>Long term fatigue of clinicians, leading to retention issues</a:t>
            </a:r>
          </a:p>
          <a:p>
            <a:pPr marL="742950" lvl="1" indent="-285750">
              <a:buFont typeface="Arial" panose="020B0604020202020204" pitchFamily="34" charset="0"/>
              <a:buChar char="•"/>
            </a:pPr>
            <a:endParaRPr lang="en-GB" dirty="0">
              <a:solidFill>
                <a:schemeClr val="tx1">
                  <a:lumMod val="50000"/>
                  <a:lumOff val="50000"/>
                </a:schemeClr>
              </a:solidFill>
            </a:endParaRPr>
          </a:p>
          <a:p>
            <a:pPr marL="742950" lvl="1" indent="-285750">
              <a:buFont typeface="Arial" panose="020B0604020202020204" pitchFamily="34" charset="0"/>
              <a:buChar char="•"/>
            </a:pPr>
            <a:r>
              <a:rPr lang="en-GB" dirty="0">
                <a:solidFill>
                  <a:schemeClr val="tx1">
                    <a:lumMod val="50000"/>
                    <a:lumOff val="50000"/>
                  </a:schemeClr>
                </a:solidFill>
              </a:rPr>
              <a:t>Market competition both from other Trusts and Private sector</a:t>
            </a:r>
          </a:p>
          <a:p>
            <a:pPr lvl="1"/>
            <a:endParaRPr lang="en-GB" sz="1400" dirty="0">
              <a:solidFill>
                <a:schemeClr val="tx1">
                  <a:lumMod val="50000"/>
                  <a:lumOff val="50000"/>
                </a:schemeClr>
              </a:solidFill>
            </a:endParaRPr>
          </a:p>
        </p:txBody>
      </p:sp>
    </p:spTree>
    <p:extLst>
      <p:ext uri="{BB962C8B-B14F-4D97-AF65-F5344CB8AC3E}">
        <p14:creationId xmlns:p14="http://schemas.microsoft.com/office/powerpoint/2010/main" val="2940846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9BD612-65CD-47C2-84EB-8CD360636030}"/>
              </a:ext>
            </a:extLst>
          </p:cNvPr>
          <p:cNvSpPr txBox="1"/>
          <p:nvPr/>
        </p:nvSpPr>
        <p:spPr>
          <a:xfrm>
            <a:off x="633412" y="2254352"/>
            <a:ext cx="10925175" cy="2215991"/>
          </a:xfrm>
          <a:prstGeom prst="rect">
            <a:avLst/>
          </a:prstGeom>
          <a:noFill/>
        </p:spPr>
        <p:txBody>
          <a:bodyPr wrap="square" rtlCol="0">
            <a:spAutoFit/>
          </a:bodyPr>
          <a:lstStyle/>
          <a:p>
            <a:pPr algn="ctr"/>
            <a:r>
              <a:rPr lang="en-GB" sz="6600" b="1" dirty="0">
                <a:solidFill>
                  <a:srgbClr val="002060"/>
                </a:solidFill>
              </a:rPr>
              <a:t>Development opportunities </a:t>
            </a:r>
          </a:p>
          <a:p>
            <a:pPr algn="ctr"/>
            <a:endParaRPr lang="en-GB" sz="2400" dirty="0">
              <a:solidFill>
                <a:srgbClr val="002060"/>
              </a:solidFill>
            </a:endParaRPr>
          </a:p>
          <a:p>
            <a:pPr algn="ctr"/>
            <a:r>
              <a:rPr lang="en-GB" sz="2400" dirty="0">
                <a:solidFill>
                  <a:srgbClr val="002060"/>
                </a:solidFill>
              </a:rPr>
              <a:t>Nikki Morgan</a:t>
            </a:r>
          </a:p>
          <a:p>
            <a:pPr algn="ctr"/>
            <a:r>
              <a:rPr lang="en-GB" sz="2400" dirty="0">
                <a:solidFill>
                  <a:srgbClr val="002060"/>
                </a:solidFill>
              </a:rPr>
              <a:t>Learning and Development Manager </a:t>
            </a:r>
          </a:p>
        </p:txBody>
      </p:sp>
    </p:spTree>
    <p:extLst>
      <p:ext uri="{BB962C8B-B14F-4D97-AF65-F5344CB8AC3E}">
        <p14:creationId xmlns:p14="http://schemas.microsoft.com/office/powerpoint/2010/main" val="9375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048349-41F7-4FF1-BBFF-E70DCCF96D79}"/>
              </a:ext>
            </a:extLst>
          </p:cNvPr>
          <p:cNvSpPr>
            <a:spLocks noGrp="1"/>
          </p:cNvSpPr>
          <p:nvPr>
            <p:ph type="body" sz="half" idx="2"/>
          </p:nvPr>
        </p:nvSpPr>
        <p:spPr>
          <a:xfrm>
            <a:off x="361378" y="2206173"/>
            <a:ext cx="5039297" cy="3743864"/>
          </a:xfrm>
        </p:spPr>
        <p:txBody>
          <a:bodyPr/>
          <a:lstStyle/>
          <a:p>
            <a:pPr marL="342900" indent="-342900">
              <a:buFont typeface="Wingdings" panose="05000000000000000000" pitchFamily="2" charset="2"/>
              <a:buChar char="Ø"/>
            </a:pPr>
            <a:endParaRPr lang="en-GB" sz="2400" dirty="0">
              <a:solidFill>
                <a:srgbClr val="002060"/>
              </a:solidFill>
              <a:latin typeface="+mn-lt"/>
            </a:endParaRPr>
          </a:p>
          <a:p>
            <a:pPr marL="342900" indent="-342900">
              <a:buFont typeface="Wingdings" panose="05000000000000000000" pitchFamily="2" charset="2"/>
              <a:buChar char="Ø"/>
            </a:pPr>
            <a:r>
              <a:rPr lang="en-GB" sz="2400" dirty="0">
                <a:solidFill>
                  <a:srgbClr val="002060"/>
                </a:solidFill>
                <a:latin typeface="+mn-lt"/>
              </a:rPr>
              <a:t>Apprenticeships</a:t>
            </a:r>
          </a:p>
          <a:p>
            <a:pPr marL="342900" indent="-342900">
              <a:buFont typeface="Wingdings" panose="05000000000000000000" pitchFamily="2" charset="2"/>
              <a:buChar char="Ø"/>
            </a:pPr>
            <a:r>
              <a:rPr lang="en-GB" sz="2400" dirty="0">
                <a:solidFill>
                  <a:srgbClr val="002060"/>
                </a:solidFill>
                <a:latin typeface="+mn-lt"/>
              </a:rPr>
              <a:t>Functional Skills</a:t>
            </a:r>
          </a:p>
          <a:p>
            <a:pPr marL="342900" indent="-342900">
              <a:buFont typeface="Wingdings" panose="05000000000000000000" pitchFamily="2" charset="2"/>
              <a:buChar char="Ø"/>
            </a:pPr>
            <a:r>
              <a:rPr lang="en-GB" sz="2400" dirty="0">
                <a:solidFill>
                  <a:srgbClr val="002060"/>
                </a:solidFill>
                <a:latin typeface="+mn-lt"/>
              </a:rPr>
              <a:t>Career Progression</a:t>
            </a:r>
            <a:endParaRPr lang="en-GB" sz="2400" dirty="0"/>
          </a:p>
          <a:p>
            <a:endParaRPr lang="en-GB" sz="2400" dirty="0"/>
          </a:p>
        </p:txBody>
      </p:sp>
      <p:sp>
        <p:nvSpPr>
          <p:cNvPr id="7" name="Slide Number Placeholder 6">
            <a:extLst>
              <a:ext uri="{FF2B5EF4-FFF2-40B4-BE49-F238E27FC236}">
                <a16:creationId xmlns:a16="http://schemas.microsoft.com/office/drawing/2014/main" id="{09A01084-E8F5-4881-B84B-FC52803A3023}"/>
              </a:ext>
            </a:extLst>
          </p:cNvPr>
          <p:cNvSpPr>
            <a:spLocks noGrp="1"/>
          </p:cNvSpPr>
          <p:nvPr>
            <p:ph type="sldNum" sz="quarter" idx="12"/>
          </p:nvPr>
        </p:nvSpPr>
        <p:spPr>
          <a:xfrm>
            <a:off x="9112251" y="6353176"/>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900" kern="1200">
                <a:solidFill>
                  <a:srgbClr val="898989"/>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69B9E86-2B8D-431D-B983-17344836EC51}" type="slidenum">
              <a:rPr lang="en-GB" altLang="en-US" smtClean="0"/>
              <a:pPr>
                <a:defRPr/>
              </a:pPr>
              <a:t>12</a:t>
            </a:fld>
            <a:endParaRPr lang="en-GB" altLang="en-US" dirty="0"/>
          </a:p>
        </p:txBody>
      </p:sp>
    </p:spTree>
    <p:extLst>
      <p:ext uri="{BB962C8B-B14F-4D97-AF65-F5344CB8AC3E}">
        <p14:creationId xmlns:p14="http://schemas.microsoft.com/office/powerpoint/2010/main" val="190125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D5FE-A0D4-4A86-B5C1-2CCB77918C9D}"/>
              </a:ext>
            </a:extLst>
          </p:cNvPr>
          <p:cNvSpPr>
            <a:spLocks noGrp="1"/>
          </p:cNvSpPr>
          <p:nvPr>
            <p:ph type="title"/>
          </p:nvPr>
        </p:nvSpPr>
        <p:spPr>
          <a:xfrm>
            <a:off x="183600" y="1463314"/>
            <a:ext cx="11541675" cy="525313"/>
          </a:xfrm>
        </p:spPr>
        <p:txBody>
          <a:bodyPr>
            <a:normAutofit fontScale="90000"/>
          </a:bodyPr>
          <a:lstStyle/>
          <a:p>
            <a:r>
              <a:rPr lang="en-GB" sz="3200" dirty="0">
                <a:latin typeface="+mn-lt"/>
              </a:rPr>
              <a:t>Apprenticeships</a:t>
            </a:r>
          </a:p>
        </p:txBody>
      </p:sp>
      <p:sp>
        <p:nvSpPr>
          <p:cNvPr id="4" name="Text Placeholder 3">
            <a:extLst>
              <a:ext uri="{FF2B5EF4-FFF2-40B4-BE49-F238E27FC236}">
                <a16:creationId xmlns:a16="http://schemas.microsoft.com/office/drawing/2014/main" id="{0D048349-41F7-4FF1-BBFF-E70DCCF96D79}"/>
              </a:ext>
            </a:extLst>
          </p:cNvPr>
          <p:cNvSpPr>
            <a:spLocks noGrp="1"/>
          </p:cNvSpPr>
          <p:nvPr>
            <p:ph type="body" sz="half" idx="2"/>
          </p:nvPr>
        </p:nvSpPr>
        <p:spPr>
          <a:xfrm>
            <a:off x="361378" y="2206173"/>
            <a:ext cx="5039297" cy="3743864"/>
          </a:xfrm>
        </p:spPr>
        <p:txBody>
          <a:bodyPr/>
          <a:lstStyle/>
          <a:p>
            <a:pPr marL="342900" indent="-342900">
              <a:buFont typeface="Wingdings" panose="05000000000000000000" pitchFamily="2" charset="2"/>
              <a:buChar char="Ø"/>
            </a:pPr>
            <a:endParaRPr lang="en-GB" sz="2400" dirty="0">
              <a:solidFill>
                <a:srgbClr val="002060"/>
              </a:solidFill>
              <a:latin typeface="+mn-lt"/>
            </a:endParaRPr>
          </a:p>
          <a:p>
            <a:pPr marL="342900" indent="-342900">
              <a:buFont typeface="Wingdings" panose="05000000000000000000" pitchFamily="2" charset="2"/>
              <a:buChar char="Ø"/>
            </a:pPr>
            <a:r>
              <a:rPr lang="en-GB" sz="2400" dirty="0">
                <a:solidFill>
                  <a:srgbClr val="002060"/>
                </a:solidFill>
                <a:latin typeface="+mn-lt"/>
              </a:rPr>
              <a:t>Real job</a:t>
            </a:r>
          </a:p>
          <a:p>
            <a:pPr marL="342900" indent="-342900">
              <a:buFont typeface="Wingdings" panose="05000000000000000000" pitchFamily="2" charset="2"/>
              <a:buChar char="Ø"/>
            </a:pPr>
            <a:r>
              <a:rPr lang="en-GB" sz="2400" dirty="0">
                <a:solidFill>
                  <a:srgbClr val="002060"/>
                </a:solidFill>
                <a:latin typeface="+mn-lt"/>
              </a:rPr>
              <a:t>Any age</a:t>
            </a:r>
          </a:p>
          <a:p>
            <a:pPr marL="342900" indent="-342900">
              <a:buFont typeface="Wingdings" panose="05000000000000000000" pitchFamily="2" charset="2"/>
              <a:buChar char="Ø"/>
            </a:pPr>
            <a:r>
              <a:rPr lang="en-GB" sz="2400" dirty="0">
                <a:solidFill>
                  <a:srgbClr val="002060"/>
                </a:solidFill>
                <a:latin typeface="+mn-lt"/>
              </a:rPr>
              <a:t>Recognised qualification</a:t>
            </a:r>
          </a:p>
          <a:p>
            <a:pPr marL="342900" indent="-342900">
              <a:buFont typeface="Wingdings" panose="05000000000000000000" pitchFamily="2" charset="2"/>
              <a:buChar char="Ø"/>
            </a:pPr>
            <a:r>
              <a:rPr lang="en-GB" sz="2400" dirty="0">
                <a:solidFill>
                  <a:srgbClr val="002060"/>
                </a:solidFill>
                <a:latin typeface="+mn-lt"/>
              </a:rPr>
              <a:t>Funded by the Trust</a:t>
            </a:r>
          </a:p>
          <a:p>
            <a:pPr marL="342900" indent="-342900">
              <a:buFont typeface="Wingdings" panose="05000000000000000000" pitchFamily="2" charset="2"/>
              <a:buChar char="Ø"/>
            </a:pPr>
            <a:r>
              <a:rPr lang="en-GB" sz="2400" dirty="0">
                <a:solidFill>
                  <a:srgbClr val="002060"/>
                </a:solidFill>
                <a:latin typeface="+mn-lt"/>
              </a:rPr>
              <a:t>Level 2-7</a:t>
            </a:r>
          </a:p>
          <a:p>
            <a:endParaRPr lang="en-GB" sz="2400" dirty="0"/>
          </a:p>
          <a:p>
            <a:endParaRPr lang="en-GB" sz="2400" dirty="0"/>
          </a:p>
        </p:txBody>
      </p:sp>
      <p:sp>
        <p:nvSpPr>
          <p:cNvPr id="7" name="Slide Number Placeholder 6">
            <a:extLst>
              <a:ext uri="{FF2B5EF4-FFF2-40B4-BE49-F238E27FC236}">
                <a16:creationId xmlns:a16="http://schemas.microsoft.com/office/drawing/2014/main" id="{09A01084-E8F5-4881-B84B-FC52803A3023}"/>
              </a:ext>
            </a:extLst>
          </p:cNvPr>
          <p:cNvSpPr>
            <a:spLocks noGrp="1"/>
          </p:cNvSpPr>
          <p:nvPr>
            <p:ph type="sldNum" sz="quarter" idx="12"/>
          </p:nvPr>
        </p:nvSpPr>
        <p:spPr>
          <a:xfrm>
            <a:off x="9112251" y="6353176"/>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900" kern="1200">
                <a:solidFill>
                  <a:srgbClr val="898989"/>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69B9E86-2B8D-431D-B983-17344836EC51}" type="slidenum">
              <a:rPr lang="en-GB" altLang="en-US" smtClean="0"/>
              <a:pPr>
                <a:defRPr/>
              </a:pPr>
              <a:t>13</a:t>
            </a:fld>
            <a:endParaRPr lang="en-GB" altLang="en-US" dirty="0"/>
          </a:p>
        </p:txBody>
      </p:sp>
    </p:spTree>
    <p:extLst>
      <p:ext uri="{BB962C8B-B14F-4D97-AF65-F5344CB8AC3E}">
        <p14:creationId xmlns:p14="http://schemas.microsoft.com/office/powerpoint/2010/main" val="1200523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D5FE-A0D4-4A86-B5C1-2CCB77918C9D}"/>
              </a:ext>
            </a:extLst>
          </p:cNvPr>
          <p:cNvSpPr>
            <a:spLocks noGrp="1"/>
          </p:cNvSpPr>
          <p:nvPr>
            <p:ph type="title"/>
          </p:nvPr>
        </p:nvSpPr>
        <p:spPr>
          <a:xfrm>
            <a:off x="183600" y="1463314"/>
            <a:ext cx="11541675" cy="525313"/>
          </a:xfrm>
        </p:spPr>
        <p:txBody>
          <a:bodyPr>
            <a:normAutofit fontScale="90000"/>
          </a:bodyPr>
          <a:lstStyle/>
          <a:p>
            <a:r>
              <a:rPr lang="en-GB" sz="3200" dirty="0">
                <a:latin typeface="+mn-lt"/>
              </a:rPr>
              <a:t>Healthcare Support Worker level 2 Apprenticeship</a:t>
            </a:r>
          </a:p>
        </p:txBody>
      </p:sp>
      <p:sp>
        <p:nvSpPr>
          <p:cNvPr id="4" name="Text Placeholder 3">
            <a:extLst>
              <a:ext uri="{FF2B5EF4-FFF2-40B4-BE49-F238E27FC236}">
                <a16:creationId xmlns:a16="http://schemas.microsoft.com/office/drawing/2014/main" id="{0D048349-41F7-4FF1-BBFF-E70DCCF96D79}"/>
              </a:ext>
            </a:extLst>
          </p:cNvPr>
          <p:cNvSpPr>
            <a:spLocks noGrp="1"/>
          </p:cNvSpPr>
          <p:nvPr>
            <p:ph type="body" sz="half" idx="2"/>
          </p:nvPr>
        </p:nvSpPr>
        <p:spPr>
          <a:xfrm>
            <a:off x="361378" y="2206173"/>
            <a:ext cx="5039297" cy="3743864"/>
          </a:xfrm>
        </p:spPr>
        <p:txBody>
          <a:bodyPr/>
          <a:lstStyle/>
          <a:p>
            <a:pPr marL="342900" indent="-342900">
              <a:buFont typeface="Wingdings" panose="05000000000000000000" pitchFamily="2" charset="2"/>
              <a:buChar char="Ø"/>
            </a:pPr>
            <a:endParaRPr lang="en-GB" sz="2400" dirty="0">
              <a:solidFill>
                <a:srgbClr val="002060"/>
              </a:solidFill>
              <a:latin typeface="+mn-lt"/>
            </a:endParaRPr>
          </a:p>
          <a:p>
            <a:pPr marL="342900" indent="-342900">
              <a:buFont typeface="Wingdings" panose="05000000000000000000" pitchFamily="2" charset="2"/>
              <a:buChar char="Ø"/>
            </a:pPr>
            <a:r>
              <a:rPr lang="en-GB" sz="2400" dirty="0">
                <a:solidFill>
                  <a:srgbClr val="002060"/>
                </a:solidFill>
                <a:latin typeface="+mn-lt"/>
              </a:rPr>
              <a:t>Offered to all new Band 2 HCA</a:t>
            </a:r>
          </a:p>
          <a:p>
            <a:pPr marL="342900" indent="-342900">
              <a:buFont typeface="Wingdings" panose="05000000000000000000" pitchFamily="2" charset="2"/>
              <a:buChar char="Ø"/>
            </a:pPr>
            <a:r>
              <a:rPr lang="en-GB" sz="2400" dirty="0">
                <a:solidFill>
                  <a:srgbClr val="002060"/>
                </a:solidFill>
                <a:latin typeface="+mn-lt"/>
              </a:rPr>
              <a:t>12 to 15 months</a:t>
            </a:r>
          </a:p>
          <a:p>
            <a:pPr marL="342900" indent="-342900">
              <a:buFont typeface="Wingdings" panose="05000000000000000000" pitchFamily="2" charset="2"/>
              <a:buChar char="Ø"/>
            </a:pPr>
            <a:r>
              <a:rPr lang="en-GB" sz="2400" dirty="0">
                <a:solidFill>
                  <a:srgbClr val="002060"/>
                </a:solidFill>
                <a:latin typeface="+mn-lt"/>
              </a:rPr>
              <a:t>On completion will gain a level 2 – equivalent to GCSE’s</a:t>
            </a:r>
          </a:p>
          <a:p>
            <a:pPr marL="342900" indent="-342900">
              <a:buFont typeface="Wingdings" panose="05000000000000000000" pitchFamily="2" charset="2"/>
              <a:buChar char="Ø"/>
            </a:pPr>
            <a:endParaRPr lang="en-GB" sz="2400" dirty="0">
              <a:solidFill>
                <a:srgbClr val="002060"/>
              </a:solidFill>
              <a:latin typeface="+mn-lt"/>
            </a:endParaRPr>
          </a:p>
          <a:p>
            <a:pPr marL="342900" indent="-342900">
              <a:buFont typeface="Wingdings" panose="05000000000000000000" pitchFamily="2" charset="2"/>
              <a:buChar char="Ø"/>
            </a:pPr>
            <a:endParaRPr lang="en-GB" sz="2400" dirty="0"/>
          </a:p>
          <a:p>
            <a:endParaRPr lang="en-GB" sz="2400" dirty="0"/>
          </a:p>
        </p:txBody>
      </p:sp>
      <p:sp>
        <p:nvSpPr>
          <p:cNvPr id="7" name="Slide Number Placeholder 6">
            <a:extLst>
              <a:ext uri="{FF2B5EF4-FFF2-40B4-BE49-F238E27FC236}">
                <a16:creationId xmlns:a16="http://schemas.microsoft.com/office/drawing/2014/main" id="{09A01084-E8F5-4881-B84B-FC52803A3023}"/>
              </a:ext>
            </a:extLst>
          </p:cNvPr>
          <p:cNvSpPr>
            <a:spLocks noGrp="1"/>
          </p:cNvSpPr>
          <p:nvPr>
            <p:ph type="sldNum" sz="quarter" idx="12"/>
          </p:nvPr>
        </p:nvSpPr>
        <p:spPr>
          <a:xfrm>
            <a:off x="9112251" y="6353176"/>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900" kern="1200">
                <a:solidFill>
                  <a:srgbClr val="898989"/>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69B9E86-2B8D-431D-B983-17344836EC51}" type="slidenum">
              <a:rPr lang="en-GB" altLang="en-US" smtClean="0"/>
              <a:pPr>
                <a:defRPr/>
              </a:pPr>
              <a:t>14</a:t>
            </a:fld>
            <a:endParaRPr lang="en-GB" altLang="en-US" dirty="0"/>
          </a:p>
        </p:txBody>
      </p:sp>
      <p:pic>
        <p:nvPicPr>
          <p:cNvPr id="9" name="Picture 8">
            <a:extLst>
              <a:ext uri="{FF2B5EF4-FFF2-40B4-BE49-F238E27FC236}">
                <a16:creationId xmlns:a16="http://schemas.microsoft.com/office/drawing/2014/main" id="{CE3915CD-ED42-401E-9430-4C56A239ECC4}"/>
              </a:ext>
            </a:extLst>
          </p:cNvPr>
          <p:cNvPicPr>
            <a:picLocks noChangeAspect="1"/>
          </p:cNvPicPr>
          <p:nvPr/>
        </p:nvPicPr>
        <p:blipFill>
          <a:blip r:embed="rId2"/>
          <a:stretch>
            <a:fillRect/>
          </a:stretch>
        </p:blipFill>
        <p:spPr>
          <a:xfrm>
            <a:off x="5785666" y="2380890"/>
            <a:ext cx="6044956" cy="4162694"/>
          </a:xfrm>
          <a:prstGeom prst="rect">
            <a:avLst/>
          </a:prstGeom>
        </p:spPr>
      </p:pic>
      <p:cxnSp>
        <p:nvCxnSpPr>
          <p:cNvPr id="6" name="Straight Arrow Connector 5">
            <a:extLst>
              <a:ext uri="{FF2B5EF4-FFF2-40B4-BE49-F238E27FC236}">
                <a16:creationId xmlns:a16="http://schemas.microsoft.com/office/drawing/2014/main" id="{576C1313-7781-4EE3-B8C8-7EBE57E1D38B}"/>
              </a:ext>
            </a:extLst>
          </p:cNvPr>
          <p:cNvCxnSpPr>
            <a:cxnSpLocks/>
          </p:cNvCxnSpPr>
          <p:nvPr/>
        </p:nvCxnSpPr>
        <p:spPr>
          <a:xfrm>
            <a:off x="4908705" y="2469929"/>
            <a:ext cx="1344611" cy="148263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07438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D5FE-A0D4-4A86-B5C1-2CCB77918C9D}"/>
              </a:ext>
            </a:extLst>
          </p:cNvPr>
          <p:cNvSpPr>
            <a:spLocks noGrp="1"/>
          </p:cNvSpPr>
          <p:nvPr>
            <p:ph type="title"/>
          </p:nvPr>
        </p:nvSpPr>
        <p:spPr>
          <a:xfrm>
            <a:off x="206642" y="1423582"/>
            <a:ext cx="11541675" cy="525313"/>
          </a:xfrm>
        </p:spPr>
        <p:txBody>
          <a:bodyPr>
            <a:normAutofit fontScale="90000"/>
          </a:bodyPr>
          <a:lstStyle/>
          <a:p>
            <a:r>
              <a:rPr lang="en-GB" sz="3200" dirty="0">
                <a:latin typeface="+mn-lt"/>
              </a:rPr>
              <a:t>Functional Skills</a:t>
            </a:r>
          </a:p>
        </p:txBody>
      </p:sp>
      <p:sp>
        <p:nvSpPr>
          <p:cNvPr id="4" name="Text Placeholder 3">
            <a:extLst>
              <a:ext uri="{FF2B5EF4-FFF2-40B4-BE49-F238E27FC236}">
                <a16:creationId xmlns:a16="http://schemas.microsoft.com/office/drawing/2014/main" id="{0D048349-41F7-4FF1-BBFF-E70DCCF96D79}"/>
              </a:ext>
            </a:extLst>
          </p:cNvPr>
          <p:cNvSpPr>
            <a:spLocks noGrp="1"/>
          </p:cNvSpPr>
          <p:nvPr>
            <p:ph type="body" sz="half" idx="2"/>
          </p:nvPr>
        </p:nvSpPr>
        <p:spPr>
          <a:xfrm>
            <a:off x="206642" y="2487616"/>
            <a:ext cx="11541675" cy="3743864"/>
          </a:xfrm>
        </p:spPr>
        <p:txBody>
          <a:bodyPr/>
          <a:lstStyle/>
          <a:p>
            <a:pPr marL="342900" indent="-342900">
              <a:buFont typeface="Wingdings" panose="05000000000000000000" pitchFamily="2" charset="2"/>
              <a:buChar char="Ø"/>
            </a:pPr>
            <a:r>
              <a:rPr lang="en-GB" sz="2400" dirty="0">
                <a:solidFill>
                  <a:srgbClr val="002060"/>
                </a:solidFill>
                <a:latin typeface="+mn-lt"/>
              </a:rPr>
              <a:t>As a Trust we offer support with your Functional Skills, English and/or Maths</a:t>
            </a:r>
          </a:p>
          <a:p>
            <a:pPr marL="342900" indent="-342900">
              <a:buFont typeface="Wingdings" panose="05000000000000000000" pitchFamily="2" charset="2"/>
              <a:buChar char="Ø"/>
            </a:pPr>
            <a:endParaRPr lang="en-GB" sz="2400" dirty="0">
              <a:solidFill>
                <a:srgbClr val="002060"/>
              </a:solidFill>
              <a:latin typeface="+mn-lt"/>
            </a:endParaRPr>
          </a:p>
          <a:p>
            <a:pPr marL="342900" indent="-342900">
              <a:buFont typeface="Wingdings" panose="05000000000000000000" pitchFamily="2" charset="2"/>
              <a:buChar char="Ø"/>
            </a:pPr>
            <a:r>
              <a:rPr lang="en-GB" sz="2400" dirty="0">
                <a:solidFill>
                  <a:srgbClr val="002060"/>
                </a:solidFill>
                <a:latin typeface="+mn-lt"/>
              </a:rPr>
              <a:t>This is funded through the Trust</a:t>
            </a:r>
          </a:p>
          <a:p>
            <a:pPr marL="342900" indent="-342900">
              <a:buFont typeface="Wingdings" panose="05000000000000000000" pitchFamily="2" charset="2"/>
              <a:buChar char="Ø"/>
            </a:pPr>
            <a:endParaRPr lang="en-GB" sz="2400" dirty="0">
              <a:solidFill>
                <a:srgbClr val="002060"/>
              </a:solidFill>
              <a:latin typeface="+mn-lt"/>
            </a:endParaRPr>
          </a:p>
          <a:p>
            <a:pPr marL="342900" indent="-342900">
              <a:buFont typeface="Wingdings" panose="05000000000000000000" pitchFamily="2" charset="2"/>
              <a:buChar char="Ø"/>
            </a:pPr>
            <a:r>
              <a:rPr lang="en-GB" sz="2400" dirty="0">
                <a:solidFill>
                  <a:srgbClr val="002060"/>
                </a:solidFill>
                <a:latin typeface="+mn-lt"/>
              </a:rPr>
              <a:t>If you are required to gain your Functional Skills as part of your Apprenticeship, this will be done with a training provider that looks after your Apprenticeship </a:t>
            </a:r>
          </a:p>
          <a:p>
            <a:pPr marL="342900" indent="-342900">
              <a:buFont typeface="Wingdings" panose="05000000000000000000" pitchFamily="2" charset="2"/>
              <a:buChar char="Ø"/>
            </a:pPr>
            <a:endParaRPr lang="en-GB" sz="2400" dirty="0">
              <a:solidFill>
                <a:srgbClr val="002060"/>
              </a:solidFill>
              <a:latin typeface="+mn-lt"/>
            </a:endParaRPr>
          </a:p>
          <a:p>
            <a:endParaRPr lang="en-GB" sz="2400" dirty="0"/>
          </a:p>
        </p:txBody>
      </p:sp>
      <p:sp>
        <p:nvSpPr>
          <p:cNvPr id="7" name="Slide Number Placeholder 6">
            <a:extLst>
              <a:ext uri="{FF2B5EF4-FFF2-40B4-BE49-F238E27FC236}">
                <a16:creationId xmlns:a16="http://schemas.microsoft.com/office/drawing/2014/main" id="{09A01084-E8F5-4881-B84B-FC52803A3023}"/>
              </a:ext>
            </a:extLst>
          </p:cNvPr>
          <p:cNvSpPr>
            <a:spLocks noGrp="1"/>
          </p:cNvSpPr>
          <p:nvPr>
            <p:ph type="sldNum" sz="quarter" idx="12"/>
          </p:nvPr>
        </p:nvSpPr>
        <p:spPr>
          <a:xfrm>
            <a:off x="9112251" y="6353176"/>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900" kern="1200">
                <a:solidFill>
                  <a:srgbClr val="898989"/>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69B9E86-2B8D-431D-B983-17344836EC51}" type="slidenum">
              <a:rPr lang="en-GB" altLang="en-US" smtClean="0"/>
              <a:pPr>
                <a:defRPr/>
              </a:pPr>
              <a:t>15</a:t>
            </a:fld>
            <a:endParaRPr lang="en-GB" altLang="en-US" dirty="0"/>
          </a:p>
        </p:txBody>
      </p:sp>
    </p:spTree>
    <p:extLst>
      <p:ext uri="{BB962C8B-B14F-4D97-AF65-F5344CB8AC3E}">
        <p14:creationId xmlns:p14="http://schemas.microsoft.com/office/powerpoint/2010/main" val="3958334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D5FE-A0D4-4A86-B5C1-2CCB77918C9D}"/>
              </a:ext>
            </a:extLst>
          </p:cNvPr>
          <p:cNvSpPr>
            <a:spLocks noGrp="1"/>
          </p:cNvSpPr>
          <p:nvPr>
            <p:ph type="title"/>
          </p:nvPr>
        </p:nvSpPr>
        <p:spPr>
          <a:xfrm>
            <a:off x="183600" y="1463314"/>
            <a:ext cx="11541675" cy="525313"/>
          </a:xfrm>
        </p:spPr>
        <p:txBody>
          <a:bodyPr>
            <a:normAutofit fontScale="90000"/>
          </a:bodyPr>
          <a:lstStyle/>
          <a:p>
            <a:r>
              <a:rPr lang="en-GB" sz="3200" dirty="0">
                <a:latin typeface="+mn-lt"/>
              </a:rPr>
              <a:t>Career progression</a:t>
            </a:r>
          </a:p>
        </p:txBody>
      </p:sp>
      <p:sp>
        <p:nvSpPr>
          <p:cNvPr id="4" name="Text Placeholder 3">
            <a:extLst>
              <a:ext uri="{FF2B5EF4-FFF2-40B4-BE49-F238E27FC236}">
                <a16:creationId xmlns:a16="http://schemas.microsoft.com/office/drawing/2014/main" id="{0D048349-41F7-4FF1-BBFF-E70DCCF96D79}"/>
              </a:ext>
            </a:extLst>
          </p:cNvPr>
          <p:cNvSpPr>
            <a:spLocks noGrp="1"/>
          </p:cNvSpPr>
          <p:nvPr>
            <p:ph type="body" sz="half" idx="2"/>
          </p:nvPr>
        </p:nvSpPr>
        <p:spPr>
          <a:xfrm>
            <a:off x="361378" y="2206173"/>
            <a:ext cx="11608949" cy="3743864"/>
          </a:xfrm>
        </p:spPr>
        <p:txBody>
          <a:bodyPr/>
          <a:lstStyle/>
          <a:p>
            <a:pPr marL="342900" indent="-342900">
              <a:buFont typeface="Wingdings" panose="05000000000000000000" pitchFamily="2" charset="2"/>
              <a:buChar char="Ø"/>
            </a:pPr>
            <a:endParaRPr lang="en-GB" sz="2400" dirty="0">
              <a:solidFill>
                <a:srgbClr val="002060"/>
              </a:solidFill>
              <a:latin typeface="+mn-lt"/>
            </a:endParaRPr>
          </a:p>
          <a:p>
            <a:endParaRPr lang="en-GB" sz="2400" dirty="0"/>
          </a:p>
          <a:p>
            <a:endParaRPr lang="en-GB" sz="2400" dirty="0"/>
          </a:p>
        </p:txBody>
      </p:sp>
      <p:sp>
        <p:nvSpPr>
          <p:cNvPr id="7" name="Slide Number Placeholder 6">
            <a:extLst>
              <a:ext uri="{FF2B5EF4-FFF2-40B4-BE49-F238E27FC236}">
                <a16:creationId xmlns:a16="http://schemas.microsoft.com/office/drawing/2014/main" id="{09A01084-E8F5-4881-B84B-FC52803A3023}"/>
              </a:ext>
            </a:extLst>
          </p:cNvPr>
          <p:cNvSpPr>
            <a:spLocks noGrp="1"/>
          </p:cNvSpPr>
          <p:nvPr>
            <p:ph type="sldNum" sz="quarter" idx="12"/>
          </p:nvPr>
        </p:nvSpPr>
        <p:spPr>
          <a:xfrm>
            <a:off x="9112251" y="6353176"/>
            <a:ext cx="2743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900" kern="1200">
                <a:solidFill>
                  <a:srgbClr val="898989"/>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69B9E86-2B8D-431D-B983-17344836EC51}" type="slidenum">
              <a:rPr lang="en-GB" altLang="en-US" smtClean="0"/>
              <a:pPr>
                <a:defRPr/>
              </a:pPr>
              <a:t>16</a:t>
            </a:fld>
            <a:endParaRPr lang="en-GB" altLang="en-US" dirty="0"/>
          </a:p>
        </p:txBody>
      </p:sp>
      <p:pic>
        <p:nvPicPr>
          <p:cNvPr id="5" name="Picture 4">
            <a:extLst>
              <a:ext uri="{FF2B5EF4-FFF2-40B4-BE49-F238E27FC236}">
                <a16:creationId xmlns:a16="http://schemas.microsoft.com/office/drawing/2014/main" id="{A0057E75-C54D-49B2-9A7D-31829E15ED76}"/>
              </a:ext>
            </a:extLst>
          </p:cNvPr>
          <p:cNvPicPr>
            <a:picLocks noChangeAspect="1"/>
          </p:cNvPicPr>
          <p:nvPr/>
        </p:nvPicPr>
        <p:blipFill>
          <a:blip r:embed="rId2"/>
          <a:stretch>
            <a:fillRect/>
          </a:stretch>
        </p:blipFill>
        <p:spPr>
          <a:xfrm>
            <a:off x="521384" y="2206173"/>
            <a:ext cx="4505325" cy="1808829"/>
          </a:xfrm>
          <a:prstGeom prst="rect">
            <a:avLst/>
          </a:prstGeom>
        </p:spPr>
      </p:pic>
      <p:pic>
        <p:nvPicPr>
          <p:cNvPr id="6" name="Picture 5">
            <a:extLst>
              <a:ext uri="{FF2B5EF4-FFF2-40B4-BE49-F238E27FC236}">
                <a16:creationId xmlns:a16="http://schemas.microsoft.com/office/drawing/2014/main" id="{078B792C-28C6-4269-87BF-487F0F2ADDF2}"/>
              </a:ext>
            </a:extLst>
          </p:cNvPr>
          <p:cNvPicPr>
            <a:picLocks noChangeAspect="1"/>
          </p:cNvPicPr>
          <p:nvPr/>
        </p:nvPicPr>
        <p:blipFill>
          <a:blip r:embed="rId3"/>
          <a:stretch>
            <a:fillRect/>
          </a:stretch>
        </p:blipFill>
        <p:spPr>
          <a:xfrm>
            <a:off x="521384" y="4104163"/>
            <a:ext cx="3863090" cy="1531915"/>
          </a:xfrm>
          <a:prstGeom prst="rect">
            <a:avLst/>
          </a:prstGeom>
        </p:spPr>
      </p:pic>
      <p:pic>
        <p:nvPicPr>
          <p:cNvPr id="8" name="Picture 7">
            <a:extLst>
              <a:ext uri="{FF2B5EF4-FFF2-40B4-BE49-F238E27FC236}">
                <a16:creationId xmlns:a16="http://schemas.microsoft.com/office/drawing/2014/main" id="{14C477B8-5B2A-4050-B232-B5FE977F581D}"/>
              </a:ext>
            </a:extLst>
          </p:cNvPr>
          <p:cNvPicPr>
            <a:picLocks noChangeAspect="1"/>
          </p:cNvPicPr>
          <p:nvPr/>
        </p:nvPicPr>
        <p:blipFill>
          <a:blip r:embed="rId4"/>
          <a:stretch>
            <a:fillRect/>
          </a:stretch>
        </p:blipFill>
        <p:spPr>
          <a:xfrm>
            <a:off x="6194104" y="2206173"/>
            <a:ext cx="4289747" cy="1808829"/>
          </a:xfrm>
          <a:prstGeom prst="rect">
            <a:avLst/>
          </a:prstGeom>
        </p:spPr>
      </p:pic>
      <p:pic>
        <p:nvPicPr>
          <p:cNvPr id="9" name="Picture 8">
            <a:extLst>
              <a:ext uri="{FF2B5EF4-FFF2-40B4-BE49-F238E27FC236}">
                <a16:creationId xmlns:a16="http://schemas.microsoft.com/office/drawing/2014/main" id="{141AABA8-2986-4815-9ABA-D448AF426ED0}"/>
              </a:ext>
            </a:extLst>
          </p:cNvPr>
          <p:cNvPicPr>
            <a:picLocks noChangeAspect="1"/>
          </p:cNvPicPr>
          <p:nvPr/>
        </p:nvPicPr>
        <p:blipFill>
          <a:blip r:embed="rId5"/>
          <a:stretch>
            <a:fillRect/>
          </a:stretch>
        </p:blipFill>
        <p:spPr>
          <a:xfrm>
            <a:off x="6194104" y="3988079"/>
            <a:ext cx="4505325" cy="1961958"/>
          </a:xfrm>
          <a:prstGeom prst="rect">
            <a:avLst/>
          </a:prstGeom>
        </p:spPr>
      </p:pic>
    </p:spTree>
    <p:extLst>
      <p:ext uri="{BB962C8B-B14F-4D97-AF65-F5344CB8AC3E}">
        <p14:creationId xmlns:p14="http://schemas.microsoft.com/office/powerpoint/2010/main" val="1698388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46CE85-E969-4C44-8825-6462C8586081}"/>
              </a:ext>
            </a:extLst>
          </p:cNvPr>
          <p:cNvPicPr>
            <a:picLocks noChangeAspect="1"/>
          </p:cNvPicPr>
          <p:nvPr/>
        </p:nvPicPr>
        <p:blipFill>
          <a:blip r:embed="rId3">
            <a:alphaModFix amt="12000"/>
          </a:blip>
          <a:stretch>
            <a:fillRect/>
          </a:stretch>
        </p:blipFill>
        <p:spPr>
          <a:xfrm>
            <a:off x="3645367" y="1217210"/>
            <a:ext cx="8546633" cy="5970457"/>
          </a:xfrm>
          <a:prstGeom prst="rect">
            <a:avLst/>
          </a:prstGeom>
          <a:effectLst>
            <a:softEdge rad="571500"/>
          </a:effectLst>
        </p:spPr>
      </p:pic>
      <p:sp>
        <p:nvSpPr>
          <p:cNvPr id="7" name="Title 6">
            <a:extLst>
              <a:ext uri="{FF2B5EF4-FFF2-40B4-BE49-F238E27FC236}">
                <a16:creationId xmlns:a16="http://schemas.microsoft.com/office/drawing/2014/main" id="{9A4FF1DF-7C7B-42D6-BECF-850BC85F4AE9}"/>
              </a:ext>
            </a:extLst>
          </p:cNvPr>
          <p:cNvSpPr>
            <a:spLocks noGrp="1"/>
          </p:cNvSpPr>
          <p:nvPr>
            <p:ph type="ctrTitle"/>
          </p:nvPr>
        </p:nvSpPr>
        <p:spPr>
          <a:xfrm>
            <a:off x="336000" y="1454150"/>
            <a:ext cx="11520000" cy="1478964"/>
          </a:xfrm>
        </p:spPr>
        <p:txBody>
          <a:bodyPr>
            <a:normAutofit fontScale="90000"/>
          </a:bodyPr>
          <a:lstStyle/>
          <a:p>
            <a:r>
              <a:rPr lang="en-GB" dirty="0"/>
              <a:t>Clinical Care Assistant Pathway</a:t>
            </a:r>
          </a:p>
        </p:txBody>
      </p:sp>
      <p:sp>
        <p:nvSpPr>
          <p:cNvPr id="4" name="Footer Placeholder 3">
            <a:extLst>
              <a:ext uri="{FF2B5EF4-FFF2-40B4-BE49-F238E27FC236}">
                <a16:creationId xmlns:a16="http://schemas.microsoft.com/office/drawing/2014/main" id="{9D2F2911-B283-4BFB-82FC-3F13587170C4}"/>
              </a:ext>
            </a:extLst>
          </p:cNvPr>
          <p:cNvSpPr>
            <a:spLocks noGrp="1"/>
          </p:cNvSpPr>
          <p:nvPr>
            <p:ph type="ftr" sz="quarter" idx="3"/>
          </p:nvPr>
        </p:nvSpPr>
        <p:spPr/>
        <p:txBody>
          <a:bodyPr/>
          <a:lstStyle/>
          <a:p>
            <a:r>
              <a:rPr lang="en-GB" dirty="0"/>
              <a:t>#FutureFHFT</a:t>
            </a:r>
          </a:p>
        </p:txBody>
      </p:sp>
      <p:sp>
        <p:nvSpPr>
          <p:cNvPr id="5" name="Slide Number Placeholder 4">
            <a:extLst>
              <a:ext uri="{FF2B5EF4-FFF2-40B4-BE49-F238E27FC236}">
                <a16:creationId xmlns:a16="http://schemas.microsoft.com/office/drawing/2014/main" id="{7D7514F2-239F-4A95-8283-0D9544E1870A}"/>
              </a:ext>
            </a:extLst>
          </p:cNvPr>
          <p:cNvSpPr>
            <a:spLocks noGrp="1"/>
          </p:cNvSpPr>
          <p:nvPr>
            <p:ph type="sldNum" sz="quarter" idx="4"/>
          </p:nvPr>
        </p:nvSpPr>
        <p:spPr/>
        <p:txBody>
          <a:bodyPr/>
          <a:lstStyle/>
          <a:p>
            <a:fld id="{5E0E8EA8-667E-44BC-89EC-3FD29D4853EB}" type="slidenum">
              <a:rPr lang="en-GB" smtClean="0"/>
              <a:pPr/>
              <a:t>17</a:t>
            </a:fld>
            <a:endParaRPr lang="en-GB" dirty="0"/>
          </a:p>
        </p:txBody>
      </p:sp>
      <p:sp>
        <p:nvSpPr>
          <p:cNvPr id="9" name="Subtitle 8">
            <a:extLst>
              <a:ext uri="{FF2B5EF4-FFF2-40B4-BE49-F238E27FC236}">
                <a16:creationId xmlns:a16="http://schemas.microsoft.com/office/drawing/2014/main" id="{FE2F7EA0-65ED-4873-A65D-2964D88CFADD}"/>
              </a:ext>
            </a:extLst>
          </p:cNvPr>
          <p:cNvSpPr>
            <a:spLocks noGrp="1"/>
          </p:cNvSpPr>
          <p:nvPr>
            <p:ph type="subTitle" idx="1"/>
          </p:nvPr>
        </p:nvSpPr>
        <p:spPr>
          <a:xfrm>
            <a:off x="336000" y="3429000"/>
            <a:ext cx="11520000" cy="2331098"/>
          </a:xfrm>
        </p:spPr>
        <p:txBody>
          <a:bodyPr>
            <a:normAutofit/>
          </a:bodyPr>
          <a:lstStyle/>
          <a:p>
            <a:r>
              <a:rPr lang="en-GB" dirty="0">
                <a:solidFill>
                  <a:schemeClr val="accent1">
                    <a:lumMod val="75000"/>
                  </a:schemeClr>
                </a:solidFill>
              </a:rPr>
              <a:t>Emma Mata</a:t>
            </a:r>
          </a:p>
          <a:p>
            <a:r>
              <a:rPr lang="en-GB" dirty="0"/>
              <a:t>Learning Environment Lead</a:t>
            </a:r>
          </a:p>
          <a:p>
            <a:endParaRPr lang="en-GB" dirty="0"/>
          </a:p>
          <a:p>
            <a:endParaRPr lang="en-GB" dirty="0"/>
          </a:p>
          <a:p>
            <a:endParaRPr lang="en-GB" dirty="0"/>
          </a:p>
        </p:txBody>
      </p:sp>
    </p:spTree>
    <p:extLst>
      <p:ext uri="{BB962C8B-B14F-4D97-AF65-F5344CB8AC3E}">
        <p14:creationId xmlns:p14="http://schemas.microsoft.com/office/powerpoint/2010/main" val="2197168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CD7DD25-D7E9-4D9B-9CB2-95B412391EF4}"/>
              </a:ext>
            </a:extLst>
          </p:cNvPr>
          <p:cNvGraphicFramePr/>
          <p:nvPr>
            <p:extLst>
              <p:ext uri="{D42A27DB-BD31-4B8C-83A1-F6EECF244321}">
                <p14:modId xmlns:p14="http://schemas.microsoft.com/office/powerpoint/2010/main" val="3270728836"/>
              </p:ext>
            </p:extLst>
          </p:nvPr>
        </p:nvGraphicFramePr>
        <p:xfrm>
          <a:off x="1890609" y="1355659"/>
          <a:ext cx="8258326" cy="5420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4372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77DD5-B094-4ACB-A7A9-E2B03D7AE3FA}"/>
              </a:ext>
            </a:extLst>
          </p:cNvPr>
          <p:cNvPicPr>
            <a:picLocks noChangeAspect="1"/>
          </p:cNvPicPr>
          <p:nvPr/>
        </p:nvPicPr>
        <p:blipFill>
          <a:blip r:embed="rId2"/>
          <a:stretch>
            <a:fillRect/>
          </a:stretch>
        </p:blipFill>
        <p:spPr>
          <a:xfrm>
            <a:off x="1905001" y="1219201"/>
            <a:ext cx="8153399" cy="4906963"/>
          </a:xfrm>
          <a:prstGeom prst="rect">
            <a:avLst/>
          </a:prstGeom>
          <a:noFill/>
        </p:spPr>
      </p:pic>
    </p:spTree>
    <p:extLst>
      <p:ext uri="{BB962C8B-B14F-4D97-AF65-F5344CB8AC3E}">
        <p14:creationId xmlns:p14="http://schemas.microsoft.com/office/powerpoint/2010/main" val="2163606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C7D507-0F6F-FD43-8D00-329F520107FE}"/>
              </a:ext>
            </a:extLst>
          </p:cNvPr>
          <p:cNvSpPr>
            <a:spLocks noGrp="1"/>
          </p:cNvSpPr>
          <p:nvPr>
            <p:ph type="dt" sz="half" idx="2"/>
          </p:nvPr>
        </p:nvSpPr>
        <p:spPr/>
        <p:txBody>
          <a:bodyPr/>
          <a:lstStyle/>
          <a:p>
            <a:fld id="{3AABB0DC-CA72-4097-8795-46B087DE00E9}" type="datetime1">
              <a:rPr lang="en-GB" smtClean="0"/>
              <a:t>14/01/2022</a:t>
            </a:fld>
            <a:endParaRPr lang="en-GB" dirty="0"/>
          </a:p>
        </p:txBody>
      </p:sp>
      <p:sp>
        <p:nvSpPr>
          <p:cNvPr id="3" name="Footer Placeholder 2">
            <a:extLst>
              <a:ext uri="{FF2B5EF4-FFF2-40B4-BE49-F238E27FC236}">
                <a16:creationId xmlns:a16="http://schemas.microsoft.com/office/drawing/2014/main" id="{134FEF08-8C45-B747-B248-667C5B7892C4}"/>
              </a:ext>
            </a:extLst>
          </p:cNvPr>
          <p:cNvSpPr>
            <a:spLocks noGrp="1"/>
          </p:cNvSpPr>
          <p:nvPr>
            <p:ph type="ftr" sz="quarter" idx="3"/>
          </p:nvPr>
        </p:nvSpPr>
        <p:spPr/>
        <p:txBody>
          <a:bodyPr/>
          <a:lstStyle/>
          <a:p>
            <a:r>
              <a:rPr lang="en-GB"/>
              <a:t>#FutureFHFT</a:t>
            </a:r>
            <a:endParaRPr lang="en-GB" dirty="0"/>
          </a:p>
        </p:txBody>
      </p:sp>
      <p:sp>
        <p:nvSpPr>
          <p:cNvPr id="4" name="Slide Number Placeholder 3">
            <a:extLst>
              <a:ext uri="{FF2B5EF4-FFF2-40B4-BE49-F238E27FC236}">
                <a16:creationId xmlns:a16="http://schemas.microsoft.com/office/drawing/2014/main" id="{35FE76F0-8DAC-9441-AF5E-97A7177D4215}"/>
              </a:ext>
            </a:extLst>
          </p:cNvPr>
          <p:cNvSpPr>
            <a:spLocks noGrp="1"/>
          </p:cNvSpPr>
          <p:nvPr>
            <p:ph type="sldNum" sz="quarter" idx="4"/>
          </p:nvPr>
        </p:nvSpPr>
        <p:spPr/>
        <p:txBody>
          <a:bodyPr/>
          <a:lstStyle/>
          <a:p>
            <a:fld id="{5E0E8EA8-667E-44BC-89EC-3FD29D4853EB}" type="slidenum">
              <a:rPr lang="en-GB" smtClean="0"/>
              <a:pPr/>
              <a:t>2</a:t>
            </a:fld>
            <a:endParaRPr lang="en-GB" dirty="0"/>
          </a:p>
        </p:txBody>
      </p:sp>
      <p:sp>
        <p:nvSpPr>
          <p:cNvPr id="6" name="Rectangle 5">
            <a:extLst>
              <a:ext uri="{FF2B5EF4-FFF2-40B4-BE49-F238E27FC236}">
                <a16:creationId xmlns:a16="http://schemas.microsoft.com/office/drawing/2014/main" id="{F8B46EDD-E619-7B4B-937E-8F251C5FCB85}"/>
              </a:ext>
            </a:extLst>
          </p:cNvPr>
          <p:cNvSpPr/>
          <p:nvPr/>
        </p:nvSpPr>
        <p:spPr>
          <a:xfrm>
            <a:off x="0" y="0"/>
            <a:ext cx="12192000" cy="1304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1BC4CAB-EE17-D847-994C-6C61EED4D416}"/>
              </a:ext>
            </a:extLst>
          </p:cNvPr>
          <p:cNvSpPr/>
          <p:nvPr/>
        </p:nvSpPr>
        <p:spPr>
          <a:xfrm>
            <a:off x="0" y="5531005"/>
            <a:ext cx="12192000" cy="1304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Frimley Health and Care logo Final RGB HIGH res.jpg">
            <a:extLst>
              <a:ext uri="{FF2B5EF4-FFF2-40B4-BE49-F238E27FC236}">
                <a16:creationId xmlns:a16="http://schemas.microsoft.com/office/drawing/2014/main" id="{398A7B6C-C8FC-D64E-AB69-CCBFC80617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5530" y="136525"/>
            <a:ext cx="3279025" cy="696412"/>
          </a:xfrm>
          <a:prstGeom prst="rect">
            <a:avLst/>
          </a:prstGeom>
        </p:spPr>
      </p:pic>
      <p:sp>
        <p:nvSpPr>
          <p:cNvPr id="10" name="Title 6">
            <a:extLst>
              <a:ext uri="{FF2B5EF4-FFF2-40B4-BE49-F238E27FC236}">
                <a16:creationId xmlns:a16="http://schemas.microsoft.com/office/drawing/2014/main" id="{84BCC337-0C3B-7C4B-83AA-5169DEF37ECF}"/>
              </a:ext>
            </a:extLst>
          </p:cNvPr>
          <p:cNvSpPr txBox="1">
            <a:spLocks/>
          </p:cNvSpPr>
          <p:nvPr/>
        </p:nvSpPr>
        <p:spPr>
          <a:xfrm>
            <a:off x="336000" y="732315"/>
            <a:ext cx="11520000" cy="673000"/>
          </a:xfrm>
          <a:prstGeom prst="rect">
            <a:avLst/>
          </a:prstGeom>
        </p:spPr>
        <p:txBody>
          <a:bodyPr/>
          <a:lstStyle>
            <a:lvl1pPr algn="l" defTabSz="914400" rtl="0" eaLnBrk="1" latinLnBrk="0" hangingPunct="1">
              <a:lnSpc>
                <a:spcPct val="90000"/>
              </a:lnSpc>
              <a:spcBef>
                <a:spcPct val="0"/>
              </a:spcBef>
              <a:buNone/>
              <a:defRPr sz="4400" b="1" kern="1200">
                <a:solidFill>
                  <a:srgbClr val="1F497D"/>
                </a:solidFill>
                <a:latin typeface="Arial" panose="020B0604020202020204" pitchFamily="34" charset="0"/>
                <a:ea typeface="+mj-ea"/>
                <a:cs typeface="Arial" panose="020B0604020202020204" pitchFamily="34" charset="0"/>
              </a:defRPr>
            </a:lvl1pPr>
          </a:lstStyle>
          <a:p>
            <a:r>
              <a:rPr lang="en-GB" dirty="0"/>
              <a:t>Today’s Agenda</a:t>
            </a:r>
          </a:p>
        </p:txBody>
      </p:sp>
      <p:graphicFrame>
        <p:nvGraphicFramePr>
          <p:cNvPr id="5" name="Table 7">
            <a:extLst>
              <a:ext uri="{FF2B5EF4-FFF2-40B4-BE49-F238E27FC236}">
                <a16:creationId xmlns:a16="http://schemas.microsoft.com/office/drawing/2014/main" id="{560909DA-1A40-F946-94F6-DC94E002678B}"/>
              </a:ext>
            </a:extLst>
          </p:cNvPr>
          <p:cNvGraphicFramePr>
            <a:graphicFrameLocks noGrp="1"/>
          </p:cNvGraphicFramePr>
          <p:nvPr>
            <p:extLst>
              <p:ext uri="{D42A27DB-BD31-4B8C-83A1-F6EECF244321}">
                <p14:modId xmlns:p14="http://schemas.microsoft.com/office/powerpoint/2010/main" val="1463773600"/>
              </p:ext>
            </p:extLst>
          </p:nvPr>
        </p:nvGraphicFramePr>
        <p:xfrm>
          <a:off x="335999" y="1780773"/>
          <a:ext cx="11519999" cy="3337560"/>
        </p:xfrm>
        <a:graphic>
          <a:graphicData uri="http://schemas.openxmlformats.org/drawingml/2006/table">
            <a:tbl>
              <a:tblPr firstRow="1" bandRow="1">
                <a:tableStyleId>{5C22544A-7EE6-4342-B048-85BDC9FD1C3A}</a:tableStyleId>
              </a:tblPr>
              <a:tblGrid>
                <a:gridCol w="443013">
                  <a:extLst>
                    <a:ext uri="{9D8B030D-6E8A-4147-A177-3AD203B41FA5}">
                      <a16:colId xmlns:a16="http://schemas.microsoft.com/office/drawing/2014/main" val="993122552"/>
                    </a:ext>
                  </a:extLst>
                </a:gridCol>
                <a:gridCol w="4049466">
                  <a:extLst>
                    <a:ext uri="{9D8B030D-6E8A-4147-A177-3AD203B41FA5}">
                      <a16:colId xmlns:a16="http://schemas.microsoft.com/office/drawing/2014/main" val="4232426927"/>
                    </a:ext>
                  </a:extLst>
                </a:gridCol>
                <a:gridCol w="7027520">
                  <a:extLst>
                    <a:ext uri="{9D8B030D-6E8A-4147-A177-3AD203B41FA5}">
                      <a16:colId xmlns:a16="http://schemas.microsoft.com/office/drawing/2014/main" val="2072456824"/>
                    </a:ext>
                  </a:extLst>
                </a:gridCol>
              </a:tblGrid>
              <a:tr h="370840">
                <a:tc>
                  <a:txBody>
                    <a:bodyPr/>
                    <a:lstStyle/>
                    <a:p>
                      <a:r>
                        <a:rPr lang="en-GB" dirty="0"/>
                        <a:t>#</a:t>
                      </a:r>
                    </a:p>
                  </a:txBody>
                  <a:tcPr/>
                </a:tc>
                <a:tc>
                  <a:txBody>
                    <a:bodyPr/>
                    <a:lstStyle/>
                    <a:p>
                      <a:r>
                        <a:rPr lang="en-GB" dirty="0"/>
                        <a:t>Item</a:t>
                      </a:r>
                    </a:p>
                  </a:txBody>
                  <a:tcPr/>
                </a:tc>
                <a:tc>
                  <a:txBody>
                    <a:bodyPr/>
                    <a:lstStyle/>
                    <a:p>
                      <a:r>
                        <a:rPr lang="en-GB" dirty="0"/>
                        <a:t>Lead(s)</a:t>
                      </a:r>
                    </a:p>
                  </a:txBody>
                  <a:tcPr/>
                </a:tc>
                <a:extLst>
                  <a:ext uri="{0D108BD9-81ED-4DB2-BD59-A6C34878D82A}">
                    <a16:rowId xmlns:a16="http://schemas.microsoft.com/office/drawing/2014/main" val="2751568593"/>
                  </a:ext>
                </a:extLst>
              </a:tr>
              <a:tr h="370840">
                <a:tc>
                  <a:txBody>
                    <a:bodyPr/>
                    <a:lstStyle/>
                    <a:p>
                      <a:r>
                        <a:rPr lang="en-GB" dirty="0"/>
                        <a:t>1</a:t>
                      </a:r>
                    </a:p>
                  </a:txBody>
                  <a:tcPr/>
                </a:tc>
                <a:tc>
                  <a:txBody>
                    <a:bodyPr/>
                    <a:lstStyle/>
                    <a:p>
                      <a:r>
                        <a:rPr lang="en-GB" dirty="0"/>
                        <a:t>Introduction</a:t>
                      </a:r>
                    </a:p>
                  </a:txBody>
                  <a:tcPr/>
                </a:tc>
                <a:tc>
                  <a:txBody>
                    <a:bodyPr/>
                    <a:lstStyle/>
                    <a:p>
                      <a:r>
                        <a:rPr lang="en-GB" dirty="0"/>
                        <a:t>Gaurav Puri</a:t>
                      </a:r>
                    </a:p>
                  </a:txBody>
                  <a:tcPr/>
                </a:tc>
                <a:extLst>
                  <a:ext uri="{0D108BD9-81ED-4DB2-BD59-A6C34878D82A}">
                    <a16:rowId xmlns:a16="http://schemas.microsoft.com/office/drawing/2014/main" val="1141525616"/>
                  </a:ext>
                </a:extLst>
              </a:tr>
              <a:tr h="370840">
                <a:tc>
                  <a:txBody>
                    <a:bodyPr/>
                    <a:lstStyle/>
                    <a:p>
                      <a:r>
                        <a:rPr lang="en-GB"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Frimley Health NHS Foundation Trust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Daniel Winchcombe, Neil Webb, Nicola Morgan &amp; Emma Mata</a:t>
                      </a:r>
                    </a:p>
                  </a:txBody>
                  <a:tcPr/>
                </a:tc>
                <a:extLst>
                  <a:ext uri="{0D108BD9-81ED-4DB2-BD59-A6C34878D82A}">
                    <a16:rowId xmlns:a16="http://schemas.microsoft.com/office/drawing/2014/main" val="2398103415"/>
                  </a:ext>
                </a:extLst>
              </a:tr>
              <a:tr h="370840">
                <a:tc>
                  <a:txBody>
                    <a:bodyPr/>
                    <a:lstStyle/>
                    <a:p>
                      <a:r>
                        <a:rPr lang="en-GB" dirty="0"/>
                        <a:t>3</a:t>
                      </a:r>
                    </a:p>
                  </a:txBody>
                  <a:tcPr>
                    <a:solidFill>
                      <a:schemeClr val="tx2">
                        <a:lumMod val="20000"/>
                        <a:lumOff val="80000"/>
                      </a:schemeClr>
                    </a:solidFill>
                  </a:tcPr>
                </a:tc>
                <a:tc>
                  <a:txBody>
                    <a:bodyPr/>
                    <a:lstStyle/>
                    <a:p>
                      <a:r>
                        <a:rPr lang="en-GB" dirty="0"/>
                        <a:t>Berkshire Healthcare Foundation Trust</a:t>
                      </a:r>
                    </a:p>
                  </a:txBody>
                  <a:tcPr>
                    <a:solidFill>
                      <a:schemeClr val="tx2">
                        <a:lumMod val="20000"/>
                        <a:lumOff val="80000"/>
                      </a:schemeClr>
                    </a:solidFill>
                  </a:tcPr>
                </a:tc>
                <a:tc>
                  <a:txBody>
                    <a:bodyPr/>
                    <a:lstStyle/>
                    <a:p>
                      <a:r>
                        <a:rPr lang="en-GB" dirty="0"/>
                        <a:t>Simon Small</a:t>
                      </a:r>
                    </a:p>
                  </a:txBody>
                  <a:tcPr>
                    <a:solidFill>
                      <a:schemeClr val="tx2">
                        <a:lumMod val="20000"/>
                        <a:lumOff val="80000"/>
                      </a:schemeClr>
                    </a:solidFill>
                  </a:tcPr>
                </a:tc>
                <a:extLst>
                  <a:ext uri="{0D108BD9-81ED-4DB2-BD59-A6C34878D82A}">
                    <a16:rowId xmlns:a16="http://schemas.microsoft.com/office/drawing/2014/main" val="50268734"/>
                  </a:ext>
                </a:extLst>
              </a:tr>
              <a:tr h="370840">
                <a:tc>
                  <a:txBody>
                    <a:bodyPr/>
                    <a:lstStyle/>
                    <a:p>
                      <a:r>
                        <a:rPr lang="en-GB" dirty="0"/>
                        <a:t>4</a:t>
                      </a:r>
                    </a:p>
                  </a:txBody>
                  <a:tcPr/>
                </a:tc>
                <a:tc>
                  <a:txBody>
                    <a:bodyPr/>
                    <a:lstStyle/>
                    <a:p>
                      <a:r>
                        <a:rPr lang="en-GB" dirty="0"/>
                        <a:t>Berkshire Care Association</a:t>
                      </a:r>
                    </a:p>
                  </a:txBody>
                  <a:tcPr/>
                </a:tc>
                <a:tc>
                  <a:txBody>
                    <a:bodyPr/>
                    <a:lstStyle/>
                    <a:p>
                      <a:r>
                        <a:rPr lang="en-GB" dirty="0"/>
                        <a:t>Sue Dorling</a:t>
                      </a:r>
                    </a:p>
                  </a:txBody>
                  <a:tcPr/>
                </a:tc>
                <a:extLst>
                  <a:ext uri="{0D108BD9-81ED-4DB2-BD59-A6C34878D82A}">
                    <a16:rowId xmlns:a16="http://schemas.microsoft.com/office/drawing/2014/main" val="1258711983"/>
                  </a:ext>
                </a:extLst>
              </a:tr>
              <a:tr h="370840">
                <a:tc>
                  <a:txBody>
                    <a:bodyPr/>
                    <a:lstStyle/>
                    <a:p>
                      <a:r>
                        <a:rPr lang="en-GB" dirty="0"/>
                        <a:t>5</a:t>
                      </a:r>
                    </a:p>
                  </a:txBody>
                  <a:tcPr>
                    <a:solidFill>
                      <a:schemeClr val="tx2">
                        <a:lumMod val="20000"/>
                        <a:lumOff val="80000"/>
                      </a:schemeClr>
                    </a:solidFill>
                  </a:tcPr>
                </a:tc>
                <a:tc>
                  <a:txBody>
                    <a:bodyPr/>
                    <a:lstStyle/>
                    <a:p>
                      <a:r>
                        <a:rPr lang="en-GB" dirty="0"/>
                        <a:t>Primary Care</a:t>
                      </a:r>
                    </a:p>
                  </a:txBody>
                  <a:tcPr>
                    <a:solidFill>
                      <a:schemeClr val="tx2">
                        <a:lumMod val="20000"/>
                        <a:lumOff val="80000"/>
                      </a:schemeClr>
                    </a:solidFill>
                  </a:tcPr>
                </a:tc>
                <a:tc>
                  <a:txBody>
                    <a:bodyPr/>
                    <a:lstStyle/>
                    <a:p>
                      <a:r>
                        <a:rPr lang="en-GB" dirty="0"/>
                        <a:t>Philip Kelley</a:t>
                      </a:r>
                    </a:p>
                  </a:txBody>
                  <a:tcPr>
                    <a:solidFill>
                      <a:schemeClr val="tx2">
                        <a:lumMod val="20000"/>
                        <a:lumOff val="80000"/>
                      </a:schemeClr>
                    </a:solidFill>
                  </a:tcPr>
                </a:tc>
                <a:extLst>
                  <a:ext uri="{0D108BD9-81ED-4DB2-BD59-A6C34878D82A}">
                    <a16:rowId xmlns:a16="http://schemas.microsoft.com/office/drawing/2014/main" val="1054378620"/>
                  </a:ext>
                </a:extLst>
              </a:tr>
              <a:tr h="370840">
                <a:tc>
                  <a:txBody>
                    <a:bodyPr/>
                    <a:lstStyle/>
                    <a:p>
                      <a:r>
                        <a:rPr lang="en-GB" dirty="0"/>
                        <a:t>6</a:t>
                      </a:r>
                    </a:p>
                  </a:txBody>
                  <a:tcPr/>
                </a:tc>
                <a:tc>
                  <a:txBody>
                    <a:bodyPr/>
                    <a:lstStyle/>
                    <a:p>
                      <a:r>
                        <a:rPr lang="en-GB" dirty="0"/>
                        <a:t>Apprenticeships</a:t>
                      </a:r>
                    </a:p>
                  </a:txBody>
                  <a:tcPr/>
                </a:tc>
                <a:tc>
                  <a:txBody>
                    <a:bodyPr/>
                    <a:lstStyle/>
                    <a:p>
                      <a:r>
                        <a:rPr lang="en-GB" dirty="0"/>
                        <a:t>Nicola Morgan</a:t>
                      </a:r>
                    </a:p>
                  </a:txBody>
                  <a:tcPr/>
                </a:tc>
                <a:extLst>
                  <a:ext uri="{0D108BD9-81ED-4DB2-BD59-A6C34878D82A}">
                    <a16:rowId xmlns:a16="http://schemas.microsoft.com/office/drawing/2014/main" val="756554010"/>
                  </a:ext>
                </a:extLst>
              </a:tr>
              <a:tr h="370840">
                <a:tc>
                  <a:txBody>
                    <a:bodyPr/>
                    <a:lstStyle/>
                    <a:p>
                      <a:r>
                        <a:rPr lang="en-GB" dirty="0"/>
                        <a:t>7</a:t>
                      </a:r>
                    </a:p>
                  </a:txBody>
                  <a:tcPr>
                    <a:solidFill>
                      <a:schemeClr val="tx2">
                        <a:lumMod val="20000"/>
                        <a:lumOff val="80000"/>
                      </a:schemeClr>
                    </a:solidFill>
                  </a:tcPr>
                </a:tc>
                <a:tc>
                  <a:txBody>
                    <a:bodyPr/>
                    <a:lstStyle/>
                    <a:p>
                      <a:r>
                        <a:rPr lang="en-GB" dirty="0"/>
                        <a:t>Allied Health Professionals</a:t>
                      </a:r>
                    </a:p>
                  </a:txBody>
                  <a:tcPr>
                    <a:solidFill>
                      <a:schemeClr val="tx2">
                        <a:lumMod val="20000"/>
                        <a:lumOff val="80000"/>
                      </a:schemeClr>
                    </a:solidFill>
                  </a:tcPr>
                </a:tc>
                <a:tc>
                  <a:txBody>
                    <a:bodyPr/>
                    <a:lstStyle/>
                    <a:p>
                      <a:r>
                        <a:rPr lang="en-GB" dirty="0"/>
                        <a:t>Will Firth</a:t>
                      </a:r>
                    </a:p>
                  </a:txBody>
                  <a:tcPr>
                    <a:solidFill>
                      <a:schemeClr val="tx2">
                        <a:lumMod val="20000"/>
                        <a:lumOff val="80000"/>
                      </a:schemeClr>
                    </a:solidFill>
                  </a:tcPr>
                </a:tc>
                <a:extLst>
                  <a:ext uri="{0D108BD9-81ED-4DB2-BD59-A6C34878D82A}">
                    <a16:rowId xmlns:a16="http://schemas.microsoft.com/office/drawing/2014/main" val="1522317566"/>
                  </a:ext>
                </a:extLst>
              </a:tr>
              <a:tr h="370840">
                <a:tc>
                  <a:txBody>
                    <a:bodyPr/>
                    <a:lstStyle/>
                    <a:p>
                      <a:r>
                        <a:rPr lang="en-GB" dirty="0"/>
                        <a:t>8</a:t>
                      </a:r>
                    </a:p>
                  </a:txBody>
                  <a:tcPr/>
                </a:tc>
                <a:tc>
                  <a:txBody>
                    <a:bodyPr/>
                    <a:lstStyle/>
                    <a:p>
                      <a:r>
                        <a:rPr lang="en-GB" dirty="0"/>
                        <a:t>Close</a:t>
                      </a:r>
                    </a:p>
                  </a:txBody>
                  <a:tcPr/>
                </a:tc>
                <a:tc>
                  <a:txBody>
                    <a:bodyPr/>
                    <a:lstStyle/>
                    <a:p>
                      <a:r>
                        <a:rPr lang="en-GB" dirty="0"/>
                        <a:t>Gaurav Puri</a:t>
                      </a:r>
                    </a:p>
                  </a:txBody>
                  <a:tcPr/>
                </a:tc>
                <a:extLst>
                  <a:ext uri="{0D108BD9-81ED-4DB2-BD59-A6C34878D82A}">
                    <a16:rowId xmlns:a16="http://schemas.microsoft.com/office/drawing/2014/main" val="2078095820"/>
                  </a:ext>
                </a:extLst>
              </a:tr>
            </a:tbl>
          </a:graphicData>
        </a:graphic>
      </p:graphicFrame>
      <p:sp>
        <p:nvSpPr>
          <p:cNvPr id="8" name="TextBox 7">
            <a:extLst>
              <a:ext uri="{FF2B5EF4-FFF2-40B4-BE49-F238E27FC236}">
                <a16:creationId xmlns:a16="http://schemas.microsoft.com/office/drawing/2014/main" id="{4335E795-E9D7-C94B-A81B-6E5C84F7D619}"/>
              </a:ext>
            </a:extLst>
          </p:cNvPr>
          <p:cNvSpPr txBox="1"/>
          <p:nvPr/>
        </p:nvSpPr>
        <p:spPr>
          <a:xfrm>
            <a:off x="245327" y="5759011"/>
            <a:ext cx="2454711" cy="369332"/>
          </a:xfrm>
          <a:prstGeom prst="rect">
            <a:avLst/>
          </a:prstGeom>
          <a:noFill/>
        </p:spPr>
        <p:txBody>
          <a:bodyPr wrap="none" rtlCol="0">
            <a:spAutoFit/>
          </a:bodyPr>
          <a:lstStyle/>
          <a:p>
            <a:r>
              <a:rPr lang="en-GB" dirty="0"/>
              <a:t>*Awaiting Presentations</a:t>
            </a:r>
          </a:p>
        </p:txBody>
      </p:sp>
    </p:spTree>
    <p:extLst>
      <p:ext uri="{BB962C8B-B14F-4D97-AF65-F5344CB8AC3E}">
        <p14:creationId xmlns:p14="http://schemas.microsoft.com/office/powerpoint/2010/main" val="3843816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D2F2911-B283-4BFB-82FC-3F13587170C4}"/>
              </a:ext>
            </a:extLst>
          </p:cNvPr>
          <p:cNvSpPr>
            <a:spLocks noGrp="1"/>
          </p:cNvSpPr>
          <p:nvPr>
            <p:ph type="ftr" sz="quarter" idx="3"/>
          </p:nvPr>
        </p:nvSpPr>
        <p:spPr/>
        <p:txBody>
          <a:bodyPr/>
          <a:lstStyle/>
          <a:p>
            <a:r>
              <a:rPr lang="en-GB" dirty="0"/>
              <a:t>#FutureFHFT</a:t>
            </a:r>
          </a:p>
        </p:txBody>
      </p:sp>
      <p:sp>
        <p:nvSpPr>
          <p:cNvPr id="5" name="Slide Number Placeholder 4">
            <a:extLst>
              <a:ext uri="{FF2B5EF4-FFF2-40B4-BE49-F238E27FC236}">
                <a16:creationId xmlns:a16="http://schemas.microsoft.com/office/drawing/2014/main" id="{7D7514F2-239F-4A95-8283-0D9544E1870A}"/>
              </a:ext>
            </a:extLst>
          </p:cNvPr>
          <p:cNvSpPr>
            <a:spLocks noGrp="1"/>
          </p:cNvSpPr>
          <p:nvPr>
            <p:ph type="sldNum" sz="quarter" idx="4"/>
          </p:nvPr>
        </p:nvSpPr>
        <p:spPr/>
        <p:txBody>
          <a:bodyPr/>
          <a:lstStyle/>
          <a:p>
            <a:fld id="{5E0E8EA8-667E-44BC-89EC-3FD29D4853EB}" type="slidenum">
              <a:rPr lang="en-GB" smtClean="0"/>
              <a:pPr/>
              <a:t>20</a:t>
            </a:fld>
            <a:endParaRPr lang="en-GB" dirty="0"/>
          </a:p>
        </p:txBody>
      </p:sp>
      <p:pic>
        <p:nvPicPr>
          <p:cNvPr id="2" name="Picture 1">
            <a:extLst>
              <a:ext uri="{FF2B5EF4-FFF2-40B4-BE49-F238E27FC236}">
                <a16:creationId xmlns:a16="http://schemas.microsoft.com/office/drawing/2014/main" id="{588B1538-CE38-4540-905D-37479A719CAE}"/>
              </a:ext>
            </a:extLst>
          </p:cNvPr>
          <p:cNvPicPr>
            <a:picLocks noChangeAspect="1"/>
          </p:cNvPicPr>
          <p:nvPr/>
        </p:nvPicPr>
        <p:blipFill>
          <a:blip r:embed="rId3">
            <a:alphaModFix amt="17000"/>
          </a:blip>
          <a:stretch>
            <a:fillRect/>
          </a:stretch>
        </p:blipFill>
        <p:spPr>
          <a:xfrm>
            <a:off x="4795599" y="1088255"/>
            <a:ext cx="9825464" cy="5769745"/>
          </a:xfrm>
          <a:prstGeom prst="rect">
            <a:avLst/>
          </a:prstGeom>
          <a:effectLst>
            <a:softEdge rad="304800"/>
          </a:effectLst>
        </p:spPr>
      </p:pic>
      <p:sp>
        <p:nvSpPr>
          <p:cNvPr id="7" name="TextBox 6">
            <a:extLst>
              <a:ext uri="{FF2B5EF4-FFF2-40B4-BE49-F238E27FC236}">
                <a16:creationId xmlns:a16="http://schemas.microsoft.com/office/drawing/2014/main" id="{EFC09E48-7F4A-4D29-824B-CD71CEFDCE91}"/>
              </a:ext>
            </a:extLst>
          </p:cNvPr>
          <p:cNvSpPr txBox="1"/>
          <p:nvPr/>
        </p:nvSpPr>
        <p:spPr>
          <a:xfrm>
            <a:off x="135366" y="1222217"/>
            <a:ext cx="12252001" cy="1015663"/>
          </a:xfrm>
          <a:prstGeom prst="rect">
            <a:avLst/>
          </a:prstGeom>
          <a:noFill/>
        </p:spPr>
        <p:txBody>
          <a:bodyPr wrap="square">
            <a:spAutoFit/>
          </a:bodyPr>
          <a:lstStyle/>
          <a:p>
            <a:r>
              <a:rPr lang="en-GB" sz="6000" dirty="0">
                <a:solidFill>
                  <a:schemeClr val="accent1">
                    <a:lumMod val="75000"/>
                  </a:schemeClr>
                </a:solidFill>
                <a:latin typeface="Arial"/>
                <a:cs typeface="Arial"/>
              </a:rPr>
              <a:t>Available opportunities?</a:t>
            </a:r>
            <a:endParaRPr lang="en-GB" sz="6000" dirty="0">
              <a:solidFill>
                <a:schemeClr val="accent1">
                  <a:lumMod val="75000"/>
                </a:schemeClr>
              </a:solidFill>
            </a:endParaRPr>
          </a:p>
        </p:txBody>
      </p:sp>
      <p:sp>
        <p:nvSpPr>
          <p:cNvPr id="6" name="TextBox 5">
            <a:extLst>
              <a:ext uri="{FF2B5EF4-FFF2-40B4-BE49-F238E27FC236}">
                <a16:creationId xmlns:a16="http://schemas.microsoft.com/office/drawing/2014/main" id="{D9E57A76-4D91-44A5-B59F-1FA18752BC27}"/>
              </a:ext>
            </a:extLst>
          </p:cNvPr>
          <p:cNvSpPr txBox="1"/>
          <p:nvPr/>
        </p:nvSpPr>
        <p:spPr>
          <a:xfrm>
            <a:off x="995655" y="2453571"/>
            <a:ext cx="3132497" cy="1846659"/>
          </a:xfrm>
          <a:prstGeom prst="rect">
            <a:avLst/>
          </a:prstGeom>
          <a:noFill/>
        </p:spPr>
        <p:txBody>
          <a:bodyPr wrap="square" rtlCol="0">
            <a:spAutoFit/>
          </a:bodyPr>
          <a:lstStyle/>
          <a:p>
            <a:pPr algn="l"/>
            <a:r>
              <a:rPr lang="en-GB" b="0" i="0" dirty="0">
                <a:solidFill>
                  <a:srgbClr val="005EB8"/>
                </a:solidFill>
                <a:effectLst/>
                <a:latin typeface="Frutiger LT W01_65 Bold1475746"/>
              </a:rPr>
              <a:t>Nursing and Midwifery</a:t>
            </a:r>
          </a:p>
          <a:p>
            <a:pPr marL="285750" indent="-285750" algn="l">
              <a:buFont typeface="Wingdings" panose="05000000000000000000" pitchFamily="2" charset="2"/>
              <a:buChar char="§"/>
            </a:pPr>
            <a:r>
              <a:rPr lang="en-GB" sz="1600" dirty="0">
                <a:solidFill>
                  <a:srgbClr val="005EB8"/>
                </a:solidFill>
                <a:latin typeface="Frutiger LT W01_65 Bold1475746"/>
              </a:rPr>
              <a:t>Bank Care Assistants</a:t>
            </a:r>
          </a:p>
          <a:p>
            <a:pPr marL="285750" indent="-285750" algn="l">
              <a:buFont typeface="Wingdings" panose="05000000000000000000" pitchFamily="2" charset="2"/>
              <a:buChar char="§"/>
            </a:pPr>
            <a:r>
              <a:rPr lang="en-GB" sz="1600" b="0" i="0" dirty="0">
                <a:solidFill>
                  <a:srgbClr val="005EB8"/>
                </a:solidFill>
                <a:effectLst/>
                <a:latin typeface="Frutiger LT W01_65 Bold1475746"/>
              </a:rPr>
              <a:t>Care Assi</a:t>
            </a:r>
            <a:r>
              <a:rPr lang="en-GB" sz="1600" dirty="0">
                <a:solidFill>
                  <a:srgbClr val="005EB8"/>
                </a:solidFill>
                <a:latin typeface="Frutiger LT W01_65 Bold1475746"/>
              </a:rPr>
              <a:t>stants – Elderly Care</a:t>
            </a:r>
          </a:p>
          <a:p>
            <a:pPr marL="285750" indent="-285750" algn="l">
              <a:buFont typeface="Wingdings" panose="05000000000000000000" pitchFamily="2" charset="2"/>
              <a:buChar char="§"/>
            </a:pPr>
            <a:r>
              <a:rPr lang="en-GB" sz="1600" b="0" i="0" dirty="0">
                <a:solidFill>
                  <a:srgbClr val="005EB8"/>
                </a:solidFill>
                <a:effectLst/>
                <a:latin typeface="Frutiger LT W01_65 Bold1475746"/>
              </a:rPr>
              <a:t>Care </a:t>
            </a:r>
            <a:r>
              <a:rPr lang="en-GB" sz="1600" dirty="0">
                <a:solidFill>
                  <a:srgbClr val="005EB8"/>
                </a:solidFill>
                <a:latin typeface="Frutiger LT W01_65 Bold1475746"/>
              </a:rPr>
              <a:t>Assistants – Orthopaedics</a:t>
            </a:r>
          </a:p>
          <a:p>
            <a:pPr marL="285750" indent="-285750" algn="l">
              <a:buFont typeface="Wingdings" panose="05000000000000000000" pitchFamily="2" charset="2"/>
              <a:buChar char="§"/>
            </a:pPr>
            <a:r>
              <a:rPr lang="en-GB" sz="1600" b="0" i="0" dirty="0">
                <a:solidFill>
                  <a:srgbClr val="005EB8"/>
                </a:solidFill>
                <a:effectLst/>
                <a:latin typeface="Frutiger LT W01_65 Bold1475746"/>
              </a:rPr>
              <a:t>Health Care Support Workers</a:t>
            </a:r>
          </a:p>
          <a:p>
            <a:pPr marL="285750" indent="-285750" algn="l">
              <a:buFont typeface="Wingdings" panose="05000000000000000000" pitchFamily="2" charset="2"/>
              <a:buChar char="§"/>
            </a:pPr>
            <a:r>
              <a:rPr lang="en-GB" sz="1600" dirty="0">
                <a:solidFill>
                  <a:srgbClr val="005EB8"/>
                </a:solidFill>
                <a:latin typeface="Frutiger LT W01_65 Bold1475746"/>
              </a:rPr>
              <a:t>Orthopaedic Kit Coordinators</a:t>
            </a:r>
          </a:p>
          <a:p>
            <a:pPr marL="285750" indent="-285750" algn="l">
              <a:buFont typeface="Wingdings" panose="05000000000000000000" pitchFamily="2" charset="2"/>
              <a:buChar char="§"/>
            </a:pPr>
            <a:r>
              <a:rPr lang="en-GB" sz="1600" b="0" i="0" dirty="0">
                <a:solidFill>
                  <a:srgbClr val="005EB8"/>
                </a:solidFill>
                <a:effectLst/>
                <a:latin typeface="Frutiger LT W01_65 Bold1475746"/>
              </a:rPr>
              <a:t>Rehab Support Worker</a:t>
            </a:r>
          </a:p>
        </p:txBody>
      </p:sp>
      <p:cxnSp>
        <p:nvCxnSpPr>
          <p:cNvPr id="9" name="Straight Connector 8">
            <a:extLst>
              <a:ext uri="{FF2B5EF4-FFF2-40B4-BE49-F238E27FC236}">
                <a16:creationId xmlns:a16="http://schemas.microsoft.com/office/drawing/2014/main" id="{9DC9C788-A67A-4D9B-87CD-994396D3E412}"/>
              </a:ext>
            </a:extLst>
          </p:cNvPr>
          <p:cNvCxnSpPr/>
          <p:nvPr/>
        </p:nvCxnSpPr>
        <p:spPr>
          <a:xfrm>
            <a:off x="5920966" y="2534970"/>
            <a:ext cx="0" cy="36576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DACF126-9622-48EF-A0C7-503D80CCE722}"/>
              </a:ext>
            </a:extLst>
          </p:cNvPr>
          <p:cNvSpPr txBox="1"/>
          <p:nvPr/>
        </p:nvSpPr>
        <p:spPr>
          <a:xfrm>
            <a:off x="995655" y="4363770"/>
            <a:ext cx="3799944" cy="1846659"/>
          </a:xfrm>
          <a:prstGeom prst="rect">
            <a:avLst/>
          </a:prstGeom>
          <a:noFill/>
        </p:spPr>
        <p:txBody>
          <a:bodyPr wrap="square">
            <a:spAutoFit/>
          </a:bodyPr>
          <a:lstStyle/>
          <a:p>
            <a:pPr algn="l"/>
            <a:r>
              <a:rPr lang="en-GB" dirty="0">
                <a:solidFill>
                  <a:srgbClr val="005EB8"/>
                </a:solidFill>
                <a:latin typeface="Frutiger LT W01_65 Bold1475746"/>
              </a:rPr>
              <a:t>Support Services</a:t>
            </a:r>
            <a:endParaRPr lang="en-GB" sz="1800" b="0" i="0" dirty="0">
              <a:solidFill>
                <a:srgbClr val="005EB8"/>
              </a:solidFill>
              <a:effectLst/>
              <a:latin typeface="Frutiger LT W01_65 Bold1475746"/>
            </a:endParaRPr>
          </a:p>
          <a:p>
            <a:pPr marL="285750" indent="-285750" algn="l">
              <a:buFont typeface="Wingdings" panose="05000000000000000000" pitchFamily="2" charset="2"/>
              <a:buChar char="§"/>
            </a:pPr>
            <a:r>
              <a:rPr lang="en-GB" sz="1600" dirty="0">
                <a:solidFill>
                  <a:srgbClr val="005EB8"/>
                </a:solidFill>
                <a:latin typeface="Frutiger LT W01_65 Bold1475746"/>
              </a:rPr>
              <a:t>Bank Porter</a:t>
            </a:r>
          </a:p>
          <a:p>
            <a:pPr marL="285750" indent="-285750" algn="l">
              <a:buFont typeface="Wingdings" panose="05000000000000000000" pitchFamily="2" charset="2"/>
              <a:buChar char="§"/>
            </a:pPr>
            <a:r>
              <a:rPr lang="en-GB" sz="1600" b="0" i="0" dirty="0">
                <a:solidFill>
                  <a:srgbClr val="005EB8"/>
                </a:solidFill>
                <a:effectLst/>
                <a:latin typeface="Frutiger LT W01_65 Bold1475746"/>
              </a:rPr>
              <a:t>Part-time Evening House Keeper</a:t>
            </a:r>
            <a:endParaRPr lang="en-GB" sz="1600" dirty="0">
              <a:solidFill>
                <a:srgbClr val="005EB8"/>
              </a:solidFill>
              <a:latin typeface="Frutiger LT W01_65 Bold1475746"/>
            </a:endParaRPr>
          </a:p>
          <a:p>
            <a:pPr marL="285750" indent="-285750" algn="l">
              <a:buFont typeface="Wingdings" panose="05000000000000000000" pitchFamily="2" charset="2"/>
              <a:buChar char="§"/>
            </a:pPr>
            <a:r>
              <a:rPr lang="en-GB" sz="1600" b="0" i="0" dirty="0">
                <a:solidFill>
                  <a:srgbClr val="005EB8"/>
                </a:solidFill>
                <a:effectLst/>
                <a:latin typeface="Frutiger LT W01_65 Bold1475746"/>
              </a:rPr>
              <a:t>Ward Host Supervisor</a:t>
            </a:r>
            <a:endParaRPr lang="en-GB" sz="1600" dirty="0">
              <a:solidFill>
                <a:srgbClr val="005EB8"/>
              </a:solidFill>
              <a:latin typeface="Frutiger LT W01_65 Bold1475746"/>
            </a:endParaRPr>
          </a:p>
          <a:p>
            <a:pPr marL="285750" indent="-285750" algn="l">
              <a:buFont typeface="Wingdings" panose="05000000000000000000" pitchFamily="2" charset="2"/>
              <a:buChar char="§"/>
            </a:pPr>
            <a:r>
              <a:rPr lang="en-GB" sz="1600" b="0" i="0" dirty="0">
                <a:solidFill>
                  <a:srgbClr val="005EB8"/>
                </a:solidFill>
                <a:effectLst/>
                <a:latin typeface="Frutiger LT W01_65 Bold1475746"/>
              </a:rPr>
              <a:t>Theatre Porter</a:t>
            </a:r>
          </a:p>
          <a:p>
            <a:pPr marL="285750" indent="-285750" algn="l">
              <a:buFont typeface="Wingdings" panose="05000000000000000000" pitchFamily="2" charset="2"/>
              <a:buChar char="§"/>
            </a:pPr>
            <a:r>
              <a:rPr lang="en-GB" sz="1600" dirty="0">
                <a:solidFill>
                  <a:srgbClr val="005EB8"/>
                </a:solidFill>
                <a:latin typeface="Frutiger LT W01_65 Bold1475746"/>
              </a:rPr>
              <a:t>Orthopaedic Kit Coordinators</a:t>
            </a:r>
          </a:p>
          <a:p>
            <a:pPr marL="285750" indent="-285750" algn="l">
              <a:buFont typeface="Wingdings" panose="05000000000000000000" pitchFamily="2" charset="2"/>
              <a:buChar char="§"/>
            </a:pPr>
            <a:r>
              <a:rPr lang="en-GB" sz="1600" b="0" i="0" dirty="0">
                <a:solidFill>
                  <a:srgbClr val="005EB8"/>
                </a:solidFill>
                <a:effectLst/>
                <a:latin typeface="Frutiger LT W01_65 Bold1475746"/>
              </a:rPr>
              <a:t>Rehab Support Worker</a:t>
            </a:r>
          </a:p>
        </p:txBody>
      </p:sp>
      <p:sp>
        <p:nvSpPr>
          <p:cNvPr id="14" name="TextBox 13">
            <a:extLst>
              <a:ext uri="{FF2B5EF4-FFF2-40B4-BE49-F238E27FC236}">
                <a16:creationId xmlns:a16="http://schemas.microsoft.com/office/drawing/2014/main" id="{DEC90A09-7039-4E7D-B573-C1B095F983C3}"/>
              </a:ext>
            </a:extLst>
          </p:cNvPr>
          <p:cNvSpPr txBox="1"/>
          <p:nvPr/>
        </p:nvSpPr>
        <p:spPr>
          <a:xfrm>
            <a:off x="6941623" y="2532743"/>
            <a:ext cx="4297412" cy="1600438"/>
          </a:xfrm>
          <a:prstGeom prst="rect">
            <a:avLst/>
          </a:prstGeom>
          <a:noFill/>
        </p:spPr>
        <p:txBody>
          <a:bodyPr wrap="square">
            <a:spAutoFit/>
          </a:bodyPr>
          <a:lstStyle/>
          <a:p>
            <a:pPr algn="l"/>
            <a:r>
              <a:rPr lang="en-GB" sz="1800" b="0" i="0" dirty="0">
                <a:solidFill>
                  <a:srgbClr val="005EB8"/>
                </a:solidFill>
                <a:effectLst/>
                <a:latin typeface="Frutiger LT W01_65 Bold1475746"/>
              </a:rPr>
              <a:t>Administrative Services</a:t>
            </a:r>
          </a:p>
          <a:p>
            <a:pPr marL="285750" indent="-285750" algn="l">
              <a:buFont typeface="Wingdings" panose="05000000000000000000" pitchFamily="2" charset="2"/>
              <a:buChar char="§"/>
            </a:pPr>
            <a:r>
              <a:rPr lang="en-GB" sz="1600" b="0" i="0" dirty="0">
                <a:solidFill>
                  <a:srgbClr val="005EB8"/>
                </a:solidFill>
                <a:effectLst/>
                <a:latin typeface="Frutiger LT W01_65 Bold1475746"/>
              </a:rPr>
              <a:t>Respiratory Team Administrator - Community Service</a:t>
            </a:r>
          </a:p>
          <a:p>
            <a:pPr marL="285750" indent="-285750">
              <a:buFont typeface="Wingdings" panose="05000000000000000000" pitchFamily="2" charset="2"/>
              <a:buChar char="§"/>
            </a:pPr>
            <a:r>
              <a:rPr lang="en-GB" sz="1600" b="0" i="0" dirty="0">
                <a:solidFill>
                  <a:srgbClr val="005EB8"/>
                </a:solidFill>
                <a:effectLst/>
                <a:latin typeface="Frutiger LT W01_65 Bold1475746"/>
              </a:rPr>
              <a:t>HR Services Assistant</a:t>
            </a:r>
          </a:p>
          <a:p>
            <a:pPr marL="285750" indent="-285750">
              <a:buFont typeface="Wingdings" panose="05000000000000000000" pitchFamily="2" charset="2"/>
              <a:buChar char="§"/>
            </a:pPr>
            <a:r>
              <a:rPr lang="en-GB" sz="1600" b="0" i="0" dirty="0">
                <a:solidFill>
                  <a:srgbClr val="005EB8"/>
                </a:solidFill>
                <a:effectLst/>
                <a:latin typeface="Frutiger LT W01_65 Bold1475746"/>
              </a:rPr>
              <a:t>Clinical Governance Administrator PGMC Receptionist and administrator</a:t>
            </a:r>
          </a:p>
        </p:txBody>
      </p:sp>
      <p:sp>
        <p:nvSpPr>
          <p:cNvPr id="17" name="TextBox 16">
            <a:extLst>
              <a:ext uri="{FF2B5EF4-FFF2-40B4-BE49-F238E27FC236}">
                <a16:creationId xmlns:a16="http://schemas.microsoft.com/office/drawing/2014/main" id="{7A6189B0-9A66-4B89-A064-E8BD25653544}"/>
              </a:ext>
            </a:extLst>
          </p:cNvPr>
          <p:cNvSpPr txBox="1"/>
          <p:nvPr/>
        </p:nvSpPr>
        <p:spPr>
          <a:xfrm>
            <a:off x="6941623" y="4269900"/>
            <a:ext cx="4445062" cy="1846659"/>
          </a:xfrm>
          <a:prstGeom prst="rect">
            <a:avLst/>
          </a:prstGeom>
          <a:noFill/>
        </p:spPr>
        <p:txBody>
          <a:bodyPr wrap="square" rtlCol="0">
            <a:spAutoFit/>
          </a:bodyPr>
          <a:lstStyle/>
          <a:p>
            <a:pPr algn="l"/>
            <a:r>
              <a:rPr lang="en-GB" dirty="0">
                <a:solidFill>
                  <a:srgbClr val="005EB8"/>
                </a:solidFill>
                <a:latin typeface="Frutiger LT W01_65 Bold1475746"/>
              </a:rPr>
              <a:t>Health Science Services</a:t>
            </a:r>
          </a:p>
          <a:p>
            <a:pPr marL="285750" indent="-285750" algn="l">
              <a:buFont typeface="Wingdings" panose="05000000000000000000" pitchFamily="2" charset="2"/>
              <a:buChar char="§"/>
            </a:pPr>
            <a:r>
              <a:rPr lang="en-GB" sz="1600" b="0" i="0" dirty="0">
                <a:solidFill>
                  <a:srgbClr val="005EB8"/>
                </a:solidFill>
                <a:effectLst/>
                <a:latin typeface="Frutiger LT W01_65 Bold1475746"/>
              </a:rPr>
              <a:t>Medical Laboratory Assistant</a:t>
            </a:r>
          </a:p>
          <a:p>
            <a:pPr marL="285750" indent="-285750" algn="l">
              <a:buFont typeface="Wingdings" panose="05000000000000000000" pitchFamily="2" charset="2"/>
              <a:buChar char="§"/>
            </a:pPr>
            <a:endParaRPr lang="en-GB" sz="1600" dirty="0">
              <a:solidFill>
                <a:srgbClr val="005EB8"/>
              </a:solidFill>
              <a:latin typeface="Frutiger LT W01_65 Bold1475746"/>
            </a:endParaRPr>
          </a:p>
          <a:p>
            <a:pPr algn="l"/>
            <a:r>
              <a:rPr lang="en-GB" sz="1600" dirty="0">
                <a:solidFill>
                  <a:srgbClr val="005EB8"/>
                </a:solidFill>
                <a:latin typeface="Frutiger LT W01_65 Bold1475746"/>
              </a:rPr>
              <a:t>Why Not consider working on “The Bank”?</a:t>
            </a:r>
          </a:p>
          <a:p>
            <a:pPr algn="l"/>
            <a:r>
              <a:rPr lang="en-GB" sz="1600" b="0" i="0" dirty="0">
                <a:solidFill>
                  <a:schemeClr val="bg1">
                    <a:lumMod val="50000"/>
                  </a:schemeClr>
                </a:solidFill>
                <a:effectLst/>
                <a:latin typeface="Frutiger LT W01_55 Roma1475738"/>
              </a:rPr>
              <a:t>talent pool of people who can work across many work areas and provide cover for maternity leave and temporary vacancies.</a:t>
            </a:r>
            <a:endParaRPr lang="en-GB" sz="1600" b="0" i="0" dirty="0">
              <a:solidFill>
                <a:schemeClr val="bg1">
                  <a:lumMod val="50000"/>
                </a:schemeClr>
              </a:solidFill>
              <a:effectLst/>
              <a:latin typeface="Frutiger LT W01_65 Bold1475746"/>
            </a:endParaRPr>
          </a:p>
        </p:txBody>
      </p:sp>
    </p:spTree>
    <p:extLst>
      <p:ext uri="{BB962C8B-B14F-4D97-AF65-F5344CB8AC3E}">
        <p14:creationId xmlns:p14="http://schemas.microsoft.com/office/powerpoint/2010/main" val="2520508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9EEA92-F4C1-40BA-B50F-3F64EC536513}"/>
              </a:ext>
            </a:extLst>
          </p:cNvPr>
          <p:cNvSpPr>
            <a:spLocks noGrp="1"/>
          </p:cNvSpPr>
          <p:nvPr>
            <p:ph idx="1"/>
          </p:nvPr>
        </p:nvSpPr>
        <p:spPr/>
        <p:txBody>
          <a:bodyPr>
            <a:normAutofit/>
          </a:bodyPr>
          <a:lstStyle/>
          <a:p>
            <a:pPr marL="0" indent="0">
              <a:buNone/>
            </a:pPr>
            <a:endParaRPr lang="en-GB" dirty="0">
              <a:solidFill>
                <a:schemeClr val="tx1">
                  <a:lumMod val="50000"/>
                  <a:lumOff val="50000"/>
                </a:schemeClr>
              </a:solidFill>
            </a:endParaRPr>
          </a:p>
          <a:p>
            <a:pPr marL="0" indent="0">
              <a:buNone/>
            </a:pPr>
            <a:endParaRPr lang="en-GB" dirty="0">
              <a:solidFill>
                <a:schemeClr val="tx1">
                  <a:lumMod val="50000"/>
                  <a:lumOff val="50000"/>
                </a:schemeClr>
              </a:solidFill>
            </a:endParaRPr>
          </a:p>
          <a:p>
            <a:endParaRPr lang="en-GB" dirty="0">
              <a:solidFill>
                <a:schemeClr val="tx1">
                  <a:lumMod val="50000"/>
                  <a:lumOff val="50000"/>
                </a:schemeClr>
              </a:solidFill>
            </a:endParaRPr>
          </a:p>
          <a:p>
            <a:endParaRPr lang="en-GB" dirty="0">
              <a:solidFill>
                <a:srgbClr val="898989"/>
              </a:solidFill>
            </a:endParaRPr>
          </a:p>
          <a:p>
            <a:endParaRPr lang="en-GB" dirty="0">
              <a:solidFill>
                <a:srgbClr val="898989"/>
              </a:solidFill>
            </a:endParaRPr>
          </a:p>
        </p:txBody>
      </p:sp>
      <p:sp>
        <p:nvSpPr>
          <p:cNvPr id="5" name="Slide Number Placeholder 4">
            <a:extLst>
              <a:ext uri="{FF2B5EF4-FFF2-40B4-BE49-F238E27FC236}">
                <a16:creationId xmlns:a16="http://schemas.microsoft.com/office/drawing/2014/main" id="{8CA57505-0E0C-4E17-9C3C-BA2058C496A9}"/>
              </a:ext>
            </a:extLst>
          </p:cNvPr>
          <p:cNvSpPr>
            <a:spLocks noGrp="1"/>
          </p:cNvSpPr>
          <p:nvPr>
            <p:ph type="sldNum" sz="quarter" idx="4"/>
          </p:nvPr>
        </p:nvSpPr>
        <p:spPr/>
        <p:txBody>
          <a:bodyPr/>
          <a:lstStyle/>
          <a:p>
            <a:fld id="{5E0E8EA8-667E-44BC-89EC-3FD29D4853EB}" type="slidenum">
              <a:rPr lang="en-GB" smtClean="0"/>
              <a:pPr/>
              <a:t>21</a:t>
            </a:fld>
            <a:endParaRPr lang="en-GB" dirty="0"/>
          </a:p>
        </p:txBody>
      </p:sp>
      <p:sp>
        <p:nvSpPr>
          <p:cNvPr id="6" name="Title 5">
            <a:extLst>
              <a:ext uri="{FF2B5EF4-FFF2-40B4-BE49-F238E27FC236}">
                <a16:creationId xmlns:a16="http://schemas.microsoft.com/office/drawing/2014/main" id="{8E615F54-BE2A-496B-AE65-9B85ECA4A145}"/>
              </a:ext>
            </a:extLst>
          </p:cNvPr>
          <p:cNvSpPr>
            <a:spLocks noGrp="1"/>
          </p:cNvSpPr>
          <p:nvPr>
            <p:ph type="title"/>
          </p:nvPr>
        </p:nvSpPr>
        <p:spPr/>
        <p:txBody>
          <a:bodyPr>
            <a:noAutofit/>
          </a:bodyPr>
          <a:lstStyle/>
          <a:p>
            <a:r>
              <a:rPr lang="en-GB" b="0" dirty="0">
                <a:latin typeface="Arial"/>
                <a:cs typeface="Arial"/>
              </a:rPr>
              <a:t>How do I apply?</a:t>
            </a:r>
            <a:endParaRPr lang="en-GB" b="0" dirty="0"/>
          </a:p>
        </p:txBody>
      </p:sp>
      <p:sp>
        <p:nvSpPr>
          <p:cNvPr id="7" name="Content Placeholder 1">
            <a:extLst>
              <a:ext uri="{FF2B5EF4-FFF2-40B4-BE49-F238E27FC236}">
                <a16:creationId xmlns:a16="http://schemas.microsoft.com/office/drawing/2014/main" id="{4051F235-843E-4805-92FC-8576BC195480}"/>
              </a:ext>
            </a:extLst>
          </p:cNvPr>
          <p:cNvSpPr txBox="1">
            <a:spLocks/>
          </p:cNvSpPr>
          <p:nvPr/>
        </p:nvSpPr>
        <p:spPr>
          <a:xfrm>
            <a:off x="336000" y="2063166"/>
            <a:ext cx="11520000" cy="42143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GB" dirty="0">
              <a:solidFill>
                <a:schemeClr val="tx1">
                  <a:lumMod val="50000"/>
                  <a:lumOff val="50000"/>
                </a:schemeClr>
              </a:solidFill>
            </a:endParaRPr>
          </a:p>
          <a:p>
            <a:pPr lvl="1"/>
            <a:endParaRPr lang="en-GB" dirty="0">
              <a:solidFill>
                <a:schemeClr val="tx1">
                  <a:lumMod val="50000"/>
                  <a:lumOff val="50000"/>
                </a:schemeClr>
              </a:solidFill>
            </a:endParaRPr>
          </a:p>
          <a:p>
            <a:pPr marL="0" indent="0">
              <a:buFont typeface="Arial" panose="020B0604020202020204" pitchFamily="34" charset="0"/>
              <a:buNone/>
            </a:pPr>
            <a:endParaRPr lang="en-GB" dirty="0">
              <a:solidFill>
                <a:schemeClr val="tx1">
                  <a:lumMod val="50000"/>
                  <a:lumOff val="50000"/>
                </a:schemeClr>
              </a:solidFill>
            </a:endParaRPr>
          </a:p>
          <a:p>
            <a:endParaRPr lang="en-GB" dirty="0">
              <a:solidFill>
                <a:schemeClr val="tx1">
                  <a:lumMod val="50000"/>
                  <a:lumOff val="50000"/>
                </a:schemeClr>
              </a:solidFill>
            </a:endParaRPr>
          </a:p>
          <a:p>
            <a:endParaRPr lang="en-GB" dirty="0">
              <a:solidFill>
                <a:srgbClr val="898989"/>
              </a:solidFill>
            </a:endParaRPr>
          </a:p>
        </p:txBody>
      </p:sp>
      <p:sp>
        <p:nvSpPr>
          <p:cNvPr id="9" name="Content Placeholder 1">
            <a:extLst>
              <a:ext uri="{FF2B5EF4-FFF2-40B4-BE49-F238E27FC236}">
                <a16:creationId xmlns:a16="http://schemas.microsoft.com/office/drawing/2014/main" id="{FF712F61-9CD1-4004-B72D-1F578F4689A6}"/>
              </a:ext>
            </a:extLst>
          </p:cNvPr>
          <p:cNvSpPr txBox="1">
            <a:spLocks/>
          </p:cNvSpPr>
          <p:nvPr/>
        </p:nvSpPr>
        <p:spPr>
          <a:xfrm>
            <a:off x="336000" y="2579940"/>
            <a:ext cx="4671350" cy="2923513"/>
          </a:xfrm>
          <a:prstGeom prst="rect">
            <a:avLst/>
          </a:prstGeom>
        </p:spPr>
        <p:txBody>
          <a:bodyPr vert="horz" lIns="91440" tIns="45720" rIns="91440" bIns="45720" numCol="1"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900" dirty="0">
                <a:solidFill>
                  <a:schemeClr val="tx1">
                    <a:lumMod val="50000"/>
                    <a:lumOff val="50000"/>
                  </a:schemeClr>
                </a:solidFill>
                <a:latin typeface="Arial"/>
                <a:cs typeface="Arial"/>
              </a:rPr>
              <a:t>Access our new careers site </a:t>
            </a:r>
            <a:endParaRPr lang="en-GB" sz="1900" dirty="0">
              <a:solidFill>
                <a:schemeClr val="tx1">
                  <a:lumMod val="50000"/>
                  <a:lumOff val="50000"/>
                </a:schemeClr>
              </a:solidFill>
            </a:endParaRPr>
          </a:p>
          <a:p>
            <a:pPr marL="0" indent="0">
              <a:buNone/>
            </a:pPr>
            <a:r>
              <a:rPr lang="en-GB" sz="1900" u="sng" dirty="0">
                <a:solidFill>
                  <a:schemeClr val="bg1"/>
                </a:solidFill>
                <a:latin typeface="Arial"/>
                <a:cs typeface="Arial"/>
                <a:hlinkClick r:id="rId3">
                  <a:extLst>
                    <a:ext uri="{A12FA001-AC4F-418D-AE19-62706E023703}">
                      <ahyp:hlinkClr xmlns:ahyp="http://schemas.microsoft.com/office/drawing/2018/hyperlinkcolor" val="tx"/>
                    </a:ext>
                  </a:extLst>
                </a:hlinkClick>
              </a:rPr>
              <a:t>    </a:t>
            </a:r>
            <a:r>
              <a:rPr lang="en-GB" sz="1900" dirty="0">
                <a:solidFill>
                  <a:schemeClr val="tx1">
                    <a:lumMod val="50000"/>
                    <a:lumOff val="50000"/>
                  </a:schemeClr>
                </a:solidFill>
                <a:latin typeface="Arial"/>
                <a:cs typeface="Arial"/>
                <a:hlinkClick r:id="rId3">
                  <a:extLst>
                    <a:ext uri="{A12FA001-AC4F-418D-AE19-62706E023703}">
                      <ahyp:hlinkClr xmlns:ahyp="http://schemas.microsoft.com/office/drawing/2018/hyperlinkcolor" val="tx"/>
                    </a:ext>
                  </a:extLst>
                </a:hlinkClick>
              </a:rPr>
              <a:t>https://careers.fhft.nhs.uk/</a:t>
            </a:r>
            <a:endParaRPr lang="en-GB" sz="1900" dirty="0">
              <a:solidFill>
                <a:schemeClr val="tx1">
                  <a:lumMod val="50000"/>
                  <a:lumOff val="50000"/>
                </a:schemeClr>
              </a:solidFill>
              <a:latin typeface="Arial"/>
              <a:cs typeface="Arial"/>
            </a:endParaRPr>
          </a:p>
          <a:p>
            <a:pPr marL="0" indent="0">
              <a:buNone/>
            </a:pPr>
            <a:endParaRPr lang="en-GB" sz="1900" dirty="0">
              <a:solidFill>
                <a:schemeClr val="tx1">
                  <a:lumMod val="50000"/>
                  <a:lumOff val="50000"/>
                </a:schemeClr>
              </a:solidFill>
              <a:hlinkClick r:id="rId4">
                <a:extLst>
                  <a:ext uri="{A12FA001-AC4F-418D-AE19-62706E023703}">
                    <ahyp:hlinkClr xmlns:ahyp="http://schemas.microsoft.com/office/drawing/2018/hyperlinkcolor" val="tx"/>
                  </a:ext>
                </a:extLst>
              </a:hlinkClick>
            </a:endParaRPr>
          </a:p>
          <a:p>
            <a:r>
              <a:rPr lang="en-GB" sz="1900" dirty="0">
                <a:solidFill>
                  <a:schemeClr val="tx1">
                    <a:lumMod val="50000"/>
                    <a:lumOff val="50000"/>
                  </a:schemeClr>
                </a:solidFill>
                <a:latin typeface="Arial"/>
                <a:cs typeface="Arial"/>
              </a:rPr>
              <a:t>Navigate to careers page, click tiles to access</a:t>
            </a:r>
          </a:p>
          <a:p>
            <a:endParaRPr lang="en-GB" sz="1900" dirty="0">
              <a:solidFill>
                <a:schemeClr val="tx1">
                  <a:lumMod val="50000"/>
                  <a:lumOff val="50000"/>
                </a:schemeClr>
              </a:solidFill>
              <a:latin typeface="Arial"/>
              <a:cs typeface="Arial"/>
            </a:endParaRPr>
          </a:p>
          <a:p>
            <a:r>
              <a:rPr lang="en-GB" sz="1900" dirty="0">
                <a:solidFill>
                  <a:schemeClr val="tx1">
                    <a:lumMod val="50000"/>
                    <a:lumOff val="50000"/>
                  </a:schemeClr>
                </a:solidFill>
                <a:latin typeface="Arial"/>
                <a:cs typeface="Arial"/>
              </a:rPr>
              <a:t>Access via Indeed FHFT page</a:t>
            </a:r>
          </a:p>
          <a:p>
            <a:endParaRPr lang="en-GB" sz="1900" dirty="0">
              <a:solidFill>
                <a:schemeClr val="tx1">
                  <a:lumMod val="50000"/>
                  <a:lumOff val="50000"/>
                </a:schemeClr>
              </a:solidFill>
              <a:latin typeface="Arial"/>
              <a:cs typeface="Arial"/>
            </a:endParaRPr>
          </a:p>
          <a:p>
            <a:r>
              <a:rPr lang="en-GB" sz="1900" dirty="0">
                <a:solidFill>
                  <a:schemeClr val="tx1">
                    <a:lumMod val="50000"/>
                    <a:lumOff val="50000"/>
                  </a:schemeClr>
                </a:solidFill>
                <a:latin typeface="Arial"/>
                <a:cs typeface="Arial"/>
              </a:rPr>
              <a:t>Access via NHS Job</a:t>
            </a:r>
            <a:endParaRPr lang="en-GB" sz="1900" dirty="0">
              <a:solidFill>
                <a:schemeClr val="tx1">
                  <a:lumMod val="50000"/>
                  <a:lumOff val="50000"/>
                </a:schemeClr>
              </a:solidFill>
            </a:endParaRPr>
          </a:p>
          <a:p>
            <a:pPr lvl="1"/>
            <a:endParaRPr lang="en-GB" dirty="0">
              <a:solidFill>
                <a:schemeClr val="tx1">
                  <a:lumMod val="50000"/>
                  <a:lumOff val="50000"/>
                </a:schemeClr>
              </a:solidFill>
            </a:endParaRPr>
          </a:p>
          <a:p>
            <a:pPr marL="0" indent="0">
              <a:buNone/>
            </a:pPr>
            <a:endParaRPr lang="en-GB" dirty="0">
              <a:solidFill>
                <a:schemeClr val="tx1">
                  <a:lumMod val="50000"/>
                  <a:lumOff val="50000"/>
                </a:schemeClr>
              </a:solidFill>
            </a:endParaRPr>
          </a:p>
          <a:p>
            <a:pPr marL="0" indent="0">
              <a:buNone/>
            </a:pPr>
            <a:endParaRPr lang="en-GB" dirty="0">
              <a:solidFill>
                <a:schemeClr val="tx1">
                  <a:lumMod val="50000"/>
                  <a:lumOff val="50000"/>
                </a:schemeClr>
              </a:solidFill>
            </a:endParaRPr>
          </a:p>
          <a:p>
            <a:endParaRPr lang="en-GB" dirty="0">
              <a:solidFill>
                <a:schemeClr val="tx1">
                  <a:lumMod val="50000"/>
                  <a:lumOff val="50000"/>
                </a:schemeClr>
              </a:solidFill>
            </a:endParaRPr>
          </a:p>
        </p:txBody>
      </p:sp>
      <p:pic>
        <p:nvPicPr>
          <p:cNvPr id="8" name="Picture 9" descr="A screenshot of a person&#10;&#10;Description automatically generated">
            <a:extLst>
              <a:ext uri="{FF2B5EF4-FFF2-40B4-BE49-F238E27FC236}">
                <a16:creationId xmlns:a16="http://schemas.microsoft.com/office/drawing/2014/main" id="{028032CD-B47B-42E2-A6D1-7FDF1AEBE132}"/>
              </a:ext>
            </a:extLst>
          </p:cNvPr>
          <p:cNvPicPr>
            <a:picLocks noChangeAspect="1"/>
          </p:cNvPicPr>
          <p:nvPr/>
        </p:nvPicPr>
        <p:blipFill>
          <a:blip r:embed="rId5"/>
          <a:stretch>
            <a:fillRect/>
          </a:stretch>
        </p:blipFill>
        <p:spPr>
          <a:xfrm>
            <a:off x="9246146" y="1382948"/>
            <a:ext cx="2743200" cy="2010951"/>
          </a:xfrm>
          <a:prstGeom prst="rect">
            <a:avLst/>
          </a:prstGeom>
        </p:spPr>
      </p:pic>
      <p:pic>
        <p:nvPicPr>
          <p:cNvPr id="16" name="Picture 15">
            <a:extLst>
              <a:ext uri="{FF2B5EF4-FFF2-40B4-BE49-F238E27FC236}">
                <a16:creationId xmlns:a16="http://schemas.microsoft.com/office/drawing/2014/main" id="{69961F93-402B-4927-ACA6-D0B7092CC0CA}"/>
              </a:ext>
            </a:extLst>
          </p:cNvPr>
          <p:cNvPicPr>
            <a:picLocks noChangeAspect="1"/>
          </p:cNvPicPr>
          <p:nvPr/>
        </p:nvPicPr>
        <p:blipFill>
          <a:blip r:embed="rId6"/>
          <a:stretch>
            <a:fillRect/>
          </a:stretch>
        </p:blipFill>
        <p:spPr>
          <a:xfrm>
            <a:off x="6309900" y="2629381"/>
            <a:ext cx="3371955" cy="2101998"/>
          </a:xfrm>
          <a:prstGeom prst="rect">
            <a:avLst/>
          </a:prstGeom>
        </p:spPr>
      </p:pic>
      <p:pic>
        <p:nvPicPr>
          <p:cNvPr id="13" name="Picture 12">
            <a:extLst>
              <a:ext uri="{FF2B5EF4-FFF2-40B4-BE49-F238E27FC236}">
                <a16:creationId xmlns:a16="http://schemas.microsoft.com/office/drawing/2014/main" id="{9090B324-3AA5-4986-AF70-EC2A5A433D23}"/>
              </a:ext>
            </a:extLst>
          </p:cNvPr>
          <p:cNvPicPr>
            <a:picLocks noChangeAspect="1"/>
          </p:cNvPicPr>
          <p:nvPr/>
        </p:nvPicPr>
        <p:blipFill>
          <a:blip r:embed="rId7"/>
          <a:stretch>
            <a:fillRect/>
          </a:stretch>
        </p:blipFill>
        <p:spPr>
          <a:xfrm>
            <a:off x="8586737" y="4251464"/>
            <a:ext cx="3402609" cy="2101998"/>
          </a:xfrm>
          <a:prstGeom prst="rect">
            <a:avLst/>
          </a:prstGeom>
        </p:spPr>
      </p:pic>
      <p:pic>
        <p:nvPicPr>
          <p:cNvPr id="14" name="Picture 13">
            <a:extLst>
              <a:ext uri="{FF2B5EF4-FFF2-40B4-BE49-F238E27FC236}">
                <a16:creationId xmlns:a16="http://schemas.microsoft.com/office/drawing/2014/main" id="{E2CDD95D-EDFA-4EB1-9577-ACA35E8FE3EC}"/>
              </a:ext>
            </a:extLst>
          </p:cNvPr>
          <p:cNvPicPr>
            <a:picLocks noChangeAspect="1"/>
          </p:cNvPicPr>
          <p:nvPr/>
        </p:nvPicPr>
        <p:blipFill>
          <a:blip r:embed="rId8">
            <a:alphaModFix amt="21000"/>
          </a:blip>
          <a:stretch>
            <a:fillRect/>
          </a:stretch>
        </p:blipFill>
        <p:spPr>
          <a:xfrm>
            <a:off x="-786459" y="1219618"/>
            <a:ext cx="8910146" cy="5626145"/>
          </a:xfrm>
          <a:prstGeom prst="rect">
            <a:avLst/>
          </a:prstGeom>
          <a:effectLst>
            <a:softEdge rad="304800"/>
          </a:effectLst>
        </p:spPr>
      </p:pic>
    </p:spTree>
    <p:extLst>
      <p:ext uri="{BB962C8B-B14F-4D97-AF65-F5344CB8AC3E}">
        <p14:creationId xmlns:p14="http://schemas.microsoft.com/office/powerpoint/2010/main" val="3257370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A4B8F8C-26FA-4EB3-8B06-935945BD20BE}"/>
              </a:ext>
            </a:extLst>
          </p:cNvPr>
          <p:cNvPicPr>
            <a:picLocks noChangeAspect="1"/>
          </p:cNvPicPr>
          <p:nvPr/>
        </p:nvPicPr>
        <p:blipFill>
          <a:blip r:embed="rId3"/>
          <a:stretch>
            <a:fillRect/>
          </a:stretch>
        </p:blipFill>
        <p:spPr>
          <a:xfrm>
            <a:off x="9281883" y="1231870"/>
            <a:ext cx="2564594" cy="1924452"/>
          </a:xfrm>
          <a:prstGeom prst="rect">
            <a:avLst/>
          </a:prstGeom>
        </p:spPr>
      </p:pic>
      <p:pic>
        <p:nvPicPr>
          <p:cNvPr id="10" name="Picture 10" descr="A screenshot of a computer screen&#10;&#10;Description automatically generated">
            <a:extLst>
              <a:ext uri="{FF2B5EF4-FFF2-40B4-BE49-F238E27FC236}">
                <a16:creationId xmlns:a16="http://schemas.microsoft.com/office/drawing/2014/main" id="{FBA9FFB5-0EE4-4220-A08C-7DD01B4EBFAF}"/>
              </a:ext>
            </a:extLst>
          </p:cNvPr>
          <p:cNvPicPr>
            <a:picLocks noChangeAspect="1"/>
          </p:cNvPicPr>
          <p:nvPr/>
        </p:nvPicPr>
        <p:blipFill rotWithShape="1">
          <a:blip r:embed="rId4"/>
          <a:srcRect b="8281"/>
          <a:stretch/>
        </p:blipFill>
        <p:spPr>
          <a:xfrm>
            <a:off x="7736007" y="2762696"/>
            <a:ext cx="3165707" cy="2197130"/>
          </a:xfrm>
          <a:prstGeom prst="rect">
            <a:avLst/>
          </a:prstGeom>
        </p:spPr>
      </p:pic>
      <p:sp>
        <p:nvSpPr>
          <p:cNvPr id="4" name="Footer Placeholder 3">
            <a:extLst>
              <a:ext uri="{FF2B5EF4-FFF2-40B4-BE49-F238E27FC236}">
                <a16:creationId xmlns:a16="http://schemas.microsoft.com/office/drawing/2014/main" id="{372A0363-9939-4BA3-8157-CA9D9198AA25}"/>
              </a:ext>
            </a:extLst>
          </p:cNvPr>
          <p:cNvSpPr>
            <a:spLocks noGrp="1"/>
          </p:cNvSpPr>
          <p:nvPr>
            <p:ph type="ftr" sz="quarter" idx="3"/>
          </p:nvPr>
        </p:nvSpPr>
        <p:spPr/>
        <p:txBody>
          <a:bodyPr/>
          <a:lstStyle/>
          <a:p>
            <a:r>
              <a:rPr lang="en-GB" dirty="0"/>
              <a:t>#FutureFHFT</a:t>
            </a:r>
          </a:p>
        </p:txBody>
      </p:sp>
      <p:sp>
        <p:nvSpPr>
          <p:cNvPr id="5" name="Slide Number Placeholder 4">
            <a:extLst>
              <a:ext uri="{FF2B5EF4-FFF2-40B4-BE49-F238E27FC236}">
                <a16:creationId xmlns:a16="http://schemas.microsoft.com/office/drawing/2014/main" id="{8CA57505-0E0C-4E17-9C3C-BA2058C496A9}"/>
              </a:ext>
            </a:extLst>
          </p:cNvPr>
          <p:cNvSpPr>
            <a:spLocks noGrp="1"/>
          </p:cNvSpPr>
          <p:nvPr>
            <p:ph type="sldNum" sz="quarter" idx="4"/>
          </p:nvPr>
        </p:nvSpPr>
        <p:spPr/>
        <p:txBody>
          <a:bodyPr/>
          <a:lstStyle/>
          <a:p>
            <a:fld id="{5E0E8EA8-667E-44BC-89EC-3FD29D4853EB}" type="slidenum">
              <a:rPr lang="en-GB" smtClean="0"/>
              <a:pPr/>
              <a:t>22</a:t>
            </a:fld>
            <a:endParaRPr lang="en-GB" dirty="0"/>
          </a:p>
        </p:txBody>
      </p:sp>
      <p:sp>
        <p:nvSpPr>
          <p:cNvPr id="6" name="Title 5">
            <a:extLst>
              <a:ext uri="{FF2B5EF4-FFF2-40B4-BE49-F238E27FC236}">
                <a16:creationId xmlns:a16="http://schemas.microsoft.com/office/drawing/2014/main" id="{8E615F54-BE2A-496B-AE65-9B85ECA4A145}"/>
              </a:ext>
            </a:extLst>
          </p:cNvPr>
          <p:cNvSpPr>
            <a:spLocks noGrp="1"/>
          </p:cNvSpPr>
          <p:nvPr>
            <p:ph type="title"/>
          </p:nvPr>
        </p:nvSpPr>
        <p:spPr>
          <a:xfrm>
            <a:off x="226768" y="1464485"/>
            <a:ext cx="11520000" cy="685192"/>
          </a:xfrm>
        </p:spPr>
        <p:txBody>
          <a:bodyPr>
            <a:noAutofit/>
          </a:bodyPr>
          <a:lstStyle/>
          <a:p>
            <a:r>
              <a:rPr lang="en-GB" sz="6000" b="0" dirty="0">
                <a:latin typeface="Arial"/>
                <a:cs typeface="Arial"/>
              </a:rPr>
              <a:t>Current Opportunities</a:t>
            </a:r>
            <a:endParaRPr lang="en-GB" sz="6000" b="0" dirty="0"/>
          </a:p>
        </p:txBody>
      </p:sp>
      <p:sp>
        <p:nvSpPr>
          <p:cNvPr id="7" name="Content Placeholder 1">
            <a:extLst>
              <a:ext uri="{FF2B5EF4-FFF2-40B4-BE49-F238E27FC236}">
                <a16:creationId xmlns:a16="http://schemas.microsoft.com/office/drawing/2014/main" id="{4051F235-843E-4805-92FC-8576BC195480}"/>
              </a:ext>
            </a:extLst>
          </p:cNvPr>
          <p:cNvSpPr txBox="1">
            <a:spLocks/>
          </p:cNvSpPr>
          <p:nvPr/>
        </p:nvSpPr>
        <p:spPr>
          <a:xfrm>
            <a:off x="336000" y="2063166"/>
            <a:ext cx="11520000" cy="42143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GB" dirty="0">
              <a:solidFill>
                <a:schemeClr val="tx1">
                  <a:lumMod val="50000"/>
                  <a:lumOff val="50000"/>
                </a:schemeClr>
              </a:solidFill>
            </a:endParaRPr>
          </a:p>
          <a:p>
            <a:pPr lvl="1"/>
            <a:endParaRPr lang="en-GB" dirty="0">
              <a:solidFill>
                <a:schemeClr val="tx1">
                  <a:lumMod val="50000"/>
                  <a:lumOff val="50000"/>
                </a:schemeClr>
              </a:solidFill>
            </a:endParaRPr>
          </a:p>
          <a:p>
            <a:pPr marL="0" indent="0">
              <a:buFont typeface="Arial" panose="020B0604020202020204" pitchFamily="34" charset="0"/>
              <a:buNone/>
            </a:pPr>
            <a:endParaRPr lang="en-GB" dirty="0">
              <a:solidFill>
                <a:schemeClr val="tx1">
                  <a:lumMod val="50000"/>
                  <a:lumOff val="50000"/>
                </a:schemeClr>
              </a:solidFill>
            </a:endParaRPr>
          </a:p>
          <a:p>
            <a:endParaRPr lang="en-GB" dirty="0">
              <a:solidFill>
                <a:schemeClr val="tx1">
                  <a:lumMod val="50000"/>
                  <a:lumOff val="50000"/>
                </a:schemeClr>
              </a:solidFill>
            </a:endParaRPr>
          </a:p>
          <a:p>
            <a:endParaRPr lang="en-GB" dirty="0">
              <a:solidFill>
                <a:srgbClr val="898989"/>
              </a:solidFill>
            </a:endParaRPr>
          </a:p>
        </p:txBody>
      </p:sp>
      <p:sp>
        <p:nvSpPr>
          <p:cNvPr id="9" name="Content Placeholder 1">
            <a:extLst>
              <a:ext uri="{FF2B5EF4-FFF2-40B4-BE49-F238E27FC236}">
                <a16:creationId xmlns:a16="http://schemas.microsoft.com/office/drawing/2014/main" id="{FF712F61-9CD1-4004-B72D-1F578F4689A6}"/>
              </a:ext>
            </a:extLst>
          </p:cNvPr>
          <p:cNvSpPr txBox="1">
            <a:spLocks/>
          </p:cNvSpPr>
          <p:nvPr/>
        </p:nvSpPr>
        <p:spPr>
          <a:xfrm>
            <a:off x="428551" y="2290874"/>
            <a:ext cx="3739187" cy="1992107"/>
          </a:xfrm>
          <a:prstGeom prst="rect">
            <a:avLst/>
          </a:prstGeom>
        </p:spPr>
        <p:txBody>
          <a:bodyPr vert="horz" lIns="91440" tIns="45720" rIns="91440" bIns="45720" numCol="1" rtlCol="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solidFill>
                <a:schemeClr val="tx1">
                  <a:lumMod val="50000"/>
                  <a:lumOff val="50000"/>
                </a:schemeClr>
              </a:solidFill>
            </a:endParaRPr>
          </a:p>
          <a:p>
            <a:pPr marL="0" indent="0">
              <a:buNone/>
            </a:pPr>
            <a:r>
              <a:rPr lang="en-GB" sz="7200" dirty="0">
                <a:solidFill>
                  <a:schemeClr val="tx1">
                    <a:lumMod val="50000"/>
                    <a:lumOff val="50000"/>
                  </a:schemeClr>
                </a:solidFill>
                <a:latin typeface="Arial"/>
                <a:cs typeface="Arial"/>
              </a:rPr>
              <a:t>Available on various social media</a:t>
            </a:r>
          </a:p>
          <a:p>
            <a:pPr marL="0" indent="0">
              <a:buNone/>
            </a:pPr>
            <a:endParaRPr lang="en-GB" sz="7200" dirty="0">
              <a:solidFill>
                <a:schemeClr val="tx1">
                  <a:lumMod val="50000"/>
                  <a:lumOff val="50000"/>
                </a:schemeClr>
              </a:solidFill>
              <a:latin typeface="Arial"/>
              <a:cs typeface="Arial"/>
            </a:endParaRPr>
          </a:p>
          <a:p>
            <a:pPr lvl="1"/>
            <a:r>
              <a:rPr lang="en-GB" sz="7200" dirty="0">
                <a:solidFill>
                  <a:schemeClr val="tx1">
                    <a:lumMod val="50000"/>
                    <a:lumOff val="50000"/>
                  </a:schemeClr>
                </a:solidFill>
                <a:latin typeface="Arial"/>
                <a:cs typeface="Arial"/>
              </a:rPr>
              <a:t>Twitter    </a:t>
            </a:r>
            <a:endParaRPr lang="en-GB" sz="7200" dirty="0">
              <a:solidFill>
                <a:schemeClr val="tx1">
                  <a:lumMod val="50000"/>
                  <a:lumOff val="50000"/>
                </a:schemeClr>
              </a:solidFill>
            </a:endParaRPr>
          </a:p>
          <a:p>
            <a:pPr lvl="1"/>
            <a:r>
              <a:rPr lang="en-GB" sz="7200" dirty="0">
                <a:solidFill>
                  <a:schemeClr val="tx1">
                    <a:lumMod val="50000"/>
                    <a:lumOff val="50000"/>
                  </a:schemeClr>
                </a:solidFill>
                <a:latin typeface="Arial"/>
                <a:cs typeface="Arial"/>
              </a:rPr>
              <a:t>Facebook</a:t>
            </a:r>
            <a:endParaRPr lang="en-GB" sz="7200" dirty="0">
              <a:solidFill>
                <a:schemeClr val="tx1">
                  <a:lumMod val="50000"/>
                  <a:lumOff val="50000"/>
                </a:schemeClr>
              </a:solidFill>
            </a:endParaRPr>
          </a:p>
          <a:p>
            <a:pPr lvl="1"/>
            <a:r>
              <a:rPr lang="en-GB" sz="7200" dirty="0">
                <a:solidFill>
                  <a:schemeClr val="tx1">
                    <a:lumMod val="50000"/>
                    <a:lumOff val="50000"/>
                  </a:schemeClr>
                </a:solidFill>
                <a:latin typeface="Arial"/>
                <a:cs typeface="Arial"/>
              </a:rPr>
              <a:t>Instagram</a:t>
            </a:r>
            <a:endParaRPr lang="en-GB" sz="7200" dirty="0">
              <a:solidFill>
                <a:schemeClr val="tx1">
                  <a:lumMod val="50000"/>
                  <a:lumOff val="50000"/>
                </a:schemeClr>
              </a:solidFill>
            </a:endParaRPr>
          </a:p>
          <a:p>
            <a:pPr lvl="1"/>
            <a:r>
              <a:rPr lang="en-GB" sz="7200" dirty="0">
                <a:solidFill>
                  <a:schemeClr val="tx1">
                    <a:lumMod val="50000"/>
                    <a:lumOff val="50000"/>
                  </a:schemeClr>
                </a:solidFill>
                <a:latin typeface="Arial"/>
                <a:cs typeface="Arial"/>
              </a:rPr>
              <a:t>Linked in</a:t>
            </a:r>
          </a:p>
          <a:p>
            <a:pPr lvl="1"/>
            <a:endParaRPr lang="en-GB" sz="1800" dirty="0">
              <a:solidFill>
                <a:schemeClr val="tx1">
                  <a:lumMod val="50000"/>
                  <a:lumOff val="50000"/>
                </a:schemeClr>
              </a:solidFill>
              <a:latin typeface="Arial"/>
              <a:cs typeface="Arial"/>
            </a:endParaRPr>
          </a:p>
          <a:p>
            <a:pPr marL="0" indent="0">
              <a:lnSpc>
                <a:spcPct val="120000"/>
              </a:lnSpc>
              <a:buNone/>
            </a:pPr>
            <a:r>
              <a:rPr lang="en-GB" sz="1800" dirty="0">
                <a:solidFill>
                  <a:schemeClr val="tx1">
                    <a:lumMod val="50000"/>
                    <a:lumOff val="50000"/>
                  </a:schemeClr>
                </a:solidFill>
                <a:latin typeface="Arial"/>
                <a:cs typeface="Arial"/>
              </a:rPr>
              <a:t> </a:t>
            </a:r>
          </a:p>
          <a:p>
            <a:pPr marL="0" indent="0">
              <a:lnSpc>
                <a:spcPct val="120000"/>
              </a:lnSpc>
              <a:buNone/>
            </a:pPr>
            <a:r>
              <a:rPr lang="en-GB" sz="7200" dirty="0">
                <a:solidFill>
                  <a:schemeClr val="tx1">
                    <a:lumMod val="50000"/>
                    <a:lumOff val="50000"/>
                  </a:schemeClr>
                </a:solidFill>
                <a:latin typeface="Arial"/>
                <a:cs typeface="Arial"/>
              </a:rPr>
              <a:t>Check out our FHFT page on You Tube and watch some useful content about from some of our staff</a:t>
            </a:r>
          </a:p>
          <a:p>
            <a:pPr marL="0" indent="0">
              <a:buNone/>
            </a:pPr>
            <a:endParaRPr lang="en-GB" sz="1800" dirty="0">
              <a:solidFill>
                <a:schemeClr val="tx1">
                  <a:lumMod val="50000"/>
                  <a:lumOff val="50000"/>
                </a:schemeClr>
              </a:solidFill>
              <a:latin typeface="Arial"/>
              <a:cs typeface="Arial"/>
            </a:endParaRPr>
          </a:p>
          <a:p>
            <a:pPr lvl="1"/>
            <a:endParaRPr lang="en-GB" sz="1800" dirty="0">
              <a:solidFill>
                <a:schemeClr val="tx1">
                  <a:lumMod val="50000"/>
                  <a:lumOff val="50000"/>
                </a:schemeClr>
              </a:solidFill>
            </a:endParaRPr>
          </a:p>
          <a:p>
            <a:pPr marL="0" indent="0">
              <a:buNone/>
            </a:pPr>
            <a:endParaRPr lang="en-GB" dirty="0">
              <a:solidFill>
                <a:schemeClr val="tx1">
                  <a:lumMod val="50000"/>
                  <a:lumOff val="50000"/>
                </a:schemeClr>
              </a:solidFill>
            </a:endParaRPr>
          </a:p>
          <a:p>
            <a:pPr marL="0" indent="0">
              <a:buNone/>
            </a:pPr>
            <a:endParaRPr lang="en-GB" dirty="0">
              <a:solidFill>
                <a:schemeClr val="tx1">
                  <a:lumMod val="50000"/>
                  <a:lumOff val="50000"/>
                </a:schemeClr>
              </a:solidFill>
            </a:endParaRPr>
          </a:p>
          <a:p>
            <a:endParaRPr lang="en-GB" dirty="0">
              <a:solidFill>
                <a:schemeClr val="tx1">
                  <a:lumMod val="50000"/>
                  <a:lumOff val="50000"/>
                </a:schemeClr>
              </a:solidFill>
            </a:endParaRPr>
          </a:p>
        </p:txBody>
      </p:sp>
      <p:pic>
        <p:nvPicPr>
          <p:cNvPr id="8" name="Picture 7">
            <a:extLst>
              <a:ext uri="{FF2B5EF4-FFF2-40B4-BE49-F238E27FC236}">
                <a16:creationId xmlns:a16="http://schemas.microsoft.com/office/drawing/2014/main" id="{144B537A-B3C5-4511-82D0-8126C3B5331E}"/>
              </a:ext>
            </a:extLst>
          </p:cNvPr>
          <p:cNvPicPr>
            <a:picLocks noChangeAspect="1"/>
          </p:cNvPicPr>
          <p:nvPr/>
        </p:nvPicPr>
        <p:blipFill>
          <a:blip r:embed="rId5">
            <a:alphaModFix/>
          </a:blip>
          <a:stretch>
            <a:fillRect/>
          </a:stretch>
        </p:blipFill>
        <p:spPr>
          <a:xfrm>
            <a:off x="27940" y="967580"/>
            <a:ext cx="6000039" cy="6116791"/>
          </a:xfrm>
          <a:prstGeom prst="rect">
            <a:avLst/>
          </a:prstGeom>
        </p:spPr>
      </p:pic>
      <p:pic>
        <p:nvPicPr>
          <p:cNvPr id="11" name="Picture 10">
            <a:extLst>
              <a:ext uri="{FF2B5EF4-FFF2-40B4-BE49-F238E27FC236}">
                <a16:creationId xmlns:a16="http://schemas.microsoft.com/office/drawing/2014/main" id="{6AF37289-C6FF-4AB7-B687-843E16877FBA}"/>
              </a:ext>
            </a:extLst>
          </p:cNvPr>
          <p:cNvPicPr>
            <a:picLocks noChangeAspect="1"/>
          </p:cNvPicPr>
          <p:nvPr/>
        </p:nvPicPr>
        <p:blipFill>
          <a:blip r:embed="rId6"/>
          <a:stretch>
            <a:fillRect/>
          </a:stretch>
        </p:blipFill>
        <p:spPr>
          <a:xfrm>
            <a:off x="8943196" y="4816153"/>
            <a:ext cx="2803572" cy="1590351"/>
          </a:xfrm>
          <a:prstGeom prst="rect">
            <a:avLst/>
          </a:prstGeom>
        </p:spPr>
      </p:pic>
    </p:spTree>
    <p:extLst>
      <p:ext uri="{BB962C8B-B14F-4D97-AF65-F5344CB8AC3E}">
        <p14:creationId xmlns:p14="http://schemas.microsoft.com/office/powerpoint/2010/main" val="3632150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descr="hand clapping">
            <a:extLst>
              <a:ext uri="{FF2B5EF4-FFF2-40B4-BE49-F238E27FC236}">
                <a16:creationId xmlns:a16="http://schemas.microsoft.com/office/drawing/2014/main" id="{AAB6EE12-FEF8-FB41-A909-0DA61D7725C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1312676"/>
            <a:ext cx="12192000" cy="5571991"/>
          </a:xfrm>
        </p:spPr>
      </p:pic>
      <p:sp>
        <p:nvSpPr>
          <p:cNvPr id="14" name="Title 13">
            <a:extLst>
              <a:ext uri="{FF2B5EF4-FFF2-40B4-BE49-F238E27FC236}">
                <a16:creationId xmlns:a16="http://schemas.microsoft.com/office/drawing/2014/main" id="{6C38D7A9-9299-4108-BB08-026F4B9CAE7B}"/>
              </a:ext>
            </a:extLst>
          </p:cNvPr>
          <p:cNvSpPr>
            <a:spLocks noGrp="1"/>
          </p:cNvSpPr>
          <p:nvPr>
            <p:ph type="ctrTitle"/>
          </p:nvPr>
        </p:nvSpPr>
        <p:spPr>
          <a:xfrm>
            <a:off x="8163738" y="2798354"/>
            <a:ext cx="4028262" cy="1013684"/>
          </a:xfrm>
        </p:spPr>
        <p:txBody>
          <a:bodyPr/>
          <a:lstStyle/>
          <a:p>
            <a:r>
              <a:rPr lang="en-US" dirty="0"/>
              <a:t>Thank You</a:t>
            </a:r>
          </a:p>
        </p:txBody>
      </p:sp>
      <p:sp>
        <p:nvSpPr>
          <p:cNvPr id="4" name="Text Placeholder 3">
            <a:extLst>
              <a:ext uri="{FF2B5EF4-FFF2-40B4-BE49-F238E27FC236}">
                <a16:creationId xmlns:a16="http://schemas.microsoft.com/office/drawing/2014/main" id="{60828E04-9C2A-4859-8050-C2DF67A249CB}"/>
              </a:ext>
            </a:extLst>
          </p:cNvPr>
          <p:cNvSpPr>
            <a:spLocks noGrp="1"/>
          </p:cNvSpPr>
          <p:nvPr>
            <p:ph type="body" sz="quarter" idx="15"/>
          </p:nvPr>
        </p:nvSpPr>
        <p:spPr>
          <a:xfrm>
            <a:off x="8480287" y="3910936"/>
            <a:ext cx="3232727" cy="316800"/>
          </a:xfrm>
          <a:solidFill>
            <a:schemeClr val="tx1">
              <a:lumMod val="75000"/>
              <a:lumOff val="25000"/>
            </a:schemeClr>
          </a:solidFill>
        </p:spPr>
        <p:txBody>
          <a:bodyPr>
            <a:normAutofit fontScale="70000" lnSpcReduction="20000"/>
          </a:bodyPr>
          <a:lstStyle/>
          <a:p>
            <a:r>
              <a:rPr lang="en-US" dirty="0"/>
              <a:t>Daniel Winchcombe</a:t>
            </a:r>
          </a:p>
        </p:txBody>
      </p:sp>
      <p:pic>
        <p:nvPicPr>
          <p:cNvPr id="8" name="Graphic 7" descr="User" title="Icon - Presenter Name">
            <a:extLst>
              <a:ext uri="{FF2B5EF4-FFF2-40B4-BE49-F238E27FC236}">
                <a16:creationId xmlns:a16="http://schemas.microsoft.com/office/drawing/2014/main" id="{111541C4-DB03-4E53-994D-499C7D73C4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856000" y="3999267"/>
            <a:ext cx="218900" cy="218900"/>
          </a:xfrm>
          <a:prstGeom prst="rect">
            <a:avLst/>
          </a:prstGeom>
        </p:spPr>
      </p:pic>
      <p:sp>
        <p:nvSpPr>
          <p:cNvPr id="6" name="Text Placeholder 5">
            <a:extLst>
              <a:ext uri="{FF2B5EF4-FFF2-40B4-BE49-F238E27FC236}">
                <a16:creationId xmlns:a16="http://schemas.microsoft.com/office/drawing/2014/main" id="{50A3BCC3-A277-4C0B-9EBA-EB53990D8EBD}"/>
              </a:ext>
            </a:extLst>
          </p:cNvPr>
          <p:cNvSpPr>
            <a:spLocks noGrp="1"/>
          </p:cNvSpPr>
          <p:nvPr>
            <p:ph type="body" sz="quarter" idx="17"/>
          </p:nvPr>
        </p:nvSpPr>
        <p:spPr>
          <a:xfrm>
            <a:off x="8508210" y="4309987"/>
            <a:ext cx="3204804" cy="316800"/>
          </a:xfrm>
          <a:solidFill>
            <a:schemeClr val="tx1">
              <a:lumMod val="75000"/>
              <a:lumOff val="25000"/>
            </a:schemeClr>
          </a:solidFill>
        </p:spPr>
        <p:txBody>
          <a:bodyPr>
            <a:normAutofit fontScale="62500" lnSpcReduction="20000"/>
          </a:bodyPr>
          <a:lstStyle/>
          <a:p>
            <a:r>
              <a:rPr lang="en-US" dirty="0"/>
              <a:t>daniel.winchcombe@nhs.net</a:t>
            </a:r>
          </a:p>
        </p:txBody>
      </p:sp>
      <p:pic>
        <p:nvPicPr>
          <p:cNvPr id="9" name="Graphic 8" descr="Envelope" title="Icon Presenter Email">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856000" y="4406985"/>
            <a:ext cx="218900" cy="218900"/>
          </a:xfrm>
          <a:prstGeom prst="rect">
            <a:avLst/>
          </a:prstGeom>
        </p:spPr>
      </p:pic>
      <p:sp>
        <p:nvSpPr>
          <p:cNvPr id="16" name="Text Placeholder 15">
            <a:extLst>
              <a:ext uri="{FF2B5EF4-FFF2-40B4-BE49-F238E27FC236}">
                <a16:creationId xmlns:a16="http://schemas.microsoft.com/office/drawing/2014/main" id="{FD8A1232-50A8-4535-AAF9-7F4180EAA0DD}"/>
              </a:ext>
            </a:extLst>
          </p:cNvPr>
          <p:cNvSpPr>
            <a:spLocks noGrp="1"/>
          </p:cNvSpPr>
          <p:nvPr>
            <p:ph type="body" sz="quarter" idx="18"/>
          </p:nvPr>
        </p:nvSpPr>
        <p:spPr>
          <a:xfrm>
            <a:off x="8508210" y="4723963"/>
            <a:ext cx="3204804" cy="316800"/>
          </a:xfrm>
          <a:solidFill>
            <a:schemeClr val="tx1">
              <a:lumMod val="75000"/>
              <a:lumOff val="25000"/>
            </a:schemeClr>
          </a:solidFill>
        </p:spPr>
        <p:txBody>
          <a:bodyPr>
            <a:normAutofit fontScale="70000" lnSpcReduction="20000"/>
          </a:bodyPr>
          <a:lstStyle/>
          <a:p>
            <a:r>
              <a:rPr lang="en-US" dirty="0"/>
              <a:t>Heatherwood</a:t>
            </a:r>
          </a:p>
        </p:txBody>
      </p:sp>
      <p:pic>
        <p:nvPicPr>
          <p:cNvPr id="11" name="Graphic 10"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830114" y="4759970"/>
            <a:ext cx="244786" cy="244786"/>
          </a:xfrm>
          <a:prstGeom prst="rect">
            <a:avLst/>
          </a:prstGeom>
        </p:spPr>
      </p:pic>
    </p:spTree>
    <p:extLst>
      <p:ext uri="{BB962C8B-B14F-4D97-AF65-F5344CB8AC3E}">
        <p14:creationId xmlns:p14="http://schemas.microsoft.com/office/powerpoint/2010/main" val="4153678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239350" y="1892829"/>
            <a:ext cx="11330516" cy="209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defTabSz="1219170">
              <a:spcBef>
                <a:spcPct val="0"/>
              </a:spcBef>
              <a:buNone/>
            </a:pPr>
            <a:r>
              <a:rPr lang="en-GB" altLang="en-US" sz="5333" b="1" dirty="0">
                <a:solidFill>
                  <a:srgbClr val="00B0F0"/>
                </a:solidFill>
              </a:rPr>
              <a:t>Come and work for</a:t>
            </a:r>
          </a:p>
          <a:p>
            <a:pPr defTabSz="1219170">
              <a:lnSpc>
                <a:spcPts val="9200"/>
              </a:lnSpc>
              <a:spcBef>
                <a:spcPct val="0"/>
              </a:spcBef>
              <a:buNone/>
            </a:pPr>
            <a:r>
              <a:rPr lang="en-GB" altLang="en-US" sz="8000" b="1" dirty="0">
                <a:solidFill>
                  <a:srgbClr val="FFFFFF"/>
                </a:solidFill>
              </a:rPr>
              <a:t>        </a:t>
            </a:r>
            <a:r>
              <a:rPr lang="en-GB" altLang="en-US" sz="6400" b="1" dirty="0">
                <a:solidFill>
                  <a:srgbClr val="FFFFFF"/>
                </a:solidFill>
              </a:rPr>
              <a:t>Berkshire Healthcare</a:t>
            </a:r>
          </a:p>
        </p:txBody>
      </p:sp>
      <p:sp>
        <p:nvSpPr>
          <p:cNvPr id="7" name="TextBox 4"/>
          <p:cNvSpPr txBox="1">
            <a:spLocks noChangeArrowheads="1"/>
          </p:cNvSpPr>
          <p:nvPr/>
        </p:nvSpPr>
        <p:spPr bwMode="auto">
          <a:xfrm>
            <a:off x="633314" y="6021289"/>
            <a:ext cx="111273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r" defTabSz="1219170">
              <a:spcBef>
                <a:spcPct val="0"/>
              </a:spcBef>
              <a:buNone/>
            </a:pPr>
            <a:r>
              <a:rPr lang="en-GB" altLang="en-US" sz="2400" dirty="0">
                <a:solidFill>
                  <a:srgbClr val="00B0F0"/>
                </a:solidFill>
              </a:rPr>
              <a:t>Simon Small</a:t>
            </a:r>
            <a:endParaRPr lang="en-GB" altLang="en-US" sz="2400" b="1" dirty="0">
              <a:solidFill>
                <a:srgbClr val="00B0F0"/>
              </a:solidFill>
            </a:endParaRPr>
          </a:p>
        </p:txBody>
      </p:sp>
    </p:spTree>
    <p:extLst>
      <p:ext uri="{BB962C8B-B14F-4D97-AF65-F5344CB8AC3E}">
        <p14:creationId xmlns:p14="http://schemas.microsoft.com/office/powerpoint/2010/main" val="3472571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349" y="260649"/>
            <a:ext cx="9626600" cy="1077218"/>
          </a:xfrm>
          <a:prstGeom prst="rect">
            <a:avLst/>
          </a:prstGeom>
          <a:noFill/>
        </p:spPr>
        <p:txBody>
          <a:bodyPr>
            <a:spAutoFit/>
          </a:bodyPr>
          <a:lstStyle/>
          <a:p>
            <a:pPr defTabSz="1219170">
              <a:defRPr/>
            </a:pPr>
            <a:r>
              <a:rPr lang="en-GB" altLang="en-US" sz="4000" b="1" kern="0" dirty="0">
                <a:solidFill>
                  <a:srgbClr val="003087"/>
                </a:solidFill>
                <a:latin typeface="Arial" charset="0"/>
                <a:ea typeface="ＭＳ Ｐゴシック" pitchFamily="-16" charset="-128"/>
              </a:rPr>
              <a:t>Introduction to </a:t>
            </a:r>
            <a:r>
              <a:rPr lang="en-GB" altLang="en-US" sz="4000" b="1" kern="0" dirty="0">
                <a:solidFill>
                  <a:srgbClr val="41B6E6"/>
                </a:solidFill>
                <a:latin typeface="Arial" charset="0"/>
                <a:ea typeface="ＭＳ Ｐゴシック" pitchFamily="-16" charset="-128"/>
              </a:rPr>
              <a:t>Berkshire Healthcare</a:t>
            </a:r>
            <a:r>
              <a:rPr lang="en-GB" altLang="en-US" sz="4000" kern="0" dirty="0">
                <a:solidFill>
                  <a:srgbClr val="0070C0"/>
                </a:solidFill>
                <a:latin typeface="Arial" charset="0"/>
                <a:ea typeface="ＭＳ Ｐゴシック" pitchFamily="-16" charset="-128"/>
              </a:rPr>
              <a:t>       </a:t>
            </a:r>
          </a:p>
          <a:p>
            <a:pPr defTabSz="1219170">
              <a:defRPr/>
            </a:pPr>
            <a:endParaRPr lang="en-GB" sz="2400" dirty="0">
              <a:solidFill>
                <a:srgbClr val="231F20"/>
              </a:solidFill>
              <a:latin typeface="Arial" charset="0"/>
              <a:ea typeface="ＭＳ Ｐゴシック" pitchFamily="-16" charset="-128"/>
            </a:endParaRPr>
          </a:p>
        </p:txBody>
      </p:sp>
      <p:sp>
        <p:nvSpPr>
          <p:cNvPr id="3" name="TextBox 2"/>
          <p:cNvSpPr txBox="1"/>
          <p:nvPr/>
        </p:nvSpPr>
        <p:spPr>
          <a:xfrm>
            <a:off x="-31486" y="1367472"/>
            <a:ext cx="11792115" cy="565218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723882" indent="-368291" defTabSz="1219170">
              <a:spcAft>
                <a:spcPts val="1600"/>
              </a:spcAft>
              <a:buClr>
                <a:srgbClr val="41B6E6"/>
              </a:buClr>
              <a:buFont typeface="Arial" panose="020B0604020202020204" pitchFamily="34" charset="0"/>
              <a:buChar char="•"/>
              <a:tabLst>
                <a:tab pos="723882" algn="l"/>
              </a:tabLst>
              <a:defRPr/>
            </a:pPr>
            <a:endParaRPr lang="en-GB" sz="2133" dirty="0">
              <a:solidFill>
                <a:srgbClr val="003087"/>
              </a:solidFill>
              <a:latin typeface="Arial" panose="020B0604020202020204" pitchFamily="34" charset="0"/>
              <a:cs typeface="Arial" panose="020B0604020202020204" pitchFamily="34" charset="0"/>
            </a:endParaRPr>
          </a:p>
          <a:p>
            <a:pPr marL="1333467" lvl="1" indent="-368291" defTabSz="1219170">
              <a:spcAft>
                <a:spcPts val="1600"/>
              </a:spcAft>
              <a:buClr>
                <a:srgbClr val="41B6E6"/>
              </a:buClr>
              <a:buFont typeface="Arial" panose="020B0604020202020204" pitchFamily="34" charset="0"/>
              <a:buChar char="•"/>
              <a:tabLst>
                <a:tab pos="723882" algn="l"/>
              </a:tabLst>
              <a:defRPr/>
            </a:pPr>
            <a:r>
              <a:rPr lang="en-GB" sz="2133" dirty="0">
                <a:solidFill>
                  <a:srgbClr val="003087"/>
                </a:solidFill>
                <a:latin typeface="Arial" panose="020B0604020202020204" pitchFamily="34" charset="0"/>
                <a:cs typeface="Arial" panose="020B0604020202020204" pitchFamily="34" charset="0"/>
              </a:rPr>
              <a:t>Community and mental health trust providing wide range of services to people of all ages living in Berkshire. </a:t>
            </a:r>
          </a:p>
          <a:p>
            <a:pPr marL="1333467" lvl="1" indent="-368291" defTabSz="1219170">
              <a:spcAft>
                <a:spcPts val="1600"/>
              </a:spcAft>
              <a:buClr>
                <a:srgbClr val="41B6E6"/>
              </a:buClr>
              <a:buFont typeface="Arial" panose="020B0604020202020204" pitchFamily="34" charset="0"/>
              <a:buChar char="•"/>
              <a:tabLst>
                <a:tab pos="723882" algn="l"/>
              </a:tabLst>
              <a:defRPr/>
            </a:pPr>
            <a:endParaRPr lang="en-GB" sz="2133" dirty="0">
              <a:solidFill>
                <a:srgbClr val="003087"/>
              </a:solidFill>
              <a:latin typeface="Arial" panose="020B0604020202020204" pitchFamily="34" charset="0"/>
              <a:cs typeface="Arial" panose="020B0604020202020204" pitchFamily="34" charset="0"/>
            </a:endParaRPr>
          </a:p>
          <a:p>
            <a:pPr marL="1333467" lvl="1" indent="-368291" defTabSz="1219170">
              <a:spcAft>
                <a:spcPts val="1600"/>
              </a:spcAft>
              <a:buClr>
                <a:srgbClr val="41B6E6"/>
              </a:buClr>
              <a:buFont typeface="Arial" panose="020B0604020202020204" pitchFamily="34" charset="0"/>
              <a:buChar char="•"/>
              <a:tabLst>
                <a:tab pos="723882" algn="l"/>
              </a:tabLst>
              <a:defRPr/>
            </a:pPr>
            <a:r>
              <a:rPr lang="en-GB" sz="2133" dirty="0">
                <a:solidFill>
                  <a:srgbClr val="003087"/>
                </a:solidFill>
                <a:latin typeface="Arial" panose="020B0604020202020204" pitchFamily="34" charset="0"/>
                <a:cs typeface="Arial" panose="020B0604020202020204" pitchFamily="34" charset="0"/>
              </a:rPr>
              <a:t>Rated </a:t>
            </a:r>
            <a:r>
              <a:rPr lang="en-GB" sz="2133" dirty="0">
                <a:solidFill>
                  <a:srgbClr val="41B6E6"/>
                </a:solidFill>
                <a:latin typeface="Arial" panose="020B0604020202020204" pitchFamily="34" charset="0"/>
                <a:cs typeface="Arial" panose="020B0604020202020204" pitchFamily="34" charset="0"/>
              </a:rPr>
              <a:t>“Outstanding” </a:t>
            </a:r>
            <a:r>
              <a:rPr lang="en-GB" sz="2133" dirty="0">
                <a:solidFill>
                  <a:srgbClr val="003087"/>
                </a:solidFill>
                <a:latin typeface="Arial" panose="020B0604020202020204" pitchFamily="34" charset="0"/>
                <a:cs typeface="Arial" panose="020B0604020202020204" pitchFamily="34" charset="0"/>
              </a:rPr>
              <a:t>by the CQC which reflects the level of care and commitment our staff have in providing the best services possible.</a:t>
            </a:r>
          </a:p>
          <a:p>
            <a:pPr marL="1333467" lvl="1" indent="-368291" defTabSz="1219170">
              <a:spcAft>
                <a:spcPts val="1600"/>
              </a:spcAft>
              <a:buClr>
                <a:srgbClr val="41B6E6"/>
              </a:buClr>
              <a:buFont typeface="Arial" panose="020B0604020202020204" pitchFamily="34" charset="0"/>
              <a:buChar char="•"/>
              <a:tabLst>
                <a:tab pos="723882" algn="l"/>
              </a:tabLst>
              <a:defRPr/>
            </a:pPr>
            <a:endParaRPr lang="en-GB" sz="2133" dirty="0">
              <a:solidFill>
                <a:srgbClr val="003087"/>
              </a:solidFill>
              <a:latin typeface="Arial" panose="020B0604020202020204" pitchFamily="34" charset="0"/>
              <a:cs typeface="Arial" panose="020B0604020202020204" pitchFamily="34" charset="0"/>
            </a:endParaRPr>
          </a:p>
          <a:p>
            <a:pPr marL="1333467" lvl="1" indent="-368291" defTabSz="1219170">
              <a:spcAft>
                <a:spcPts val="1600"/>
              </a:spcAft>
              <a:buClr>
                <a:srgbClr val="41B6E6"/>
              </a:buClr>
              <a:buFont typeface="Arial" panose="020B0604020202020204" pitchFamily="34" charset="0"/>
              <a:buChar char="•"/>
              <a:tabLst>
                <a:tab pos="723882" algn="l"/>
              </a:tabLst>
              <a:defRPr/>
            </a:pPr>
            <a:r>
              <a:rPr lang="en-GB" sz="2133" dirty="0">
                <a:solidFill>
                  <a:srgbClr val="41B6E6"/>
                </a:solidFill>
                <a:latin typeface="Arial" panose="020B0604020202020204" pitchFamily="34" charset="0"/>
                <a:cs typeface="Arial" panose="020B0604020202020204" pitchFamily="34" charset="0"/>
              </a:rPr>
              <a:t>“Global Digital Exemplar” </a:t>
            </a:r>
            <a:r>
              <a:rPr lang="en-GB" sz="2133" dirty="0">
                <a:solidFill>
                  <a:srgbClr val="003087"/>
                </a:solidFill>
                <a:latin typeface="Arial" panose="020B0604020202020204" pitchFamily="34" charset="0"/>
                <a:cs typeface="Arial" panose="020B0604020202020204" pitchFamily="34" charset="0"/>
              </a:rPr>
              <a:t>which empowers us to transform patient care through new technologies</a:t>
            </a:r>
          </a:p>
          <a:p>
            <a:pPr marL="355591" defTabSz="1219170">
              <a:spcAft>
                <a:spcPts val="1600"/>
              </a:spcAft>
              <a:buClr>
                <a:srgbClr val="41B6E6"/>
              </a:buClr>
              <a:tabLst>
                <a:tab pos="723882" algn="l"/>
              </a:tabLst>
              <a:defRPr/>
            </a:pPr>
            <a:endParaRPr lang="en-GB" sz="2667" dirty="0">
              <a:solidFill>
                <a:srgbClr val="005EB8"/>
              </a:solidFill>
              <a:latin typeface="Calibri" panose="020F0502020204030204" pitchFamily="34" charset="0"/>
              <a:cs typeface="Calibri" panose="020F0502020204030204" pitchFamily="34" charset="0"/>
            </a:endParaRPr>
          </a:p>
          <a:p>
            <a:pPr marL="228594" indent="-228594" defTabSz="1219170">
              <a:spcAft>
                <a:spcPts val="800"/>
              </a:spcAft>
              <a:buFont typeface="Arial" panose="020B0604020202020204" pitchFamily="34" charset="0"/>
              <a:buChar char="•"/>
              <a:defRPr/>
            </a:pPr>
            <a:endParaRPr lang="en-GB" sz="2133" dirty="0">
              <a:solidFill>
                <a:srgbClr val="231F20"/>
              </a:solidFill>
              <a:latin typeface="Calibri" panose="020F0502020204030204" pitchFamily="34" charset="0"/>
              <a:cs typeface="Calibri" panose="020F0502020204030204" pitchFamily="34" charset="0"/>
            </a:endParaRPr>
          </a:p>
          <a:p>
            <a:pPr defTabSz="1219170">
              <a:spcAft>
                <a:spcPts val="1333"/>
              </a:spcAft>
              <a:defRPr/>
            </a:pPr>
            <a:endParaRPr lang="en-GB" sz="2133" dirty="0">
              <a:solidFill>
                <a:srgbClr val="231F2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9638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349" y="260649"/>
            <a:ext cx="9626600" cy="1118319"/>
          </a:xfrm>
          <a:prstGeom prst="rect">
            <a:avLst/>
          </a:prstGeom>
          <a:noFill/>
        </p:spPr>
        <p:txBody>
          <a:bodyPr>
            <a:spAutoFit/>
          </a:bodyPr>
          <a:lstStyle/>
          <a:p>
            <a:pPr defTabSz="1219170">
              <a:defRPr/>
            </a:pPr>
            <a:r>
              <a:rPr lang="en-GB" altLang="en-US" sz="4267" b="1" kern="0" dirty="0">
                <a:solidFill>
                  <a:srgbClr val="003087"/>
                </a:solidFill>
                <a:latin typeface="Arial" charset="0"/>
                <a:ea typeface="ＭＳ Ｐゴシック" pitchFamily="-16" charset="-128"/>
              </a:rPr>
              <a:t>Berkshire Healthcare’s </a:t>
            </a:r>
            <a:r>
              <a:rPr lang="en-GB" altLang="en-US" sz="4267" b="1" kern="0" dirty="0">
                <a:solidFill>
                  <a:srgbClr val="41B6E6"/>
                </a:solidFill>
                <a:latin typeface="Arial" charset="0"/>
                <a:ea typeface="ＭＳ Ｐゴシック" pitchFamily="-16" charset="-128"/>
              </a:rPr>
              <a:t>role</a:t>
            </a:r>
            <a:r>
              <a:rPr lang="en-GB" altLang="en-US" sz="4267" kern="0" dirty="0">
                <a:solidFill>
                  <a:srgbClr val="0070C0"/>
                </a:solidFill>
                <a:latin typeface="Arial" charset="0"/>
                <a:ea typeface="ＭＳ Ｐゴシック" pitchFamily="-16" charset="-128"/>
              </a:rPr>
              <a:t>       </a:t>
            </a:r>
          </a:p>
          <a:p>
            <a:pPr defTabSz="1219170">
              <a:defRPr/>
            </a:pPr>
            <a:endParaRPr lang="en-GB" sz="2400" dirty="0">
              <a:solidFill>
                <a:srgbClr val="231F20"/>
              </a:solidFill>
              <a:latin typeface="Arial" charset="0"/>
              <a:ea typeface="ＭＳ Ｐゴシック" pitchFamily="-16" charset="-128"/>
            </a:endParaRPr>
          </a:p>
        </p:txBody>
      </p:sp>
      <p:sp>
        <p:nvSpPr>
          <p:cNvPr id="3" name="TextBox 2"/>
          <p:cNvSpPr txBox="1"/>
          <p:nvPr/>
        </p:nvSpPr>
        <p:spPr>
          <a:xfrm>
            <a:off x="-31486" y="1367472"/>
            <a:ext cx="11792115" cy="419537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723882" indent="-368291" defTabSz="1219170">
              <a:spcAft>
                <a:spcPts val="1600"/>
              </a:spcAft>
              <a:buClr>
                <a:srgbClr val="41B6E6"/>
              </a:buClr>
              <a:buFont typeface="Arial" panose="020B0604020202020204" pitchFamily="34" charset="0"/>
              <a:buChar char="•"/>
              <a:tabLst>
                <a:tab pos="723882" algn="l"/>
              </a:tabLst>
              <a:defRPr/>
            </a:pPr>
            <a:r>
              <a:rPr lang="en-GB" sz="2133" dirty="0">
                <a:solidFill>
                  <a:srgbClr val="003087"/>
                </a:solidFill>
                <a:latin typeface="Arial" panose="020B0604020202020204" pitchFamily="34" charset="0"/>
                <a:cs typeface="Arial" panose="020B0604020202020204" pitchFamily="34" charset="0"/>
              </a:rPr>
              <a:t>We deliver joined up physical and mental health services, helping people to remain independent at home for as long as possible and providing the care and support that best meets the needs of our patients.</a:t>
            </a:r>
          </a:p>
          <a:p>
            <a:pPr marL="723882" indent="-368291" defTabSz="1219170">
              <a:spcAft>
                <a:spcPts val="1600"/>
              </a:spcAft>
              <a:buClr>
                <a:srgbClr val="41B6E6"/>
              </a:buClr>
              <a:buFont typeface="Arial" panose="020B0604020202020204" pitchFamily="34" charset="0"/>
              <a:buChar char="•"/>
              <a:tabLst>
                <a:tab pos="723882" algn="l"/>
              </a:tabLst>
              <a:defRPr/>
            </a:pPr>
            <a:r>
              <a:rPr lang="en-GB" sz="2133" dirty="0">
                <a:solidFill>
                  <a:srgbClr val="003087"/>
                </a:solidFill>
                <a:latin typeface="Arial" panose="020B0604020202020204" pitchFamily="34" charset="0"/>
                <a:cs typeface="Arial" panose="020B0604020202020204" pitchFamily="34" charset="0"/>
              </a:rPr>
              <a:t>Provide support for our patients both within our inpatient wards or out in the community.</a:t>
            </a:r>
            <a:endParaRPr lang="en-GB" sz="1067" dirty="0">
              <a:solidFill>
                <a:srgbClr val="003087"/>
              </a:solidFill>
              <a:latin typeface="Arial" panose="020B0604020202020204" pitchFamily="34" charset="0"/>
              <a:cs typeface="Arial" panose="020B0604020202020204" pitchFamily="34" charset="0"/>
            </a:endParaRPr>
          </a:p>
          <a:p>
            <a:pPr marL="723882" indent="-368291" defTabSz="1219170">
              <a:spcAft>
                <a:spcPts val="1600"/>
              </a:spcAft>
              <a:buClr>
                <a:srgbClr val="41B6E6"/>
              </a:buClr>
              <a:buFont typeface="Arial" panose="020B0604020202020204" pitchFamily="34" charset="0"/>
              <a:buChar char="•"/>
              <a:tabLst>
                <a:tab pos="723882" algn="l"/>
              </a:tabLst>
              <a:defRPr/>
            </a:pPr>
            <a:r>
              <a:rPr lang="en-GB" sz="2133" dirty="0">
                <a:solidFill>
                  <a:srgbClr val="003087"/>
                </a:solidFill>
                <a:latin typeface="Arial" panose="020B0604020202020204" pitchFamily="34" charset="0"/>
                <a:cs typeface="Arial" panose="020B0604020202020204" pitchFamily="34" charset="0"/>
              </a:rPr>
              <a:t>Offer a wide range of services aimed at young people, adults and older people to support and treat mental health, physical health and sexual health conditions. </a:t>
            </a:r>
          </a:p>
          <a:p>
            <a:pPr marL="723882" indent="-368291" defTabSz="1219170">
              <a:spcAft>
                <a:spcPts val="1600"/>
              </a:spcAft>
              <a:buClr>
                <a:srgbClr val="41B6E6"/>
              </a:buClr>
              <a:buFont typeface="Arial" panose="020B0604020202020204" pitchFamily="34" charset="0"/>
              <a:buChar char="•"/>
              <a:tabLst>
                <a:tab pos="723882" algn="l"/>
              </a:tabLst>
              <a:defRPr/>
            </a:pPr>
            <a:r>
              <a:rPr lang="en-GB" sz="2133" dirty="0">
                <a:solidFill>
                  <a:srgbClr val="003087"/>
                </a:solidFill>
                <a:latin typeface="Arial" panose="020B0604020202020204" pitchFamily="34" charset="0"/>
                <a:cs typeface="Arial" panose="020B0604020202020204" pitchFamily="34" charset="0"/>
              </a:rPr>
              <a:t>Work in partnership with Berkshire’s two acute hospital trusts, Royal Berkshire Hospital NHS Foundation Trust and Frimley Health NHS Foundation Trust and work closely with our six local authorities and a diverse range of community and charitable organisations.</a:t>
            </a:r>
          </a:p>
          <a:p>
            <a:pPr marL="723882" indent="-368291" defTabSz="1219170">
              <a:spcAft>
                <a:spcPts val="1600"/>
              </a:spcAft>
              <a:buClr>
                <a:srgbClr val="41B6E6"/>
              </a:buClr>
              <a:buFont typeface="Arial" panose="020B0604020202020204" pitchFamily="34" charset="0"/>
              <a:buChar char="•"/>
              <a:tabLst>
                <a:tab pos="723882" algn="l"/>
              </a:tabLst>
              <a:defRPr/>
            </a:pPr>
            <a:endParaRPr lang="en-GB" sz="2133" dirty="0">
              <a:solidFill>
                <a:srgbClr val="231F2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9600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349" y="260649"/>
            <a:ext cx="9626600" cy="1118319"/>
          </a:xfrm>
          <a:prstGeom prst="rect">
            <a:avLst/>
          </a:prstGeom>
          <a:noFill/>
        </p:spPr>
        <p:txBody>
          <a:bodyPr>
            <a:spAutoFit/>
          </a:bodyPr>
          <a:lstStyle/>
          <a:p>
            <a:pPr defTabSz="1219170">
              <a:defRPr/>
            </a:pPr>
            <a:r>
              <a:rPr lang="en-GB" altLang="en-US" sz="4267" b="1" kern="0" dirty="0">
                <a:solidFill>
                  <a:srgbClr val="003087"/>
                </a:solidFill>
                <a:latin typeface="Arial" charset="0"/>
                <a:ea typeface="ＭＳ Ｐゴシック" pitchFamily="-16" charset="-128"/>
              </a:rPr>
              <a:t>Current / Anticipated </a:t>
            </a:r>
            <a:r>
              <a:rPr lang="en-GB" altLang="en-US" sz="4267" b="1" kern="0" dirty="0">
                <a:solidFill>
                  <a:srgbClr val="41B6E6"/>
                </a:solidFill>
                <a:latin typeface="Arial" charset="0"/>
                <a:ea typeface="ＭＳ Ｐゴシック" pitchFamily="-16" charset="-128"/>
              </a:rPr>
              <a:t>challenges</a:t>
            </a:r>
            <a:r>
              <a:rPr lang="en-GB" altLang="en-US" sz="4267" kern="0" dirty="0">
                <a:solidFill>
                  <a:srgbClr val="0070C0"/>
                </a:solidFill>
                <a:latin typeface="Arial" charset="0"/>
                <a:ea typeface="ＭＳ Ｐゴシック" pitchFamily="-16" charset="-128"/>
              </a:rPr>
              <a:t>      </a:t>
            </a:r>
          </a:p>
          <a:p>
            <a:pPr defTabSz="1219170">
              <a:defRPr/>
            </a:pPr>
            <a:endParaRPr lang="en-GB" sz="2400" dirty="0">
              <a:solidFill>
                <a:srgbClr val="231F20"/>
              </a:solidFill>
              <a:latin typeface="Arial" charset="0"/>
              <a:ea typeface="ＭＳ Ｐゴシック" pitchFamily="-16" charset="-128"/>
            </a:endParaRPr>
          </a:p>
        </p:txBody>
      </p:sp>
      <p:sp>
        <p:nvSpPr>
          <p:cNvPr id="3" name="TextBox 2"/>
          <p:cNvSpPr txBox="1"/>
          <p:nvPr/>
        </p:nvSpPr>
        <p:spPr>
          <a:xfrm>
            <a:off x="-31486" y="1367473"/>
            <a:ext cx="11792115" cy="481112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1333467" lvl="1" indent="-368291" defTabSz="1219170">
              <a:spcAft>
                <a:spcPts val="1600"/>
              </a:spcAft>
              <a:buClr>
                <a:srgbClr val="41B6E6"/>
              </a:buClr>
              <a:buFont typeface="Arial" panose="020B0604020202020204" pitchFamily="34" charset="0"/>
              <a:buChar char="•"/>
              <a:tabLst>
                <a:tab pos="723882" algn="l"/>
              </a:tabLst>
              <a:defRPr/>
            </a:pPr>
            <a:endParaRPr lang="en-GB" sz="2133" dirty="0">
              <a:solidFill>
                <a:srgbClr val="003087"/>
              </a:solidFill>
              <a:latin typeface="Arial" panose="020B0604020202020204" pitchFamily="34" charset="0"/>
              <a:cs typeface="Arial" panose="020B0604020202020204" pitchFamily="34" charset="0"/>
            </a:endParaRPr>
          </a:p>
          <a:p>
            <a:pPr marL="1333467" lvl="1" indent="-368291" defTabSz="1219170">
              <a:spcAft>
                <a:spcPts val="1600"/>
              </a:spcAft>
              <a:buClr>
                <a:srgbClr val="41B6E6"/>
              </a:buClr>
              <a:buFont typeface="Arial" panose="020B0604020202020204" pitchFamily="34" charset="0"/>
              <a:buChar char="•"/>
              <a:tabLst>
                <a:tab pos="723882" algn="l"/>
              </a:tabLst>
              <a:defRPr/>
            </a:pPr>
            <a:r>
              <a:rPr lang="en-GB" sz="2133" dirty="0">
                <a:solidFill>
                  <a:srgbClr val="003087"/>
                </a:solidFill>
                <a:latin typeface="Arial" panose="020B0604020202020204" pitchFamily="34" charset="0"/>
                <a:cs typeface="Arial" panose="020B0604020202020204" pitchFamily="34" charset="0"/>
              </a:rPr>
              <a:t>Increasing number of available roles particularly for clinical staff across the breadth of Berkshire</a:t>
            </a:r>
          </a:p>
          <a:p>
            <a:pPr marL="965176" lvl="1" defTabSz="1219170">
              <a:spcAft>
                <a:spcPts val="1600"/>
              </a:spcAft>
              <a:buClr>
                <a:srgbClr val="41B6E6"/>
              </a:buClr>
              <a:tabLst>
                <a:tab pos="723882" algn="l"/>
              </a:tabLst>
              <a:defRPr/>
            </a:pPr>
            <a:endParaRPr lang="en-GB" sz="1067" dirty="0">
              <a:solidFill>
                <a:srgbClr val="003087"/>
              </a:solidFill>
              <a:latin typeface="Arial" panose="020B0604020202020204" pitchFamily="34" charset="0"/>
              <a:cs typeface="Arial" panose="020B0604020202020204" pitchFamily="34" charset="0"/>
            </a:endParaRPr>
          </a:p>
          <a:p>
            <a:pPr marL="965176" lvl="1" defTabSz="1219170">
              <a:spcAft>
                <a:spcPts val="1600"/>
              </a:spcAft>
              <a:buClr>
                <a:srgbClr val="41B6E6"/>
              </a:buClr>
              <a:tabLst>
                <a:tab pos="723882" algn="l"/>
              </a:tabLst>
              <a:defRPr/>
            </a:pPr>
            <a:endParaRPr lang="en-GB" sz="1067" dirty="0">
              <a:solidFill>
                <a:srgbClr val="003087"/>
              </a:solidFill>
              <a:latin typeface="Arial" panose="020B0604020202020204" pitchFamily="34" charset="0"/>
              <a:cs typeface="Arial" panose="020B0604020202020204" pitchFamily="34" charset="0"/>
            </a:endParaRPr>
          </a:p>
          <a:p>
            <a:pPr marL="1333467" lvl="1" indent="-368291" defTabSz="1219170">
              <a:spcAft>
                <a:spcPts val="1600"/>
              </a:spcAft>
              <a:buClr>
                <a:srgbClr val="41B6E6"/>
              </a:buClr>
              <a:buFont typeface="Arial" panose="020B0604020202020204" pitchFamily="34" charset="0"/>
              <a:buChar char="•"/>
              <a:tabLst>
                <a:tab pos="723882" algn="l"/>
              </a:tabLst>
              <a:defRPr/>
            </a:pPr>
            <a:r>
              <a:rPr lang="en-GB" sz="2133" dirty="0">
                <a:solidFill>
                  <a:srgbClr val="003087"/>
                </a:solidFill>
                <a:latin typeface="Arial" panose="020B0604020202020204" pitchFamily="34" charset="0"/>
                <a:cs typeface="Arial" panose="020B0604020202020204" pitchFamily="34" charset="0"/>
              </a:rPr>
              <a:t>Making the best use of funding to support our transformational work and resource our exciting new projects/teams</a:t>
            </a:r>
          </a:p>
          <a:p>
            <a:pPr marL="1333467" lvl="1" indent="-368291" defTabSz="1219170">
              <a:spcAft>
                <a:spcPts val="1600"/>
              </a:spcAft>
              <a:buClr>
                <a:srgbClr val="41B6E6"/>
              </a:buClr>
              <a:buFont typeface="Arial" panose="020B0604020202020204" pitchFamily="34" charset="0"/>
              <a:buChar char="•"/>
              <a:tabLst>
                <a:tab pos="723882" algn="l"/>
              </a:tabLst>
              <a:defRPr/>
            </a:pPr>
            <a:endParaRPr lang="en-GB" sz="2133" dirty="0">
              <a:solidFill>
                <a:srgbClr val="003087"/>
              </a:solidFill>
              <a:latin typeface="Arial" panose="020B0604020202020204" pitchFamily="34" charset="0"/>
              <a:cs typeface="Arial" panose="020B0604020202020204" pitchFamily="34" charset="0"/>
            </a:endParaRPr>
          </a:p>
          <a:p>
            <a:pPr marL="1333467" lvl="1" indent="-368291" defTabSz="1219170">
              <a:spcAft>
                <a:spcPts val="1600"/>
              </a:spcAft>
              <a:buClr>
                <a:srgbClr val="41B6E6"/>
              </a:buClr>
              <a:buFont typeface="Arial" panose="020B0604020202020204" pitchFamily="34" charset="0"/>
              <a:buChar char="•"/>
              <a:tabLst>
                <a:tab pos="723882" algn="l"/>
              </a:tabLst>
              <a:defRPr/>
            </a:pPr>
            <a:r>
              <a:rPr lang="en-GB" sz="2133" dirty="0">
                <a:solidFill>
                  <a:srgbClr val="003087"/>
                </a:solidFill>
                <a:latin typeface="Arial" panose="020B0604020202020204" pitchFamily="34" charset="0"/>
                <a:cs typeface="Arial" panose="020B0604020202020204" pitchFamily="34" charset="0"/>
              </a:rPr>
              <a:t>During this busy winter period, ensuring that we continue with our commitment to our Quality Improvement Programme to improve patient, staff and partner experiences</a:t>
            </a:r>
            <a:endParaRPr lang="en-GB" sz="1067" dirty="0">
              <a:solidFill>
                <a:srgbClr val="003087"/>
              </a:solidFill>
              <a:latin typeface="Arial" panose="020B0604020202020204" pitchFamily="34" charset="0"/>
              <a:cs typeface="Arial" panose="020B0604020202020204" pitchFamily="34" charset="0"/>
            </a:endParaRPr>
          </a:p>
          <a:p>
            <a:pPr defTabSz="1219170">
              <a:spcAft>
                <a:spcPts val="1333"/>
              </a:spcAft>
              <a:defRPr/>
            </a:pPr>
            <a:endParaRPr lang="en-GB" sz="2133" dirty="0">
              <a:solidFill>
                <a:srgbClr val="231F2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4604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349" y="260649"/>
            <a:ext cx="9626600" cy="1118319"/>
          </a:xfrm>
          <a:prstGeom prst="rect">
            <a:avLst/>
          </a:prstGeom>
          <a:noFill/>
        </p:spPr>
        <p:txBody>
          <a:bodyPr>
            <a:spAutoFit/>
          </a:bodyPr>
          <a:lstStyle/>
          <a:p>
            <a:pPr defTabSz="1219170">
              <a:defRPr/>
            </a:pPr>
            <a:r>
              <a:rPr lang="en-GB" altLang="en-US" sz="4267" b="1" kern="0" dirty="0">
                <a:solidFill>
                  <a:srgbClr val="003087"/>
                </a:solidFill>
                <a:latin typeface="Arial" charset="0"/>
                <a:ea typeface="ＭＳ Ｐゴシック" pitchFamily="-16" charset="-128"/>
              </a:rPr>
              <a:t>What kind of </a:t>
            </a:r>
            <a:r>
              <a:rPr lang="en-GB" altLang="en-US" sz="4267" b="1" kern="0" dirty="0">
                <a:solidFill>
                  <a:srgbClr val="41B6E6"/>
                </a:solidFill>
                <a:latin typeface="Arial" charset="0"/>
                <a:ea typeface="ＭＳ Ｐゴシック" pitchFamily="-16" charset="-128"/>
              </a:rPr>
              <a:t>opportunities</a:t>
            </a:r>
            <a:r>
              <a:rPr lang="en-GB" altLang="en-US" sz="4267" kern="0" dirty="0">
                <a:solidFill>
                  <a:srgbClr val="0070C0"/>
                </a:solidFill>
                <a:latin typeface="Arial" charset="0"/>
                <a:ea typeface="ＭＳ Ｐゴシック" pitchFamily="-16" charset="-128"/>
              </a:rPr>
              <a:t>       </a:t>
            </a:r>
          </a:p>
          <a:p>
            <a:pPr defTabSz="1219170">
              <a:defRPr/>
            </a:pPr>
            <a:endParaRPr lang="en-GB" sz="2400" dirty="0">
              <a:solidFill>
                <a:srgbClr val="231F20"/>
              </a:solidFill>
              <a:latin typeface="Arial" charset="0"/>
              <a:ea typeface="ＭＳ Ｐゴシック" pitchFamily="-16" charset="-128"/>
            </a:endParaRPr>
          </a:p>
        </p:txBody>
      </p:sp>
      <p:sp>
        <p:nvSpPr>
          <p:cNvPr id="3" name="TextBox 2"/>
          <p:cNvSpPr txBox="1"/>
          <p:nvPr/>
        </p:nvSpPr>
        <p:spPr>
          <a:xfrm>
            <a:off x="-31486" y="1367473"/>
            <a:ext cx="11792115" cy="403110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723882" indent="-368291" defTabSz="1219170">
              <a:buClr>
                <a:srgbClr val="41B6E6"/>
              </a:buClr>
              <a:buFont typeface="Arial" panose="020B0604020202020204" pitchFamily="34" charset="0"/>
              <a:buChar char="•"/>
              <a:tabLst>
                <a:tab pos="723882" algn="l"/>
              </a:tabLst>
              <a:defRPr/>
            </a:pPr>
            <a:endParaRPr lang="en-GB" sz="2133" b="1" dirty="0">
              <a:solidFill>
                <a:srgbClr val="41B6E6"/>
              </a:solidFill>
              <a:latin typeface="Arial" panose="020B0604020202020204" pitchFamily="34" charset="0"/>
              <a:cs typeface="Arial" panose="020B0604020202020204" pitchFamily="34" charset="0"/>
            </a:endParaRPr>
          </a:p>
          <a:p>
            <a:pPr marL="723882" indent="-368291" defTabSz="1219170">
              <a:buClr>
                <a:srgbClr val="41B6E6"/>
              </a:buClr>
              <a:buFont typeface="Arial" panose="020B0604020202020204" pitchFamily="34" charset="0"/>
              <a:buChar char="•"/>
              <a:tabLst>
                <a:tab pos="723882" algn="l"/>
              </a:tabLst>
              <a:defRPr/>
            </a:pPr>
            <a:r>
              <a:rPr lang="en-GB" sz="2133" b="1" dirty="0">
                <a:solidFill>
                  <a:srgbClr val="41B6E6"/>
                </a:solidFill>
                <a:latin typeface="Arial" panose="020B0604020202020204" pitchFamily="34" charset="0"/>
                <a:cs typeface="Arial" panose="020B0604020202020204" pitchFamily="34" charset="0"/>
              </a:rPr>
              <a:t>We have a wide range of opportunities across the trust </a:t>
            </a:r>
          </a:p>
          <a:p>
            <a:pPr marL="355591" defTabSz="1219170">
              <a:buClr>
                <a:srgbClr val="41B6E6"/>
              </a:buClr>
              <a:tabLst>
                <a:tab pos="723882" algn="l"/>
              </a:tabLst>
              <a:defRPr/>
            </a:pPr>
            <a:endParaRPr lang="en-GB" sz="2133" b="1" dirty="0">
              <a:solidFill>
                <a:srgbClr val="41B6E6"/>
              </a:solidFill>
              <a:latin typeface="Arial" panose="020B0604020202020204" pitchFamily="34" charset="0"/>
              <a:cs typeface="Arial" panose="020B0604020202020204" pitchFamily="34" charset="0"/>
            </a:endParaRPr>
          </a:p>
          <a:p>
            <a:pPr marL="1333467" lvl="1" indent="-368291" defTabSz="1219170">
              <a:buClr>
                <a:srgbClr val="41B6E6"/>
              </a:buClr>
              <a:buFont typeface="Arial" panose="020B0604020202020204" pitchFamily="34" charset="0"/>
              <a:buChar char="•"/>
              <a:tabLst>
                <a:tab pos="723882" algn="l"/>
              </a:tabLst>
              <a:defRPr/>
            </a:pPr>
            <a:r>
              <a:rPr lang="en-GB" sz="2133" dirty="0">
                <a:solidFill>
                  <a:srgbClr val="003087"/>
                </a:solidFill>
                <a:latin typeface="Arial" panose="020B0604020202020204" pitchFamily="34" charset="0"/>
                <a:cs typeface="Arial" panose="020B0604020202020204" pitchFamily="34" charset="0"/>
              </a:rPr>
              <a:t>Healthcare assistants</a:t>
            </a:r>
          </a:p>
          <a:p>
            <a:pPr marL="1333467" lvl="1" indent="-368291" defTabSz="1219170">
              <a:buClr>
                <a:srgbClr val="41B6E6"/>
              </a:buClr>
              <a:buFont typeface="Arial" panose="020B0604020202020204" pitchFamily="34" charset="0"/>
              <a:buChar char="•"/>
              <a:tabLst>
                <a:tab pos="723882" algn="l"/>
              </a:tabLst>
              <a:defRPr/>
            </a:pPr>
            <a:r>
              <a:rPr lang="en-GB" sz="2133" dirty="0">
                <a:solidFill>
                  <a:srgbClr val="003087"/>
                </a:solidFill>
                <a:latin typeface="Arial" panose="020B0604020202020204" pitchFamily="34" charset="0"/>
                <a:cs typeface="Arial" panose="020B0604020202020204" pitchFamily="34" charset="0"/>
              </a:rPr>
              <a:t>Therapy assistants </a:t>
            </a:r>
          </a:p>
          <a:p>
            <a:pPr marL="1333467" lvl="1" indent="-368291" defTabSz="1219170">
              <a:buClr>
                <a:srgbClr val="41B6E6"/>
              </a:buClr>
              <a:buFont typeface="Arial" panose="020B0604020202020204" pitchFamily="34" charset="0"/>
              <a:buChar char="•"/>
              <a:tabLst>
                <a:tab pos="723882" algn="l"/>
              </a:tabLst>
              <a:defRPr/>
            </a:pPr>
            <a:r>
              <a:rPr lang="en-GB" sz="2133" dirty="0">
                <a:solidFill>
                  <a:srgbClr val="003087"/>
                </a:solidFill>
                <a:latin typeface="Arial" panose="020B0604020202020204" pitchFamily="34" charset="0"/>
                <a:cs typeface="Arial" panose="020B0604020202020204" pitchFamily="34" charset="0"/>
              </a:rPr>
              <a:t>RGN and RMNs </a:t>
            </a:r>
          </a:p>
          <a:p>
            <a:pPr marL="1333467" lvl="1" indent="-368291" defTabSz="1219170">
              <a:buClr>
                <a:srgbClr val="41B6E6"/>
              </a:buClr>
              <a:buFont typeface="Arial" panose="020B0604020202020204" pitchFamily="34" charset="0"/>
              <a:buChar char="•"/>
              <a:tabLst>
                <a:tab pos="723882" algn="l"/>
              </a:tabLst>
              <a:defRPr/>
            </a:pPr>
            <a:r>
              <a:rPr lang="en-GB" sz="2133" dirty="0">
                <a:solidFill>
                  <a:srgbClr val="003087"/>
                </a:solidFill>
                <a:latin typeface="Arial" panose="020B0604020202020204" pitchFamily="34" charset="0"/>
                <a:cs typeface="Arial" panose="020B0604020202020204" pitchFamily="34" charset="0"/>
              </a:rPr>
              <a:t>OTs, Physio's, Podiatrists and Speech &amp; </a:t>
            </a:r>
            <a:r>
              <a:rPr lang="en-GB" sz="2133">
                <a:solidFill>
                  <a:srgbClr val="003087"/>
                </a:solidFill>
                <a:latin typeface="Arial" panose="020B0604020202020204" pitchFamily="34" charset="0"/>
                <a:cs typeface="Arial" panose="020B0604020202020204" pitchFamily="34" charset="0"/>
              </a:rPr>
              <a:t>Language roles </a:t>
            </a:r>
            <a:r>
              <a:rPr lang="en-GB" sz="2133" dirty="0">
                <a:solidFill>
                  <a:srgbClr val="003087"/>
                </a:solidFill>
                <a:latin typeface="Arial" panose="020B0604020202020204" pitchFamily="34" charset="0"/>
                <a:cs typeface="Arial" panose="020B0604020202020204" pitchFamily="34" charset="0"/>
              </a:rPr>
              <a:t>based within inpatients, in clinics or in the community</a:t>
            </a:r>
          </a:p>
          <a:p>
            <a:pPr marL="1333467" lvl="1" indent="-368291" defTabSz="1219170">
              <a:buClr>
                <a:srgbClr val="41B6E6"/>
              </a:buClr>
              <a:buFont typeface="Arial" panose="020B0604020202020204" pitchFamily="34" charset="0"/>
              <a:buChar char="•"/>
              <a:tabLst>
                <a:tab pos="723882" algn="l"/>
              </a:tabLst>
              <a:defRPr/>
            </a:pPr>
            <a:r>
              <a:rPr lang="en-GB" sz="2133" dirty="0">
                <a:solidFill>
                  <a:srgbClr val="003087"/>
                </a:solidFill>
                <a:latin typeface="Arial" panose="020B0604020202020204" pitchFamily="34" charset="0"/>
                <a:cs typeface="Arial" panose="020B0604020202020204" pitchFamily="34" charset="0"/>
              </a:rPr>
              <a:t>Community mental health roles across all professional groups </a:t>
            </a:r>
          </a:p>
          <a:p>
            <a:pPr marL="1333467" lvl="1" indent="-368291" defTabSz="1219170">
              <a:buClr>
                <a:srgbClr val="41B6E6"/>
              </a:buClr>
              <a:buFont typeface="Arial" panose="020B0604020202020204" pitchFamily="34" charset="0"/>
              <a:buChar char="•"/>
              <a:tabLst>
                <a:tab pos="723882" algn="l"/>
              </a:tabLst>
              <a:defRPr/>
            </a:pPr>
            <a:r>
              <a:rPr lang="en-GB" sz="2133" dirty="0">
                <a:solidFill>
                  <a:srgbClr val="003087"/>
                </a:solidFill>
                <a:latin typeface="Arial" panose="020B0604020202020204" pitchFamily="34" charset="0"/>
                <a:cs typeface="Arial" panose="020B0604020202020204" pitchFamily="34" charset="0"/>
              </a:rPr>
              <a:t>Opportunities in specialist teams (sexual health, dietetics, rapid community response to name a few)</a:t>
            </a:r>
          </a:p>
          <a:p>
            <a:pPr marL="1333467" lvl="1" indent="-368291" defTabSz="1219170">
              <a:buClr>
                <a:srgbClr val="41B6E6"/>
              </a:buClr>
              <a:buFont typeface="Arial" panose="020B0604020202020204" pitchFamily="34" charset="0"/>
              <a:buChar char="•"/>
              <a:tabLst>
                <a:tab pos="723882" algn="l"/>
              </a:tabLst>
              <a:defRPr/>
            </a:pPr>
            <a:r>
              <a:rPr lang="en-GB" sz="2133" dirty="0">
                <a:solidFill>
                  <a:srgbClr val="003087"/>
                </a:solidFill>
                <a:latin typeface="Arial" panose="020B0604020202020204" pitchFamily="34" charset="0"/>
                <a:cs typeface="Arial" panose="020B0604020202020204" pitchFamily="34" charset="0"/>
              </a:rPr>
              <a:t>Plus a range of administrative posts in corporate and clinical services</a:t>
            </a:r>
            <a:endParaRPr lang="en-GB" sz="2133" dirty="0">
              <a:solidFill>
                <a:srgbClr val="231F2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2954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349" y="260649"/>
            <a:ext cx="9626600" cy="1118319"/>
          </a:xfrm>
          <a:prstGeom prst="rect">
            <a:avLst/>
          </a:prstGeom>
          <a:noFill/>
        </p:spPr>
        <p:txBody>
          <a:bodyPr>
            <a:spAutoFit/>
          </a:bodyPr>
          <a:lstStyle/>
          <a:p>
            <a:pPr defTabSz="1219170">
              <a:defRPr/>
            </a:pPr>
            <a:r>
              <a:rPr lang="en-GB" altLang="en-US" sz="4267" b="1" kern="0" dirty="0">
                <a:solidFill>
                  <a:srgbClr val="003087"/>
                </a:solidFill>
                <a:latin typeface="Arial" charset="0"/>
                <a:ea typeface="ＭＳ Ｐゴシック" pitchFamily="-16" charset="-128"/>
              </a:rPr>
              <a:t>Pathways to</a:t>
            </a:r>
            <a:r>
              <a:rPr lang="en-GB" altLang="en-US" sz="4267" b="1" kern="0" dirty="0">
                <a:solidFill>
                  <a:srgbClr val="41B6E6"/>
                </a:solidFill>
                <a:latin typeface="Arial" charset="0"/>
                <a:ea typeface="ＭＳ Ｐゴシック" pitchFamily="-16" charset="-128"/>
              </a:rPr>
              <a:t> apply</a:t>
            </a:r>
            <a:r>
              <a:rPr lang="en-GB" altLang="en-US" sz="4267" kern="0" dirty="0">
                <a:solidFill>
                  <a:srgbClr val="0070C0"/>
                </a:solidFill>
                <a:latin typeface="Arial" charset="0"/>
                <a:ea typeface="ＭＳ Ｐゴシック" pitchFamily="-16" charset="-128"/>
              </a:rPr>
              <a:t>       </a:t>
            </a:r>
          </a:p>
          <a:p>
            <a:pPr defTabSz="1219170">
              <a:defRPr/>
            </a:pPr>
            <a:endParaRPr lang="en-GB" sz="2400" dirty="0">
              <a:solidFill>
                <a:srgbClr val="231F20"/>
              </a:solidFill>
              <a:latin typeface="Arial" charset="0"/>
              <a:ea typeface="ＭＳ Ｐゴシック" pitchFamily="-16" charset="-128"/>
            </a:endParaRPr>
          </a:p>
        </p:txBody>
      </p:sp>
      <p:sp>
        <p:nvSpPr>
          <p:cNvPr id="3" name="TextBox 2"/>
          <p:cNvSpPr txBox="1"/>
          <p:nvPr/>
        </p:nvSpPr>
        <p:spPr>
          <a:xfrm>
            <a:off x="0" y="1372628"/>
            <a:ext cx="11792115" cy="641092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723882" indent="-368291" defTabSz="1219170">
              <a:buClr>
                <a:srgbClr val="41B6E6"/>
              </a:buClr>
              <a:buFont typeface="Arial" panose="020B0604020202020204" pitchFamily="34" charset="0"/>
              <a:buChar char="•"/>
              <a:tabLst>
                <a:tab pos="723882" algn="l"/>
              </a:tabLst>
              <a:defRPr/>
            </a:pPr>
            <a:endParaRPr lang="en-GB" sz="2133" b="1" dirty="0">
              <a:solidFill>
                <a:srgbClr val="41B6E6"/>
              </a:solidFill>
              <a:latin typeface="Arial" panose="020B0604020202020204" pitchFamily="34" charset="0"/>
              <a:cs typeface="Arial" panose="020B0604020202020204" pitchFamily="34" charset="0"/>
            </a:endParaRPr>
          </a:p>
          <a:p>
            <a:pPr marL="723882" indent="-368291" defTabSz="1219170">
              <a:buClr>
                <a:srgbClr val="41B6E6"/>
              </a:buClr>
              <a:buFont typeface="Arial" panose="020B0604020202020204" pitchFamily="34" charset="0"/>
              <a:buChar char="•"/>
              <a:tabLst>
                <a:tab pos="723882" algn="l"/>
              </a:tabLst>
              <a:defRPr/>
            </a:pPr>
            <a:endParaRPr lang="en-GB" sz="2133" b="1" dirty="0">
              <a:solidFill>
                <a:srgbClr val="41B6E6"/>
              </a:solidFill>
              <a:latin typeface="Arial" panose="020B0604020202020204" pitchFamily="34" charset="0"/>
              <a:cs typeface="Arial" panose="020B0604020202020204" pitchFamily="34" charset="0"/>
            </a:endParaRPr>
          </a:p>
          <a:p>
            <a:pPr marL="723882" indent="-368291" defTabSz="1219170">
              <a:buClr>
                <a:srgbClr val="41B6E6"/>
              </a:buClr>
              <a:buFont typeface="Arial" panose="020B0604020202020204" pitchFamily="34" charset="0"/>
              <a:buChar char="•"/>
              <a:tabLst>
                <a:tab pos="723882" algn="l"/>
              </a:tabLst>
              <a:defRPr/>
            </a:pPr>
            <a:r>
              <a:rPr lang="en-GB" sz="2133" b="1" dirty="0">
                <a:solidFill>
                  <a:srgbClr val="41B6E6"/>
                </a:solidFill>
                <a:latin typeface="Arial" panose="020B0604020202020204" pitchFamily="34" charset="0"/>
                <a:cs typeface="Arial" panose="020B0604020202020204" pitchFamily="34" charset="0"/>
              </a:rPr>
              <a:t>Use NHS Jobs – </a:t>
            </a:r>
            <a:r>
              <a:rPr lang="en-GB" sz="2133" b="1" dirty="0">
                <a:solidFill>
                  <a:srgbClr val="003087"/>
                </a:solidFill>
                <a:latin typeface="Arial" panose="020B0604020202020204" pitchFamily="34" charset="0"/>
                <a:cs typeface="Arial" panose="020B0604020202020204" pitchFamily="34" charset="0"/>
              </a:rPr>
              <a:t>all of our vacancies for substantive permanent/fixed term roles are advertised here, make sure you set up an account and create alerts for roles that you are interested in. </a:t>
            </a:r>
            <a:r>
              <a:rPr lang="en-GB" sz="1600" b="1" dirty="0">
                <a:solidFill>
                  <a:srgbClr val="003087"/>
                </a:solidFill>
                <a:latin typeface="Arial" panose="020B0604020202020204" pitchFamily="34" charset="0"/>
                <a:cs typeface="Arial" panose="020B0604020202020204" pitchFamily="34" charset="0"/>
                <a:hlinkClick r:id="rId2"/>
              </a:rPr>
              <a:t>https://www.jobs.nhs.uk/xi/search_vacancy/?action=search&amp;master_id=120886</a:t>
            </a:r>
            <a:endParaRPr lang="en-GB" sz="1600" b="1" dirty="0">
              <a:solidFill>
                <a:srgbClr val="003087"/>
              </a:solidFill>
              <a:latin typeface="Arial" panose="020B0604020202020204" pitchFamily="34" charset="0"/>
              <a:cs typeface="Arial" panose="020B0604020202020204" pitchFamily="34" charset="0"/>
            </a:endParaRPr>
          </a:p>
          <a:p>
            <a:pPr marL="723882" indent="-368291" defTabSz="1219170">
              <a:buClr>
                <a:srgbClr val="41B6E6"/>
              </a:buClr>
              <a:buFont typeface="Arial" panose="020B0604020202020204" pitchFamily="34" charset="0"/>
              <a:buChar char="•"/>
              <a:tabLst>
                <a:tab pos="723882" algn="l"/>
              </a:tabLst>
              <a:defRPr/>
            </a:pPr>
            <a:endParaRPr lang="en-GB" sz="2133" b="1" dirty="0">
              <a:solidFill>
                <a:srgbClr val="003087"/>
              </a:solidFill>
              <a:latin typeface="Arial" panose="020B0604020202020204" pitchFamily="34" charset="0"/>
              <a:cs typeface="Arial" panose="020B0604020202020204" pitchFamily="34" charset="0"/>
            </a:endParaRPr>
          </a:p>
          <a:p>
            <a:pPr marL="723882" indent="-368291" defTabSz="1219170">
              <a:buClr>
                <a:srgbClr val="41B6E6"/>
              </a:buClr>
              <a:buFont typeface="Arial" panose="020B0604020202020204" pitchFamily="34" charset="0"/>
              <a:buChar char="•"/>
              <a:tabLst>
                <a:tab pos="723882" algn="l"/>
              </a:tabLst>
              <a:defRPr/>
            </a:pPr>
            <a:r>
              <a:rPr lang="en-GB" sz="2133" b="1" dirty="0">
                <a:solidFill>
                  <a:srgbClr val="41B6E6"/>
                </a:solidFill>
                <a:latin typeface="Arial" panose="020B0604020202020204" pitchFamily="34" charset="0"/>
                <a:cs typeface="Arial" panose="020B0604020202020204" pitchFamily="34" charset="0"/>
              </a:rPr>
              <a:t>Contact our Resourcing Team – </a:t>
            </a:r>
            <a:r>
              <a:rPr lang="en-GB" sz="2133" b="1" dirty="0">
                <a:solidFill>
                  <a:srgbClr val="003087"/>
                </a:solidFill>
                <a:latin typeface="Arial" panose="020B0604020202020204" pitchFamily="34" charset="0"/>
                <a:cs typeface="Arial" panose="020B0604020202020204" pitchFamily="34" charset="0"/>
              </a:rPr>
              <a:t>If you are unable to find a suitable role or are keen for a route into Berkshire Healthcare, please contact the resourcing team. </a:t>
            </a:r>
            <a:r>
              <a:rPr lang="en-GB" sz="1600" b="1" dirty="0">
                <a:solidFill>
                  <a:srgbClr val="003087"/>
                </a:solidFill>
                <a:latin typeface="Arial" panose="020B0604020202020204" pitchFamily="34" charset="0"/>
                <a:cs typeface="Arial" panose="020B0604020202020204" pitchFamily="34" charset="0"/>
                <a:hlinkClick r:id="rId3"/>
              </a:rPr>
              <a:t>resourcingandretention@berkshire.nhs.uk</a:t>
            </a:r>
            <a:endParaRPr lang="en-GB" sz="1600" b="1" dirty="0">
              <a:solidFill>
                <a:srgbClr val="003087"/>
              </a:solidFill>
              <a:latin typeface="Arial" panose="020B0604020202020204" pitchFamily="34" charset="0"/>
              <a:cs typeface="Arial" panose="020B0604020202020204" pitchFamily="34" charset="0"/>
            </a:endParaRPr>
          </a:p>
          <a:p>
            <a:pPr marL="355591" defTabSz="1219170">
              <a:buClr>
                <a:srgbClr val="41B6E6"/>
              </a:buClr>
              <a:tabLst>
                <a:tab pos="723882" algn="l"/>
              </a:tabLst>
              <a:defRPr/>
            </a:pPr>
            <a:endParaRPr lang="en-GB" sz="2133" b="1" dirty="0">
              <a:solidFill>
                <a:srgbClr val="41B6E6"/>
              </a:solidFill>
              <a:latin typeface="Arial" panose="020B0604020202020204" pitchFamily="34" charset="0"/>
              <a:cs typeface="Arial" panose="020B0604020202020204" pitchFamily="34" charset="0"/>
            </a:endParaRPr>
          </a:p>
          <a:p>
            <a:pPr marL="736582" indent="-380990" defTabSz="1219170">
              <a:buClr>
                <a:srgbClr val="41B6E6"/>
              </a:buClr>
              <a:buFont typeface="Arial" panose="020B0604020202020204" pitchFamily="34" charset="0"/>
              <a:buChar char="•"/>
              <a:tabLst>
                <a:tab pos="723882" algn="l"/>
              </a:tabLst>
              <a:defRPr/>
            </a:pPr>
            <a:r>
              <a:rPr lang="en-GB" sz="2133" b="1" dirty="0">
                <a:solidFill>
                  <a:srgbClr val="41B6E6"/>
                </a:solidFill>
                <a:latin typeface="Arial" panose="020B0604020202020204" pitchFamily="34" charset="0"/>
                <a:cs typeface="Arial" panose="020B0604020202020204" pitchFamily="34" charset="0"/>
              </a:rPr>
              <a:t>Contact our Temporary Staffing Team – </a:t>
            </a:r>
            <a:r>
              <a:rPr lang="en-GB" sz="2133" b="1" dirty="0">
                <a:solidFill>
                  <a:srgbClr val="003087"/>
                </a:solidFill>
                <a:latin typeface="Arial" panose="020B0604020202020204" pitchFamily="34" charset="0"/>
                <a:cs typeface="Arial" panose="020B0604020202020204" pitchFamily="34" charset="0"/>
              </a:rPr>
              <a:t>If you are interested in bank work we have a wide variety of roles and shifts available depending on experience. If you would like to talk through your options or for any advice please contact the team. </a:t>
            </a:r>
            <a:r>
              <a:rPr lang="en-GB" sz="1600" b="1" dirty="0">
                <a:solidFill>
                  <a:srgbClr val="003087"/>
                </a:solidFill>
                <a:latin typeface="Arial" panose="020B0604020202020204" pitchFamily="34" charset="0"/>
                <a:cs typeface="Arial" panose="020B0604020202020204" pitchFamily="34" charset="0"/>
                <a:hlinkClick r:id="rId4"/>
              </a:rPr>
              <a:t>temporarystaffingteam@berkshire.nhs.uk</a:t>
            </a:r>
            <a:endParaRPr lang="en-GB" sz="1600" b="1" dirty="0">
              <a:solidFill>
                <a:srgbClr val="003087"/>
              </a:solidFill>
              <a:latin typeface="Arial" panose="020B0604020202020204" pitchFamily="34" charset="0"/>
              <a:cs typeface="Arial" panose="020B0604020202020204" pitchFamily="34" charset="0"/>
            </a:endParaRPr>
          </a:p>
          <a:p>
            <a:pPr marL="736582" indent="-380990" defTabSz="1219170">
              <a:buClr>
                <a:srgbClr val="41B6E6"/>
              </a:buClr>
              <a:buFont typeface="Arial" panose="020B0604020202020204" pitchFamily="34" charset="0"/>
              <a:buChar char="•"/>
              <a:tabLst>
                <a:tab pos="723882" algn="l"/>
              </a:tabLst>
              <a:defRPr/>
            </a:pPr>
            <a:endParaRPr lang="en-GB" sz="1600" b="1" dirty="0">
              <a:solidFill>
                <a:srgbClr val="003087"/>
              </a:solidFill>
              <a:latin typeface="Arial" panose="020B0604020202020204" pitchFamily="34" charset="0"/>
              <a:cs typeface="Arial" panose="020B0604020202020204" pitchFamily="34" charset="0"/>
            </a:endParaRPr>
          </a:p>
          <a:p>
            <a:pPr marL="723882" indent="-368291" defTabSz="1219170">
              <a:buClr>
                <a:srgbClr val="41B6E6"/>
              </a:buClr>
              <a:buFont typeface="Arial" panose="020B0604020202020204" pitchFamily="34" charset="0"/>
              <a:buChar char="•"/>
              <a:tabLst>
                <a:tab pos="723882" algn="l"/>
              </a:tabLst>
              <a:defRPr/>
            </a:pPr>
            <a:endParaRPr lang="en-GB" sz="2133" b="1" dirty="0">
              <a:solidFill>
                <a:srgbClr val="41B6E6"/>
              </a:solidFill>
              <a:latin typeface="Arial" panose="020B0604020202020204" pitchFamily="34" charset="0"/>
              <a:cs typeface="Arial" panose="020B0604020202020204" pitchFamily="34" charset="0"/>
            </a:endParaRPr>
          </a:p>
          <a:p>
            <a:pPr marL="723882" indent="-368291" defTabSz="1219170">
              <a:buClr>
                <a:srgbClr val="41B6E6"/>
              </a:buClr>
              <a:buFont typeface="Arial" panose="020B0604020202020204" pitchFamily="34" charset="0"/>
              <a:buChar char="•"/>
              <a:tabLst>
                <a:tab pos="723882" algn="l"/>
              </a:tabLst>
              <a:defRPr/>
            </a:pPr>
            <a:endParaRPr lang="en-GB" sz="2133" b="1" dirty="0">
              <a:solidFill>
                <a:srgbClr val="41B6E6"/>
              </a:solidFill>
              <a:latin typeface="Arial" panose="020B0604020202020204" pitchFamily="34" charset="0"/>
              <a:cs typeface="Arial" panose="020B0604020202020204" pitchFamily="34" charset="0"/>
            </a:endParaRPr>
          </a:p>
          <a:p>
            <a:pPr marL="1333467" lvl="1" indent="-368291" defTabSz="1219170">
              <a:buClr>
                <a:srgbClr val="41B6E6"/>
              </a:buClr>
              <a:buFont typeface="Arial" panose="020B0604020202020204" pitchFamily="34" charset="0"/>
              <a:buChar char="•"/>
              <a:tabLst>
                <a:tab pos="723882" algn="l"/>
              </a:tabLst>
              <a:defRPr/>
            </a:pPr>
            <a:endParaRPr lang="en-GB" sz="2133" b="1" dirty="0">
              <a:solidFill>
                <a:srgbClr val="003087"/>
              </a:solidFill>
              <a:latin typeface="Arial" panose="020B0604020202020204" pitchFamily="34" charset="0"/>
              <a:cs typeface="Arial" panose="020B0604020202020204" pitchFamily="34" charset="0"/>
            </a:endParaRPr>
          </a:p>
          <a:p>
            <a:pPr marL="965176" lvl="1" defTabSz="1219170">
              <a:buClr>
                <a:srgbClr val="41B6E6"/>
              </a:buClr>
              <a:tabLst>
                <a:tab pos="723882" algn="l"/>
              </a:tabLst>
              <a:defRPr/>
            </a:pPr>
            <a:endParaRPr lang="en-GB" sz="2133" b="1" dirty="0">
              <a:solidFill>
                <a:srgbClr val="003087"/>
              </a:solidFill>
              <a:latin typeface="Arial" panose="020B0604020202020204" pitchFamily="34" charset="0"/>
              <a:cs typeface="Arial" panose="020B0604020202020204" pitchFamily="34" charset="0"/>
            </a:endParaRPr>
          </a:p>
          <a:p>
            <a:pPr defTabSz="1219170">
              <a:spcAft>
                <a:spcPts val="1333"/>
              </a:spcAft>
              <a:defRPr/>
            </a:pPr>
            <a:endParaRPr lang="en-GB" sz="2133" dirty="0">
              <a:solidFill>
                <a:srgbClr val="231F2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7085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896757-2BAF-4395-ACD0-3B28633C4819}"/>
              </a:ext>
            </a:extLst>
          </p:cNvPr>
          <p:cNvPicPr>
            <a:picLocks noChangeAspect="1"/>
          </p:cNvPicPr>
          <p:nvPr/>
        </p:nvPicPr>
        <p:blipFill rotWithShape="1">
          <a:blip r:embed="rId3"/>
          <a:srcRect r="3831"/>
          <a:stretch/>
        </p:blipFill>
        <p:spPr>
          <a:xfrm>
            <a:off x="1809942" y="1356856"/>
            <a:ext cx="11724861" cy="5501144"/>
          </a:xfrm>
          <a:prstGeom prst="rect">
            <a:avLst/>
          </a:prstGeom>
          <a:effectLst>
            <a:softEdge rad="304800"/>
          </a:effectLst>
        </p:spPr>
      </p:pic>
      <p:sp>
        <p:nvSpPr>
          <p:cNvPr id="7" name="Title 6">
            <a:extLst>
              <a:ext uri="{FF2B5EF4-FFF2-40B4-BE49-F238E27FC236}">
                <a16:creationId xmlns:a16="http://schemas.microsoft.com/office/drawing/2014/main" id="{9A4FF1DF-7C7B-42D6-BECF-850BC85F4AE9}"/>
              </a:ext>
            </a:extLst>
          </p:cNvPr>
          <p:cNvSpPr>
            <a:spLocks noGrp="1"/>
          </p:cNvSpPr>
          <p:nvPr>
            <p:ph type="ctrTitle"/>
          </p:nvPr>
        </p:nvSpPr>
        <p:spPr>
          <a:xfrm>
            <a:off x="404552" y="2435284"/>
            <a:ext cx="9634604" cy="993716"/>
          </a:xfrm>
        </p:spPr>
        <p:txBody>
          <a:bodyPr>
            <a:noAutofit/>
          </a:bodyPr>
          <a:lstStyle/>
          <a:p>
            <a:pPr algn="l"/>
            <a:r>
              <a:rPr lang="en-GB" sz="4800" dirty="0">
                <a:solidFill>
                  <a:schemeClr val="accent1">
                    <a:lumMod val="75000"/>
                  </a:schemeClr>
                </a:solidFill>
              </a:rPr>
              <a:t>Frimley NHS Foundation </a:t>
            </a:r>
            <a:br>
              <a:rPr lang="en-GB" sz="4800" dirty="0">
                <a:solidFill>
                  <a:schemeClr val="accent1">
                    <a:lumMod val="75000"/>
                  </a:schemeClr>
                </a:solidFill>
              </a:rPr>
            </a:br>
            <a:r>
              <a:rPr lang="en-GB" sz="4800" dirty="0">
                <a:solidFill>
                  <a:schemeClr val="accent1">
                    <a:lumMod val="75000"/>
                  </a:schemeClr>
                </a:solidFill>
              </a:rPr>
              <a:t>Trust</a:t>
            </a:r>
          </a:p>
        </p:txBody>
      </p:sp>
      <p:sp>
        <p:nvSpPr>
          <p:cNvPr id="4" name="Footer Placeholder 3">
            <a:extLst>
              <a:ext uri="{FF2B5EF4-FFF2-40B4-BE49-F238E27FC236}">
                <a16:creationId xmlns:a16="http://schemas.microsoft.com/office/drawing/2014/main" id="{9D2F2911-B283-4BFB-82FC-3F13587170C4}"/>
              </a:ext>
            </a:extLst>
          </p:cNvPr>
          <p:cNvSpPr>
            <a:spLocks noGrp="1"/>
          </p:cNvSpPr>
          <p:nvPr>
            <p:ph type="ftr" sz="quarter" idx="3"/>
          </p:nvPr>
        </p:nvSpPr>
        <p:spPr/>
        <p:txBody>
          <a:bodyPr/>
          <a:lstStyle/>
          <a:p>
            <a:r>
              <a:rPr lang="en-GB" b="1" dirty="0">
                <a:solidFill>
                  <a:srgbClr val="FFFF00"/>
                </a:solidFill>
              </a:rPr>
              <a:t>#FutureFHFT</a:t>
            </a:r>
          </a:p>
        </p:txBody>
      </p:sp>
      <p:sp>
        <p:nvSpPr>
          <p:cNvPr id="5" name="Slide Number Placeholder 4">
            <a:extLst>
              <a:ext uri="{FF2B5EF4-FFF2-40B4-BE49-F238E27FC236}">
                <a16:creationId xmlns:a16="http://schemas.microsoft.com/office/drawing/2014/main" id="{7D7514F2-239F-4A95-8283-0D9544E1870A}"/>
              </a:ext>
            </a:extLst>
          </p:cNvPr>
          <p:cNvSpPr>
            <a:spLocks noGrp="1"/>
          </p:cNvSpPr>
          <p:nvPr>
            <p:ph type="sldNum" sz="quarter" idx="4"/>
          </p:nvPr>
        </p:nvSpPr>
        <p:spPr/>
        <p:txBody>
          <a:bodyPr/>
          <a:lstStyle/>
          <a:p>
            <a:fld id="{5E0E8EA8-667E-44BC-89EC-3FD29D4853EB}" type="slidenum">
              <a:rPr lang="en-GB" smtClean="0"/>
              <a:pPr/>
              <a:t>3</a:t>
            </a:fld>
            <a:endParaRPr lang="en-GB" dirty="0"/>
          </a:p>
        </p:txBody>
      </p:sp>
    </p:spTree>
    <p:extLst>
      <p:ext uri="{BB962C8B-B14F-4D97-AF65-F5344CB8AC3E}">
        <p14:creationId xmlns:p14="http://schemas.microsoft.com/office/powerpoint/2010/main" val="778425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334103" y="1796819"/>
            <a:ext cx="11330516" cy="200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defTabSz="1219170">
              <a:spcBef>
                <a:spcPct val="0"/>
              </a:spcBef>
              <a:buNone/>
            </a:pPr>
            <a:r>
              <a:rPr lang="en-GB" altLang="en-US" sz="8000" b="1" dirty="0">
                <a:solidFill>
                  <a:srgbClr val="003087"/>
                </a:solidFill>
              </a:rPr>
              <a:t>Thank you</a:t>
            </a:r>
          </a:p>
          <a:p>
            <a:pPr defTabSz="1219170">
              <a:lnSpc>
                <a:spcPts val="4933"/>
              </a:lnSpc>
              <a:spcBef>
                <a:spcPct val="0"/>
              </a:spcBef>
              <a:buNone/>
            </a:pPr>
            <a:r>
              <a:rPr lang="en-GB" altLang="en-US" sz="7200" b="1" dirty="0">
                <a:solidFill>
                  <a:srgbClr val="41B6E6"/>
                </a:solidFill>
              </a:rPr>
              <a:t>               </a:t>
            </a:r>
            <a:r>
              <a:rPr lang="en-GB" altLang="en-US" sz="5333" dirty="0">
                <a:solidFill>
                  <a:srgbClr val="41B6E6"/>
                </a:solidFill>
              </a:rPr>
              <a:t>questions…</a:t>
            </a:r>
            <a:endParaRPr lang="en-GB" altLang="en-US" sz="7200" b="1" dirty="0">
              <a:solidFill>
                <a:srgbClr val="41B6E6"/>
              </a:solidFill>
            </a:endParaRPr>
          </a:p>
        </p:txBody>
      </p:sp>
    </p:spTree>
    <p:extLst>
      <p:ext uri="{BB962C8B-B14F-4D97-AF65-F5344CB8AC3E}">
        <p14:creationId xmlns:p14="http://schemas.microsoft.com/office/powerpoint/2010/main" val="543054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light&#10;&#10;Description automatically generated">
            <a:extLst>
              <a:ext uri="{FF2B5EF4-FFF2-40B4-BE49-F238E27FC236}">
                <a16:creationId xmlns:a16="http://schemas.microsoft.com/office/drawing/2014/main" id="{15259B84-371A-48A7-9564-BC5B2F64391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8200" y="1903413"/>
            <a:ext cx="4359275" cy="4359275"/>
          </a:xfrm>
          <a:prstGeom prst="rect">
            <a:avLst/>
          </a:prstGeom>
        </p:spPr>
      </p:pic>
      <p:pic>
        <p:nvPicPr>
          <p:cNvPr id="4" name="Picture 3">
            <a:extLst>
              <a:ext uri="{FF2B5EF4-FFF2-40B4-BE49-F238E27FC236}">
                <a16:creationId xmlns:a16="http://schemas.microsoft.com/office/drawing/2014/main" id="{3DA42175-E48E-47E0-A668-D75D888751F6}"/>
              </a:ext>
            </a:extLst>
          </p:cNvPr>
          <p:cNvPicPr/>
          <p:nvPr/>
        </p:nvPicPr>
        <p:blipFill rotWithShape="1">
          <a:blip r:embed="rId4" cstate="print">
            <a:extLst>
              <a:ext uri="{28A0092B-C50C-407E-A947-70E740481C1C}">
                <a14:useLocalDpi xmlns:a14="http://schemas.microsoft.com/office/drawing/2010/main" val="0"/>
              </a:ext>
            </a:extLst>
          </a:blip>
          <a:srcRect l="6814" r="2694"/>
          <a:stretch/>
        </p:blipFill>
        <p:spPr bwMode="auto">
          <a:xfrm>
            <a:off x="5268913" y="1903413"/>
            <a:ext cx="6083300" cy="4359275"/>
          </a:xfrm>
          <a:prstGeom prst="rect">
            <a:avLst/>
          </a:prstGeom>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E96FF055-38E2-4714-8132-7C030DE6B9D7}"/>
              </a:ext>
            </a:extLst>
          </p:cNvPr>
          <p:cNvSpPr>
            <a:spLocks noGrp="1"/>
          </p:cNvSpPr>
          <p:nvPr>
            <p:ph type="ctrTitle"/>
          </p:nvPr>
        </p:nvSpPr>
        <p:spPr>
          <a:xfrm>
            <a:off x="838199" y="291090"/>
            <a:ext cx="10515599" cy="932688"/>
          </a:xfrm>
        </p:spPr>
        <p:txBody>
          <a:bodyPr>
            <a:normAutofit/>
          </a:bodyPr>
          <a:lstStyle/>
          <a:p>
            <a:pPr algn="l"/>
            <a:r>
              <a:rPr lang="en-GB" sz="5400"/>
              <a:t>BCA Workforce development</a:t>
            </a:r>
          </a:p>
        </p:txBody>
      </p:sp>
      <p:sp>
        <p:nvSpPr>
          <p:cNvPr id="3" name="Subtitle 2">
            <a:extLst>
              <a:ext uri="{FF2B5EF4-FFF2-40B4-BE49-F238E27FC236}">
                <a16:creationId xmlns:a16="http://schemas.microsoft.com/office/drawing/2014/main" id="{E2EBF96C-E3D9-4FBB-8310-1CE82A6DC824}"/>
              </a:ext>
            </a:extLst>
          </p:cNvPr>
          <p:cNvSpPr>
            <a:spLocks noGrp="1"/>
          </p:cNvSpPr>
          <p:nvPr>
            <p:ph type="subTitle" idx="1"/>
          </p:nvPr>
        </p:nvSpPr>
        <p:spPr>
          <a:xfrm>
            <a:off x="838199" y="1335726"/>
            <a:ext cx="10515599" cy="420624"/>
          </a:xfrm>
        </p:spPr>
        <p:txBody>
          <a:bodyPr>
            <a:normAutofit/>
          </a:bodyPr>
          <a:lstStyle/>
          <a:p>
            <a:pPr algn="l"/>
            <a:r>
              <a:rPr lang="en-GB" dirty="0"/>
              <a:t>Fidelma Tinneny &amp; Sue Dorling</a:t>
            </a:r>
            <a:endParaRPr lang="en-GB"/>
          </a:p>
        </p:txBody>
      </p:sp>
    </p:spTree>
    <p:extLst>
      <p:ext uri="{BB962C8B-B14F-4D97-AF65-F5344CB8AC3E}">
        <p14:creationId xmlns:p14="http://schemas.microsoft.com/office/powerpoint/2010/main" val="121752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210A427-7D14-4B1A-A32A-D9FF96C3B3C4}"/>
              </a:ext>
            </a:extLst>
          </p:cNvPr>
          <p:cNvSpPr txBox="1"/>
          <p:nvPr/>
        </p:nvSpPr>
        <p:spPr>
          <a:xfrm>
            <a:off x="838201" y="1825625"/>
            <a:ext cx="5092194" cy="4351338"/>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457200" algn="l"/>
              </a:tabLst>
              <a:defRPr/>
            </a:pPr>
            <a:r>
              <a:rPr kumimoji="0" lang="en-US" sz="1700" b="1" i="0" u="none" strike="noStrike" kern="1200" cap="none" spc="0" normalizeH="0" baseline="0" noProof="0">
                <a:ln>
                  <a:noFill/>
                </a:ln>
                <a:solidFill>
                  <a:prstClr val="black"/>
                </a:solidFill>
                <a:effectLst/>
                <a:uLnTx/>
                <a:uFillTx/>
                <a:latin typeface="Calibri" panose="020F0502020204030204"/>
                <a:ea typeface="+mn-ea"/>
                <a:cs typeface="+mn-cs"/>
              </a:rPr>
              <a:t>Introduction to the Organisation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457200" algn="l"/>
              </a:tabLst>
              <a:defRPr/>
            </a:pP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457200" algn="l"/>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Berkshire Care Association is a not for profit organisation, run by the sector for the sector, representing CQC registered care providers in Berkshire.  We are the voice of the care sector.</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457200" algn="l"/>
              </a:tabLst>
              <a:defRPr/>
            </a:pP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457200" algn="l"/>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We work with other care associations locally and nationally with the Care Association Alliance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457200" algn="l"/>
              </a:tabLst>
              <a:defRPr/>
            </a:pP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457200" algn="l"/>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We are made up of (mostly) volunteers who run and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457200" algn="l"/>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manage care homes and dom care services in Berkshire.   .   We do not receive any statutory local or national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457200" algn="l"/>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funding.</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457200" algn="l"/>
              </a:tabLst>
              <a:defRPr/>
            </a:pP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A picture containing indoor&#10;&#10;Description automatically generated">
            <a:extLst>
              <a:ext uri="{FF2B5EF4-FFF2-40B4-BE49-F238E27FC236}">
                <a16:creationId xmlns:a16="http://schemas.microsoft.com/office/drawing/2014/main" id="{00A328FF-B9E5-4B12-8217-73351F3EA9E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306" r="-1" b="3679"/>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8" name="Arc 1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40FCF69-93D7-4848-A33F-66A8C6E6F6D0}"/>
              </a:ext>
            </a:extLst>
          </p:cNvPr>
          <p:cNvPicPr/>
          <p:nvPr/>
        </p:nvPicPr>
        <p:blipFill rotWithShape="1">
          <a:blip r:embed="rId4" cstate="print">
            <a:extLst>
              <a:ext uri="{28A0092B-C50C-407E-A947-70E740481C1C}">
                <a14:useLocalDpi xmlns:a14="http://schemas.microsoft.com/office/drawing/2010/main" val="0"/>
              </a:ext>
            </a:extLst>
          </a:blip>
          <a:srcRect l="19395" r="21226" b="-2"/>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51465507-D096-4533-9492-6F4DFF3EB030}"/>
              </a:ext>
            </a:extLst>
          </p:cNvPr>
          <p:cNvSpPr txBox="1"/>
          <p:nvPr/>
        </p:nvSpPr>
        <p:spPr>
          <a:xfrm>
            <a:off x="10005183" y="6657945"/>
            <a:ext cx="2186817"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s://www.tdktalks.com/introductions-key-productive-networking/">
                  <a:extLst>
                    <a:ext uri="{A12FA001-AC4F-418D-AE19-62706E023703}">
                      <ahyp:hlinkClr xmlns:ahyp="http://schemas.microsoft.com/office/drawing/2018/hyperlinkcolor" val="tx"/>
                    </a:ext>
                  </a:extLst>
                </a:hlinkClick>
              </a:rPr>
              <a:t>This Photo</a:t>
            </a: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s://creativecommons.org/licenses/by/3.0/">
                  <a:extLst>
                    <a:ext uri="{A12FA001-AC4F-418D-AE19-62706E023703}">
                      <ahyp:hlinkClr xmlns:ahyp="http://schemas.microsoft.com/office/drawing/2018/hyperlinkcolor" val="tx"/>
                    </a:ext>
                  </a:extLst>
                </a:hlinkClick>
              </a:rPr>
              <a:t>CC BY</a:t>
            </a:r>
            <a:endParaRPr kumimoji="0" lang="en-GB"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54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F2E6BD-DD23-493F-AE59-041346553D41}"/>
              </a:ext>
            </a:extLst>
          </p:cNvPr>
          <p:cNvSpPr>
            <a:spLocks noGrp="1"/>
          </p:cNvSpPr>
          <p:nvPr>
            <p:ph type="title"/>
          </p:nvPr>
        </p:nvSpPr>
        <p:spPr>
          <a:xfrm>
            <a:off x="6151294" y="486184"/>
            <a:ext cx="5397237" cy="1325563"/>
          </a:xfrm>
        </p:spPr>
        <p:txBody>
          <a:bodyPr>
            <a:normAutofit/>
          </a:bodyPr>
          <a:lstStyle/>
          <a:p>
            <a:r>
              <a:rPr lang="en-GB" sz="4100">
                <a:effectLst/>
                <a:latin typeface="Calibri" panose="020F0502020204030204" pitchFamily="34" charset="0"/>
                <a:ea typeface="Times New Roman" panose="02020603050405020304" pitchFamily="18" charset="0"/>
              </a:rPr>
              <a:t>Role of the organisation</a:t>
            </a:r>
            <a:br>
              <a:rPr lang="en-GB" sz="4100">
                <a:effectLst/>
                <a:latin typeface="Calibri" panose="020F0502020204030204" pitchFamily="34" charset="0"/>
                <a:ea typeface="Calibri" panose="020F0502020204030204" pitchFamily="34" charset="0"/>
              </a:rPr>
            </a:br>
            <a:endParaRPr lang="en-GB" sz="4100"/>
          </a:p>
        </p:txBody>
      </p:sp>
      <p:pic>
        <p:nvPicPr>
          <p:cNvPr id="4" name="Picture 3">
            <a:extLst>
              <a:ext uri="{FF2B5EF4-FFF2-40B4-BE49-F238E27FC236}">
                <a16:creationId xmlns:a16="http://schemas.microsoft.com/office/drawing/2014/main" id="{016AC936-8CFD-468C-8B5A-228D988020F7}"/>
              </a:ext>
            </a:extLst>
          </p:cNvPr>
          <p:cNvPicPr/>
          <p:nvPr/>
        </p:nvPicPr>
        <p:blipFill rotWithShape="1">
          <a:blip r:embed="rId2" cstate="print">
            <a:extLst>
              <a:ext uri="{28A0092B-C50C-407E-A947-70E740481C1C}">
                <a14:useLocalDpi xmlns:a14="http://schemas.microsoft.com/office/drawing/2010/main" val="0"/>
              </a:ext>
            </a:extLst>
          </a:blip>
          <a:srcRect l="6814" r="2694"/>
          <a:stretch/>
        </p:blipFill>
        <p:spPr bwMode="auto">
          <a:xfrm>
            <a:off x="698353" y="687854"/>
            <a:ext cx="4555700" cy="2554940"/>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extLst>
            <a:ext uri="{53640926-AAD7-44D8-BBD7-CCE9431645EC}">
              <a14:shadowObscured xmlns:a14="http://schemas.microsoft.com/office/drawing/2010/main"/>
            </a:ext>
          </a:extLst>
        </p:spPr>
      </p:pic>
      <p:sp>
        <p:nvSpPr>
          <p:cNvPr id="18" name="Freeform: Shape 12">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Diagram&#10;&#10;Description automatically generated">
            <a:extLst>
              <a:ext uri="{FF2B5EF4-FFF2-40B4-BE49-F238E27FC236}">
                <a16:creationId xmlns:a16="http://schemas.microsoft.com/office/drawing/2014/main" id="{8DF33AEE-1ADA-4D18-9BC8-B0F3B20068E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8353" y="3526029"/>
            <a:ext cx="4205066"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 name="Content Placeholder 2">
            <a:extLst>
              <a:ext uri="{FF2B5EF4-FFF2-40B4-BE49-F238E27FC236}">
                <a16:creationId xmlns:a16="http://schemas.microsoft.com/office/drawing/2014/main" id="{047F50EA-BA17-4243-BDEE-8D1378A24017}"/>
              </a:ext>
            </a:extLst>
          </p:cNvPr>
          <p:cNvSpPr>
            <a:spLocks noGrp="1"/>
          </p:cNvSpPr>
          <p:nvPr>
            <p:ph idx="1"/>
          </p:nvPr>
        </p:nvSpPr>
        <p:spPr>
          <a:xfrm>
            <a:off x="6151294" y="1946684"/>
            <a:ext cx="5397237" cy="4351338"/>
          </a:xfrm>
        </p:spPr>
        <p:txBody>
          <a:bodyPr>
            <a:normAutofit/>
          </a:bodyPr>
          <a:lstStyle/>
          <a:p>
            <a:pPr marL="342900" lvl="0" indent="-342900">
              <a:buFont typeface="+mj-lt"/>
              <a:buAutoNum type="arabicPeriod"/>
              <a:tabLst>
                <a:tab pos="457200" algn="l"/>
              </a:tabLst>
            </a:pPr>
            <a:r>
              <a:rPr lang="en-GB" dirty="0"/>
              <a:t>To represent providers</a:t>
            </a:r>
          </a:p>
          <a:p>
            <a:pPr marL="342900" lvl="0" indent="-342900">
              <a:buFont typeface="+mj-lt"/>
              <a:buAutoNum type="arabicPeriod"/>
              <a:tabLst>
                <a:tab pos="457200" algn="l"/>
              </a:tabLst>
            </a:pPr>
            <a:r>
              <a:rPr lang="en-GB" dirty="0"/>
              <a:t>To promote standards of care and service</a:t>
            </a:r>
          </a:p>
          <a:p>
            <a:pPr marL="342900" lvl="0" indent="-342900">
              <a:buFont typeface="+mj-lt"/>
              <a:buAutoNum type="arabicPeriod"/>
              <a:tabLst>
                <a:tab pos="457200" algn="l"/>
              </a:tabLst>
            </a:pPr>
            <a:r>
              <a:rPr lang="en-GB" dirty="0"/>
              <a:t>To communicate with managers and care provider services </a:t>
            </a:r>
          </a:p>
          <a:p>
            <a:pPr marL="342900" lvl="0" indent="-342900">
              <a:buFont typeface="+mj-lt"/>
              <a:buAutoNum type="arabicPeriod"/>
              <a:tabLst>
                <a:tab pos="457200" algn="l"/>
              </a:tabLst>
            </a:pPr>
            <a:r>
              <a:rPr lang="en-GB" dirty="0"/>
              <a:t>To signpost, guide and support care providers </a:t>
            </a:r>
          </a:p>
          <a:p>
            <a:pPr marL="342900" lvl="0" indent="-342900">
              <a:buFont typeface="+mj-lt"/>
              <a:buAutoNum type="arabicPeriod"/>
              <a:tabLst>
                <a:tab pos="457200" algn="l"/>
              </a:tabLst>
            </a:pPr>
            <a:endParaRPr lang="en-GB" dirty="0"/>
          </a:p>
          <a:p>
            <a:pPr marL="342900" lvl="0" indent="-342900">
              <a:buFont typeface="+mj-lt"/>
              <a:buAutoNum type="arabicPeriod"/>
              <a:tabLst>
                <a:tab pos="457200" algn="l"/>
              </a:tabLst>
            </a:pPr>
            <a:endParaRPr lang="en-GB" dirty="0"/>
          </a:p>
        </p:txBody>
      </p:sp>
      <p:sp>
        <p:nvSpPr>
          <p:cNvPr id="19" name="Arc 14">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445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1598CC-E9D8-46F1-A31D-21527BFD6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74A822-A7E4-4710-A02B-672412F97A2D}"/>
              </a:ext>
            </a:extLst>
          </p:cNvPr>
          <p:cNvSpPr>
            <a:spLocks noGrp="1"/>
          </p:cNvSpPr>
          <p:nvPr>
            <p:ph type="title"/>
          </p:nvPr>
        </p:nvSpPr>
        <p:spPr>
          <a:xfrm>
            <a:off x="838201" y="365125"/>
            <a:ext cx="5393360" cy="1325563"/>
          </a:xfrm>
        </p:spPr>
        <p:txBody>
          <a:bodyPr>
            <a:normAutofit/>
          </a:bodyPr>
          <a:lstStyle/>
          <a:p>
            <a:r>
              <a:rPr lang="en-GB" sz="2800" dirty="0">
                <a:solidFill>
                  <a:srgbClr val="FF00FF"/>
                </a:solidFill>
                <a:effectLst/>
                <a:latin typeface="Calibri" panose="020F0502020204030204" pitchFamily="34" charset="0"/>
                <a:ea typeface="Times New Roman" panose="02020603050405020304" pitchFamily="18" charset="0"/>
              </a:rPr>
              <a:t>current / anticipated challenges </a:t>
            </a:r>
            <a:br>
              <a:rPr lang="en-GB" sz="2800" dirty="0">
                <a:effectLst/>
                <a:latin typeface="Calibri" panose="020F0502020204030204" pitchFamily="34" charset="0"/>
                <a:ea typeface="Calibri" panose="020F0502020204030204" pitchFamily="34" charset="0"/>
              </a:rPr>
            </a:br>
            <a:endParaRPr lang="en-GB" sz="2800" dirty="0"/>
          </a:p>
        </p:txBody>
      </p:sp>
      <p:sp>
        <p:nvSpPr>
          <p:cNvPr id="13" name="Freeform: Shape 12">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52769C-55DF-4F4D-88EA-D73364A15802}"/>
              </a:ext>
            </a:extLst>
          </p:cNvPr>
          <p:cNvSpPr>
            <a:spLocks noGrp="1"/>
          </p:cNvSpPr>
          <p:nvPr>
            <p:ph idx="1"/>
          </p:nvPr>
        </p:nvSpPr>
        <p:spPr>
          <a:xfrm>
            <a:off x="838200" y="1825625"/>
            <a:ext cx="5393361" cy="4351338"/>
          </a:xfrm>
        </p:spPr>
        <p:txBody>
          <a:bodyPr>
            <a:normAutofit fontScale="92500" lnSpcReduction="10000"/>
          </a:bodyPr>
          <a:lstStyle/>
          <a:p>
            <a:r>
              <a:rPr lang="en-GB" sz="2200" dirty="0"/>
              <a:t>Lack of carers, cleaners, chefs, kitchen porters, nurses, managers – quality and quantity </a:t>
            </a:r>
          </a:p>
          <a:p>
            <a:r>
              <a:rPr lang="en-GB" sz="2200" dirty="0"/>
              <a:t>Burnt out and very tired current workforce</a:t>
            </a:r>
          </a:p>
          <a:p>
            <a:r>
              <a:rPr lang="en-GB" sz="2200" dirty="0"/>
              <a:t>Constant barrage of negativity</a:t>
            </a:r>
          </a:p>
          <a:p>
            <a:r>
              <a:rPr lang="en-GB" sz="2200" dirty="0"/>
              <a:t>Perceived hierarchy of statutory organisations</a:t>
            </a:r>
          </a:p>
          <a:p>
            <a:r>
              <a:rPr lang="en-GB" sz="2200" dirty="0"/>
              <a:t>Years of gross under funding</a:t>
            </a:r>
          </a:p>
          <a:p>
            <a:r>
              <a:rPr lang="en-GB" sz="2200" dirty="0"/>
              <a:t>Non ‘sexy’ image</a:t>
            </a:r>
          </a:p>
          <a:p>
            <a:r>
              <a:rPr lang="en-GB" sz="2200" dirty="0"/>
              <a:t>Lack of equality and camaraderie across system and processes </a:t>
            </a:r>
          </a:p>
          <a:p>
            <a:r>
              <a:rPr lang="en-GB" sz="2200" dirty="0"/>
              <a:t>Public trust </a:t>
            </a:r>
          </a:p>
          <a:p>
            <a:r>
              <a:rPr lang="en-GB" sz="2200" dirty="0"/>
              <a:t>Accessibility of equal opportunities e.g. training </a:t>
            </a:r>
          </a:p>
          <a:p>
            <a:r>
              <a:rPr lang="en-GB" sz="2200" dirty="0"/>
              <a:t>Too many agencies recruiting at huge costs</a:t>
            </a:r>
          </a:p>
        </p:txBody>
      </p:sp>
      <p:sp>
        <p:nvSpPr>
          <p:cNvPr id="15" name="Oval 14">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Icon&#10;&#10;Description automatically generated">
            <a:extLst>
              <a:ext uri="{FF2B5EF4-FFF2-40B4-BE49-F238E27FC236}">
                <a16:creationId xmlns:a16="http://schemas.microsoft.com/office/drawing/2014/main" id="{19FEF282-1360-4790-82C4-3C6E902C51C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745968" y="1652632"/>
            <a:ext cx="2482114" cy="1396189"/>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17" name="Freeform: Shape 16">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2"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2F61ABFD-DE05-41FD-A6B7-6D40196C15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C3C8167-BBEB-4256-8700-83A6ED6E3AC6}"/>
              </a:ext>
            </a:extLst>
          </p:cNvPr>
          <p:cNvPicPr/>
          <p:nvPr/>
        </p:nvPicPr>
        <p:blipFill rotWithShape="1">
          <a:blip r:embed="rId4" cstate="print">
            <a:extLst>
              <a:ext uri="{28A0092B-C50C-407E-A947-70E740481C1C}">
                <a14:useLocalDpi xmlns:a14="http://schemas.microsoft.com/office/drawing/2010/main" val="0"/>
              </a:ext>
            </a:extLst>
          </a:blip>
          <a:srcRect l="6814" r="2694"/>
          <a:stretch/>
        </p:blipFill>
        <p:spPr bwMode="auto">
          <a:xfrm>
            <a:off x="6911331" y="5079878"/>
            <a:ext cx="2066062" cy="1158694"/>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extLst>
            <a:ext uri="{53640926-AAD7-44D8-BBD7-CCE9431645EC}">
              <a14:shadowObscured xmlns:a14="http://schemas.microsoft.com/office/drawing/2010/main"/>
            </a:ext>
          </a:extLst>
        </p:spPr>
      </p:pic>
      <p:sp>
        <p:nvSpPr>
          <p:cNvPr id="21" name="Freeform: Shape 20">
            <a:extLst>
              <a:ext uri="{FF2B5EF4-FFF2-40B4-BE49-F238E27FC236}">
                <a16:creationId xmlns:a16="http://schemas.microsoft.com/office/drawing/2014/main" id="{0F646DF8-223D-47DD-95B1-F2654229E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Arc 22">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97791" y="402001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253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24041-81B1-4FAE-B7C2-2DC12B0107A6}"/>
              </a:ext>
            </a:extLst>
          </p:cNvPr>
          <p:cNvSpPr>
            <a:spLocks noGrp="1"/>
          </p:cNvSpPr>
          <p:nvPr>
            <p:ph type="title"/>
          </p:nvPr>
        </p:nvSpPr>
        <p:spPr>
          <a:xfrm>
            <a:off x="5116878" y="629266"/>
            <a:ext cx="6422849" cy="1676603"/>
          </a:xfrm>
        </p:spPr>
        <p:txBody>
          <a:bodyPr>
            <a:normAutofit/>
          </a:bodyPr>
          <a:lstStyle/>
          <a:p>
            <a:r>
              <a:rPr lang="en-GB" sz="3400" dirty="0">
                <a:solidFill>
                  <a:srgbClr val="FF00FF"/>
                </a:solidFill>
                <a:effectLst/>
                <a:latin typeface="Calibri" panose="020F0502020204030204" pitchFamily="34" charset="0"/>
                <a:ea typeface="Times New Roman" panose="02020603050405020304" pitchFamily="18" charset="0"/>
              </a:rPr>
              <a:t>opportunities people can expect to apply for being a Band 2, 3 and 5</a:t>
            </a:r>
            <a:br>
              <a:rPr lang="en-GB" sz="3400" dirty="0">
                <a:solidFill>
                  <a:srgbClr val="FF00FF"/>
                </a:solidFill>
                <a:effectLst/>
                <a:latin typeface="Calibri" panose="020F0502020204030204" pitchFamily="34" charset="0"/>
                <a:ea typeface="Calibri" panose="020F0502020204030204" pitchFamily="34" charset="0"/>
              </a:rPr>
            </a:br>
            <a:endParaRPr lang="en-GB" sz="3400" dirty="0">
              <a:solidFill>
                <a:srgbClr val="FF00FF"/>
              </a:solidFill>
            </a:endParaRPr>
          </a:p>
        </p:txBody>
      </p:sp>
      <p:sp>
        <p:nvSpPr>
          <p:cNvPr id="12" name="Rectangle 11">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5F4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up of a sign&#10;&#10;Description automatically generated with low confidence">
            <a:extLst>
              <a:ext uri="{FF2B5EF4-FFF2-40B4-BE49-F238E27FC236}">
                <a16:creationId xmlns:a16="http://schemas.microsoft.com/office/drawing/2014/main" id="{75CE64E5-579F-4DA9-BFEC-1C29E5203F7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4672" y="1262838"/>
            <a:ext cx="3026664" cy="1551165"/>
          </a:xfrm>
          <a:prstGeom prst="rect">
            <a:avLst/>
          </a:prstGeom>
        </p:spPr>
      </p:pic>
      <p:pic>
        <p:nvPicPr>
          <p:cNvPr id="4" name="Picture 3">
            <a:extLst>
              <a:ext uri="{FF2B5EF4-FFF2-40B4-BE49-F238E27FC236}">
                <a16:creationId xmlns:a16="http://schemas.microsoft.com/office/drawing/2014/main" id="{B47F8406-CF07-4DA6-978B-341470242ED5}"/>
              </a:ext>
            </a:extLst>
          </p:cNvPr>
          <p:cNvPicPr/>
          <p:nvPr/>
        </p:nvPicPr>
        <p:blipFill rotWithShape="1">
          <a:blip r:embed="rId4" cstate="print">
            <a:extLst>
              <a:ext uri="{28A0092B-C50C-407E-A947-70E740481C1C}">
                <a14:useLocalDpi xmlns:a14="http://schemas.microsoft.com/office/drawing/2010/main" val="0"/>
              </a:ext>
            </a:extLst>
          </a:blip>
          <a:srcRect l="6814" r="2694"/>
          <a:stretch/>
        </p:blipFill>
        <p:spPr bwMode="auto">
          <a:xfrm>
            <a:off x="804672" y="3831833"/>
            <a:ext cx="3026663" cy="1697421"/>
          </a:xfrm>
          <a:prstGeom prst="rect">
            <a:avLst/>
          </a:prstGeom>
          <a:effectLst/>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227B94B8-652E-47BA-9081-98F33D496DF8}"/>
              </a:ext>
            </a:extLst>
          </p:cNvPr>
          <p:cNvSpPr>
            <a:spLocks noGrp="1"/>
          </p:cNvSpPr>
          <p:nvPr>
            <p:ph idx="1"/>
          </p:nvPr>
        </p:nvSpPr>
        <p:spPr>
          <a:xfrm>
            <a:off x="5116880" y="2438400"/>
            <a:ext cx="6422848" cy="3785419"/>
          </a:xfrm>
        </p:spPr>
        <p:txBody>
          <a:bodyPr>
            <a:normAutofit/>
          </a:bodyPr>
          <a:lstStyle/>
          <a:p>
            <a:r>
              <a:rPr lang="en-GB" sz="1700" dirty="0"/>
              <a:t>No idea how much bands are – this is NHS language</a:t>
            </a:r>
          </a:p>
          <a:p>
            <a:r>
              <a:rPr lang="en-GB" sz="1700" dirty="0"/>
              <a:t>Each employing organisation – i.e. care home / </a:t>
            </a:r>
            <a:r>
              <a:rPr lang="en-GB" sz="1700" dirty="0" err="1"/>
              <a:t>dom</a:t>
            </a:r>
            <a:r>
              <a:rPr lang="en-GB" sz="1700" dirty="0"/>
              <a:t> care </a:t>
            </a:r>
            <a:r>
              <a:rPr lang="en-GB" sz="1700" dirty="0" err="1"/>
              <a:t>providerset</a:t>
            </a:r>
            <a:r>
              <a:rPr lang="en-GB" sz="1700" dirty="0"/>
              <a:t> their own rate</a:t>
            </a:r>
          </a:p>
          <a:p>
            <a:r>
              <a:rPr lang="en-GB" sz="1700" dirty="0"/>
              <a:t>Hourly rates vary from minimum wage to £10.50+ per hour depending on times worked (</a:t>
            </a:r>
            <a:r>
              <a:rPr lang="en-GB" sz="1700" dirty="0" err="1"/>
              <a:t>eg</a:t>
            </a:r>
            <a:r>
              <a:rPr lang="en-GB" sz="1700" dirty="0"/>
              <a:t> evenings and weekends), experience and organisation</a:t>
            </a:r>
          </a:p>
          <a:p>
            <a:r>
              <a:rPr lang="en-GB" sz="1700" dirty="0"/>
              <a:t>Nursing associate salary for full time (40 hours) is approx. £30-32k </a:t>
            </a:r>
          </a:p>
          <a:p>
            <a:r>
              <a:rPr lang="en-GB" sz="1700" dirty="0"/>
              <a:t>Varying opportunities for development and growth depending on interest, input, willingness and responsibilities undertaken</a:t>
            </a:r>
          </a:p>
          <a:p>
            <a:r>
              <a:rPr lang="en-GB" sz="1700" dirty="0"/>
              <a:t>A lot of social mobility and opportunities if circumstances (as described earlier) are in order</a:t>
            </a:r>
          </a:p>
          <a:p>
            <a:pPr marL="0" indent="0">
              <a:buNone/>
            </a:pPr>
            <a:endParaRPr lang="en-GB" sz="1700" dirty="0"/>
          </a:p>
        </p:txBody>
      </p:sp>
    </p:spTree>
    <p:extLst>
      <p:ext uri="{BB962C8B-B14F-4D97-AF65-F5344CB8AC3E}">
        <p14:creationId xmlns:p14="http://schemas.microsoft.com/office/powerpoint/2010/main" val="3555720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7891482-C38A-4F0C-8183-0121632F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5F1AA8-28A4-4029-9B52-12A2C1DD519A}"/>
              </a:ext>
            </a:extLst>
          </p:cNvPr>
          <p:cNvSpPr>
            <a:spLocks noGrp="1"/>
          </p:cNvSpPr>
          <p:nvPr>
            <p:ph type="title"/>
          </p:nvPr>
        </p:nvSpPr>
        <p:spPr>
          <a:xfrm>
            <a:off x="5430129" y="486184"/>
            <a:ext cx="6118403" cy="1325563"/>
          </a:xfrm>
        </p:spPr>
        <p:txBody>
          <a:bodyPr>
            <a:normAutofit fontScale="90000"/>
          </a:bodyPr>
          <a:lstStyle/>
          <a:p>
            <a:pPr marL="342900" lvl="0" indent="-342900">
              <a:tabLst>
                <a:tab pos="457200" algn="l"/>
              </a:tabLst>
            </a:pPr>
            <a:br>
              <a:rPr lang="en-GB" sz="2100" b="1" dirty="0">
                <a:effectLst/>
                <a:latin typeface="Calibri" panose="020F0502020204030204" pitchFamily="34" charset="0"/>
                <a:ea typeface="Times New Roman" panose="02020603050405020304" pitchFamily="18" charset="0"/>
              </a:rPr>
            </a:br>
            <a:r>
              <a:rPr lang="en-GB" sz="3200" b="1" dirty="0">
                <a:solidFill>
                  <a:srgbClr val="FF00FF"/>
                </a:solidFill>
                <a:effectLst/>
                <a:latin typeface="Calibri" panose="020F0502020204030204" pitchFamily="34" charset="0"/>
                <a:ea typeface="Times New Roman" panose="02020603050405020304" pitchFamily="18" charset="0"/>
              </a:rPr>
              <a:t>pathway to apply </a:t>
            </a:r>
            <a:br>
              <a:rPr lang="en-GB" sz="2100" b="1" dirty="0">
                <a:effectLst/>
                <a:latin typeface="Calibri" panose="020F0502020204030204" pitchFamily="34" charset="0"/>
                <a:ea typeface="Times New Roman" panose="02020603050405020304" pitchFamily="18" charset="0"/>
              </a:rPr>
            </a:br>
            <a:br>
              <a:rPr lang="en-GB" sz="2100" dirty="0">
                <a:effectLst/>
                <a:latin typeface="Calibri" panose="020F0502020204030204" pitchFamily="34" charset="0"/>
                <a:ea typeface="Calibri" panose="020F0502020204030204" pitchFamily="34" charset="0"/>
              </a:rPr>
            </a:br>
            <a:endParaRPr lang="en-GB" sz="2100" dirty="0"/>
          </a:p>
        </p:txBody>
      </p:sp>
      <p:pic>
        <p:nvPicPr>
          <p:cNvPr id="5" name="Picture 4" descr="A picture containing text, clipart&#10;&#10;Description automatically generated">
            <a:extLst>
              <a:ext uri="{FF2B5EF4-FFF2-40B4-BE49-F238E27FC236}">
                <a16:creationId xmlns:a16="http://schemas.microsoft.com/office/drawing/2014/main" id="{0E953F00-256A-4E8C-8EB2-1F566DAA946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3466" y="1310331"/>
            <a:ext cx="4100921" cy="1086744"/>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pic>
        <p:nvPicPr>
          <p:cNvPr id="7" name="Picture 6">
            <a:extLst>
              <a:ext uri="{FF2B5EF4-FFF2-40B4-BE49-F238E27FC236}">
                <a16:creationId xmlns:a16="http://schemas.microsoft.com/office/drawing/2014/main" id="{809D9B52-37D1-4FBF-AFB6-0260E7BC3316}"/>
              </a:ext>
            </a:extLst>
          </p:cNvPr>
          <p:cNvPicPr/>
          <p:nvPr/>
        </p:nvPicPr>
        <p:blipFill rotWithShape="1">
          <a:blip r:embed="rId4" cstate="print">
            <a:extLst>
              <a:ext uri="{28A0092B-C50C-407E-A947-70E740481C1C}">
                <a14:useLocalDpi xmlns:a14="http://schemas.microsoft.com/office/drawing/2010/main" val="0"/>
              </a:ext>
            </a:extLst>
          </a:blip>
          <a:srcRect l="6814" r="2694"/>
          <a:stretch/>
        </p:blipFill>
        <p:spPr bwMode="auto">
          <a:xfrm>
            <a:off x="671966" y="3807871"/>
            <a:ext cx="4072421" cy="228390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F7429337-B013-4721-801E-0F26F7AD3114}"/>
              </a:ext>
            </a:extLst>
          </p:cNvPr>
          <p:cNvSpPr>
            <a:spLocks noGrp="1"/>
          </p:cNvSpPr>
          <p:nvPr>
            <p:ph idx="1"/>
          </p:nvPr>
        </p:nvSpPr>
        <p:spPr>
          <a:xfrm>
            <a:off x="5430129" y="1946684"/>
            <a:ext cx="6118403" cy="4351338"/>
          </a:xfrm>
        </p:spPr>
        <p:txBody>
          <a:bodyPr>
            <a:normAutofit/>
          </a:bodyPr>
          <a:lstStyle/>
          <a:p>
            <a:r>
              <a:rPr lang="en-GB" sz="2600" b="1" dirty="0">
                <a:effectLst/>
                <a:latin typeface="Calibri" panose="020F0502020204030204" pitchFamily="34" charset="0"/>
                <a:ea typeface="Times New Roman" panose="02020603050405020304" pitchFamily="18" charset="0"/>
              </a:rPr>
              <a:t>Outside of the NHS and starting from scratch</a:t>
            </a:r>
          </a:p>
          <a:p>
            <a:r>
              <a:rPr lang="en-GB" sz="2600" dirty="0">
                <a:latin typeface="Calibri" panose="020F0502020204030204" pitchFamily="34" charset="0"/>
                <a:ea typeface="Calibri" panose="020F0502020204030204" pitchFamily="34" charset="0"/>
              </a:rPr>
              <a:t>Currently apply to each individual employing organisation</a:t>
            </a:r>
          </a:p>
          <a:p>
            <a:r>
              <a:rPr lang="en-GB" sz="2600" dirty="0">
                <a:latin typeface="Calibri" panose="020F0502020204030204" pitchFamily="34" charset="0"/>
                <a:ea typeface="Calibri" panose="020F0502020204030204" pitchFamily="34" charset="0"/>
              </a:rPr>
              <a:t>DBS, references one of which must be from previous employer</a:t>
            </a:r>
          </a:p>
          <a:p>
            <a:r>
              <a:rPr lang="en-GB" sz="2600" dirty="0">
                <a:latin typeface="Calibri" panose="020F0502020204030204" pitchFamily="34" charset="0"/>
                <a:ea typeface="Calibri" panose="020F0502020204030204" pitchFamily="34" charset="0"/>
              </a:rPr>
              <a:t>Must be vaccinated </a:t>
            </a:r>
          </a:p>
          <a:p>
            <a:pPr marL="0" indent="0">
              <a:buNone/>
            </a:pPr>
            <a:r>
              <a:rPr lang="en-GB" sz="2600" dirty="0">
                <a:latin typeface="Calibri" panose="020F0502020204030204" pitchFamily="34" charset="0"/>
                <a:ea typeface="Calibri" panose="020F0502020204030204" pitchFamily="34" charset="0"/>
              </a:rPr>
              <a:t> </a:t>
            </a:r>
            <a:br>
              <a:rPr lang="en-GB" sz="2600" b="1" dirty="0">
                <a:effectLst/>
                <a:latin typeface="Calibri" panose="020F0502020204030204" pitchFamily="34" charset="0"/>
                <a:ea typeface="Calibri" panose="020F0502020204030204" pitchFamily="34" charset="0"/>
              </a:rPr>
            </a:br>
            <a:r>
              <a:rPr lang="en-GB" sz="2600" b="1" dirty="0">
                <a:effectLst/>
                <a:latin typeface="Calibri" panose="020F0502020204030204" pitchFamily="34" charset="0"/>
                <a:ea typeface="Times New Roman" panose="02020603050405020304" pitchFamily="18" charset="0"/>
              </a:rPr>
              <a:t>On the Vaccination workforce bank</a:t>
            </a:r>
          </a:p>
          <a:p>
            <a:pPr marL="0" indent="0">
              <a:buNone/>
            </a:pPr>
            <a:r>
              <a:rPr lang="en-GB" sz="2600" b="1" dirty="0">
                <a:latin typeface="Calibri" panose="020F0502020204030204" pitchFamily="34" charset="0"/>
              </a:rPr>
              <a:t>Currently not applicable </a:t>
            </a:r>
            <a:endParaRPr lang="en-GB" sz="2600" dirty="0"/>
          </a:p>
        </p:txBody>
      </p:sp>
      <p:sp>
        <p:nvSpPr>
          <p:cNvPr id="14" name="Arc 13">
            <a:extLst>
              <a:ext uri="{FF2B5EF4-FFF2-40B4-BE49-F238E27FC236}">
                <a16:creationId xmlns:a16="http://schemas.microsoft.com/office/drawing/2014/main" id="{DA4B6E73-2318-4814-8EB1-306D53723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64111">
            <a:off x="-991925" y="5644752"/>
            <a:ext cx="2987899" cy="2987899"/>
          </a:xfrm>
          <a:prstGeom prst="arc">
            <a:avLst>
              <a:gd name="adj1" fmla="val 16200000"/>
              <a:gd name="adj2" fmla="val 21581479"/>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577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68705-5C3C-49D0-A292-E80BD593776B}"/>
              </a:ext>
            </a:extLst>
          </p:cNvPr>
          <p:cNvSpPr>
            <a:spLocks noGrp="1"/>
          </p:cNvSpPr>
          <p:nvPr>
            <p:ph type="title"/>
          </p:nvPr>
        </p:nvSpPr>
        <p:spPr>
          <a:xfrm>
            <a:off x="5116878" y="629266"/>
            <a:ext cx="6422849" cy="1676603"/>
          </a:xfrm>
        </p:spPr>
        <p:txBody>
          <a:bodyPr>
            <a:normAutofit/>
          </a:bodyPr>
          <a:lstStyle/>
          <a:p>
            <a:r>
              <a:rPr lang="en-GB" sz="3700" dirty="0">
                <a:solidFill>
                  <a:srgbClr val="FF00FF"/>
                </a:solidFill>
                <a:effectLst/>
                <a:latin typeface="Calibri" panose="020F0502020204030204" pitchFamily="34" charset="0"/>
                <a:ea typeface="Times New Roman" panose="02020603050405020304" pitchFamily="18" charset="0"/>
              </a:rPr>
              <a:t>How to apply, and a set of links to the relevant areas</a:t>
            </a:r>
            <a:br>
              <a:rPr lang="en-GB" sz="3700" dirty="0"/>
            </a:br>
            <a:endParaRPr lang="en-GB" sz="3700" dirty="0"/>
          </a:p>
        </p:txBody>
      </p:sp>
      <p:sp>
        <p:nvSpPr>
          <p:cNvPr id="12" name="Rectangle 11">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text, sign&#10;&#10;Description automatically generated">
            <a:extLst>
              <a:ext uri="{FF2B5EF4-FFF2-40B4-BE49-F238E27FC236}">
                <a16:creationId xmlns:a16="http://schemas.microsoft.com/office/drawing/2014/main" id="{93711C96-AF6C-41AC-87F0-5C6BDABACE4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4672" y="1054754"/>
            <a:ext cx="3026664" cy="1967333"/>
          </a:xfrm>
          <a:prstGeom prst="rect">
            <a:avLst/>
          </a:prstGeom>
        </p:spPr>
      </p:pic>
      <p:pic>
        <p:nvPicPr>
          <p:cNvPr id="4" name="Picture 3">
            <a:extLst>
              <a:ext uri="{FF2B5EF4-FFF2-40B4-BE49-F238E27FC236}">
                <a16:creationId xmlns:a16="http://schemas.microsoft.com/office/drawing/2014/main" id="{EBAA5AAF-D7D7-4AD8-BD2A-61764A072E11}"/>
              </a:ext>
            </a:extLst>
          </p:cNvPr>
          <p:cNvPicPr/>
          <p:nvPr/>
        </p:nvPicPr>
        <p:blipFill rotWithShape="1">
          <a:blip r:embed="rId4" cstate="print">
            <a:extLst>
              <a:ext uri="{28A0092B-C50C-407E-A947-70E740481C1C}">
                <a14:useLocalDpi xmlns:a14="http://schemas.microsoft.com/office/drawing/2010/main" val="0"/>
              </a:ext>
            </a:extLst>
          </a:blip>
          <a:srcRect l="6814" r="2694"/>
          <a:stretch/>
        </p:blipFill>
        <p:spPr bwMode="auto">
          <a:xfrm>
            <a:off x="804672" y="3831833"/>
            <a:ext cx="3026663" cy="1697421"/>
          </a:xfrm>
          <a:prstGeom prst="rect">
            <a:avLst/>
          </a:prstGeom>
          <a:effectLst/>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680E5AF9-9BC1-47E3-812A-13FC4D1DA746}"/>
              </a:ext>
            </a:extLst>
          </p:cNvPr>
          <p:cNvSpPr>
            <a:spLocks noGrp="1"/>
          </p:cNvSpPr>
          <p:nvPr>
            <p:ph idx="1"/>
          </p:nvPr>
        </p:nvSpPr>
        <p:spPr>
          <a:xfrm>
            <a:off x="5116880" y="2438400"/>
            <a:ext cx="6422848" cy="3785419"/>
          </a:xfrm>
        </p:spPr>
        <p:txBody>
          <a:bodyPr>
            <a:normAutofit fontScale="85000" lnSpcReduction="20000"/>
          </a:bodyPr>
          <a:lstStyle/>
          <a:p>
            <a:r>
              <a:rPr lang="en-GB" sz="2000" dirty="0"/>
              <a:t>There are numerous care operators in each locality</a:t>
            </a:r>
          </a:p>
          <a:p>
            <a:r>
              <a:rPr lang="en-GB" sz="2000" dirty="0"/>
              <a:t>Many advertise on Indeed and in many </a:t>
            </a:r>
            <a:r>
              <a:rPr lang="en-GB" sz="2000" dirty="0" err="1"/>
              <a:t>many</a:t>
            </a:r>
            <a:r>
              <a:rPr lang="en-GB" sz="2000" dirty="0"/>
              <a:t> other places</a:t>
            </a:r>
          </a:p>
          <a:p>
            <a:r>
              <a:rPr lang="en-GB" sz="2000" dirty="0"/>
              <a:t>Agencies tend to contact applicants making processing much more difficult and expensive for organisations</a:t>
            </a:r>
          </a:p>
          <a:p>
            <a:r>
              <a:rPr lang="en-GB" sz="2000" dirty="0"/>
              <a:t>Generally flexible opportunities for interview </a:t>
            </a:r>
          </a:p>
          <a:p>
            <a:endParaRPr lang="en-GB" sz="2000" dirty="0"/>
          </a:p>
          <a:p>
            <a:pPr marL="0" indent="0">
              <a:buNone/>
            </a:pPr>
            <a:endParaRPr lang="en-GB" sz="2000" dirty="0"/>
          </a:p>
          <a:p>
            <a:pPr marL="0" indent="0">
              <a:buNone/>
            </a:pPr>
            <a:r>
              <a:rPr lang="it-IT" sz="2000" dirty="0"/>
              <a:t>Sue Dorling: </a:t>
            </a:r>
            <a:r>
              <a:rPr lang="it-IT" sz="2000" dirty="0">
                <a:hlinkClick r:id="rId5"/>
              </a:rPr>
              <a:t>sue.dorling@berkscare.co.uk</a:t>
            </a:r>
            <a:endParaRPr lang="it-IT" sz="2000" dirty="0"/>
          </a:p>
          <a:p>
            <a:pPr marL="0" indent="0">
              <a:buNone/>
            </a:pPr>
            <a:r>
              <a:rPr lang="it-IT" sz="2000" dirty="0">
                <a:hlinkClick r:id="rId6"/>
              </a:rPr>
              <a:t>www.berkscare.co.uk</a:t>
            </a:r>
            <a:r>
              <a:rPr lang="it-IT" sz="2000" dirty="0"/>
              <a:t> </a:t>
            </a:r>
          </a:p>
          <a:p>
            <a:pPr marL="0" indent="0">
              <a:buNone/>
            </a:pPr>
            <a:r>
              <a:rPr lang="it-IT" sz="2000" dirty="0"/>
              <a:t>Tel 01344 893469</a:t>
            </a:r>
          </a:p>
          <a:p>
            <a:pPr marL="0" indent="0">
              <a:buNone/>
            </a:pPr>
            <a:r>
              <a:rPr lang="it-IT" sz="2000" dirty="0">
                <a:hlinkClick r:id="rId7"/>
              </a:rPr>
              <a:t>Fidelma.Tinneny@arhltd.com</a:t>
            </a:r>
            <a:r>
              <a:rPr lang="it-IT" sz="2000" dirty="0"/>
              <a:t> </a:t>
            </a:r>
          </a:p>
          <a:p>
            <a:pPr marL="0" indent="0">
              <a:buNone/>
            </a:pPr>
            <a:r>
              <a:rPr lang="it-IT" sz="2000" dirty="0"/>
              <a:t>					Thank you!</a:t>
            </a:r>
            <a:endParaRPr lang="en-GB" sz="2000" dirty="0"/>
          </a:p>
        </p:txBody>
      </p:sp>
    </p:spTree>
    <p:extLst>
      <p:ext uri="{BB962C8B-B14F-4D97-AF65-F5344CB8AC3E}">
        <p14:creationId xmlns:p14="http://schemas.microsoft.com/office/powerpoint/2010/main" val="3780835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7C5EC-1E88-48F0-B7E3-3FF7B38CDCEF}"/>
              </a:ext>
            </a:extLst>
          </p:cNvPr>
          <p:cNvSpPr>
            <a:spLocks noGrp="1"/>
          </p:cNvSpPr>
          <p:nvPr>
            <p:ph type="ctrTitle"/>
          </p:nvPr>
        </p:nvSpPr>
        <p:spPr/>
        <p:txBody>
          <a:bodyPr/>
          <a:lstStyle/>
          <a:p>
            <a:r>
              <a:rPr lang="en-GB" dirty="0">
                <a:solidFill>
                  <a:srgbClr val="0071BB"/>
                </a:solidFill>
              </a:rPr>
              <a:t>Primary Care </a:t>
            </a:r>
          </a:p>
        </p:txBody>
      </p:sp>
      <p:sp>
        <p:nvSpPr>
          <p:cNvPr id="3" name="Subtitle 2">
            <a:extLst>
              <a:ext uri="{FF2B5EF4-FFF2-40B4-BE49-F238E27FC236}">
                <a16:creationId xmlns:a16="http://schemas.microsoft.com/office/drawing/2014/main" id="{82372518-1968-46A6-A4E6-C77DAC5BCE76}"/>
              </a:ext>
            </a:extLst>
          </p:cNvPr>
          <p:cNvSpPr>
            <a:spLocks noGrp="1"/>
          </p:cNvSpPr>
          <p:nvPr>
            <p:ph type="subTitle" idx="1"/>
          </p:nvPr>
        </p:nvSpPr>
        <p:spPr>
          <a:xfrm>
            <a:off x="1524000" y="3602037"/>
            <a:ext cx="9144000" cy="2387599"/>
          </a:xfrm>
        </p:spPr>
        <p:txBody>
          <a:bodyPr>
            <a:normAutofit/>
          </a:bodyPr>
          <a:lstStyle/>
          <a:p>
            <a:r>
              <a:rPr lang="en-GB" dirty="0"/>
              <a:t>Friday 10 December 2021</a:t>
            </a:r>
          </a:p>
          <a:p>
            <a:endParaRPr lang="en-GB" dirty="0"/>
          </a:p>
          <a:p>
            <a:r>
              <a:rPr lang="en-GB" dirty="0"/>
              <a:t>Philip Kelley</a:t>
            </a:r>
          </a:p>
          <a:p>
            <a:r>
              <a:rPr lang="en-GB" sz="1800" dirty="0"/>
              <a:t>Director of Improvement and </a:t>
            </a:r>
          </a:p>
          <a:p>
            <a:r>
              <a:rPr lang="en-GB" sz="1800" dirty="0"/>
              <a:t>Workforce (Primary Care) Development</a:t>
            </a:r>
          </a:p>
          <a:p>
            <a:endParaRPr lang="en-GB" dirty="0"/>
          </a:p>
        </p:txBody>
      </p:sp>
      <p:pic>
        <p:nvPicPr>
          <p:cNvPr id="4" name="Picture 3" descr="A close up of a logo&#10;&#10;Description automatically generated">
            <a:extLst>
              <a:ext uri="{FF2B5EF4-FFF2-40B4-BE49-F238E27FC236}">
                <a16:creationId xmlns:a16="http://schemas.microsoft.com/office/drawing/2014/main" id="{BC93ECE6-DA99-488E-B600-FBD29B878793}"/>
              </a:ext>
            </a:extLst>
          </p:cNvPr>
          <p:cNvPicPr>
            <a:picLocks noChangeAspect="1"/>
          </p:cNvPicPr>
          <p:nvPr/>
        </p:nvPicPr>
        <p:blipFill>
          <a:blip r:embed="rId2"/>
          <a:stretch>
            <a:fillRect/>
          </a:stretch>
        </p:blipFill>
        <p:spPr>
          <a:xfrm>
            <a:off x="201756" y="283146"/>
            <a:ext cx="1672804" cy="524401"/>
          </a:xfrm>
          <a:prstGeom prst="rect">
            <a:avLst/>
          </a:prstGeom>
        </p:spPr>
      </p:pic>
    </p:spTree>
    <p:extLst>
      <p:ext uri="{BB962C8B-B14F-4D97-AF65-F5344CB8AC3E}">
        <p14:creationId xmlns:p14="http://schemas.microsoft.com/office/powerpoint/2010/main" val="722255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AECB90-459C-41E7-B946-4F02FC5A7C44}"/>
              </a:ext>
            </a:extLst>
          </p:cNvPr>
          <p:cNvPicPr>
            <a:picLocks noChangeAspect="1"/>
          </p:cNvPicPr>
          <p:nvPr/>
        </p:nvPicPr>
        <p:blipFill>
          <a:blip r:embed="rId2"/>
          <a:stretch>
            <a:fillRect/>
          </a:stretch>
        </p:blipFill>
        <p:spPr>
          <a:xfrm>
            <a:off x="423552" y="413253"/>
            <a:ext cx="9285436" cy="5289259"/>
          </a:xfrm>
          <a:prstGeom prst="rect">
            <a:avLst/>
          </a:prstGeom>
          <a:ln>
            <a:solidFill>
              <a:schemeClr val="accent1"/>
            </a:solidFill>
          </a:ln>
        </p:spPr>
      </p:pic>
      <p:sp>
        <p:nvSpPr>
          <p:cNvPr id="8" name="Oval 7">
            <a:extLst>
              <a:ext uri="{FF2B5EF4-FFF2-40B4-BE49-F238E27FC236}">
                <a16:creationId xmlns:a16="http://schemas.microsoft.com/office/drawing/2014/main" id="{028EB3A1-B923-46F7-98B3-46E7DE92122B}"/>
              </a:ext>
            </a:extLst>
          </p:cNvPr>
          <p:cNvSpPr/>
          <p:nvPr/>
        </p:nvSpPr>
        <p:spPr>
          <a:xfrm rot="2406701">
            <a:off x="2382796" y="3104251"/>
            <a:ext cx="2066422" cy="1402339"/>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072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46CE85-E969-4C44-8825-6462C8586081}"/>
              </a:ext>
            </a:extLst>
          </p:cNvPr>
          <p:cNvPicPr>
            <a:picLocks noChangeAspect="1"/>
          </p:cNvPicPr>
          <p:nvPr/>
        </p:nvPicPr>
        <p:blipFill>
          <a:blip r:embed="rId3">
            <a:alphaModFix amt="12000"/>
          </a:blip>
          <a:stretch>
            <a:fillRect/>
          </a:stretch>
        </p:blipFill>
        <p:spPr>
          <a:xfrm>
            <a:off x="3645367" y="1217210"/>
            <a:ext cx="8266471" cy="5774743"/>
          </a:xfrm>
          <a:prstGeom prst="rect">
            <a:avLst/>
          </a:prstGeom>
          <a:effectLst>
            <a:softEdge rad="571500"/>
          </a:effectLst>
        </p:spPr>
      </p:pic>
      <p:sp>
        <p:nvSpPr>
          <p:cNvPr id="7" name="Title 6">
            <a:extLst>
              <a:ext uri="{FF2B5EF4-FFF2-40B4-BE49-F238E27FC236}">
                <a16:creationId xmlns:a16="http://schemas.microsoft.com/office/drawing/2014/main" id="{9A4FF1DF-7C7B-42D6-BECF-850BC85F4AE9}"/>
              </a:ext>
            </a:extLst>
          </p:cNvPr>
          <p:cNvSpPr>
            <a:spLocks noGrp="1"/>
          </p:cNvSpPr>
          <p:nvPr>
            <p:ph type="ctrTitle"/>
          </p:nvPr>
        </p:nvSpPr>
        <p:spPr>
          <a:xfrm>
            <a:off x="336000" y="1454150"/>
            <a:ext cx="11520000" cy="1478964"/>
          </a:xfrm>
        </p:spPr>
        <p:txBody>
          <a:bodyPr/>
          <a:lstStyle/>
          <a:p>
            <a:r>
              <a:rPr lang="en-GB" dirty="0"/>
              <a:t>Welcome</a:t>
            </a:r>
          </a:p>
        </p:txBody>
      </p:sp>
      <p:sp>
        <p:nvSpPr>
          <p:cNvPr id="4" name="Footer Placeholder 3">
            <a:extLst>
              <a:ext uri="{FF2B5EF4-FFF2-40B4-BE49-F238E27FC236}">
                <a16:creationId xmlns:a16="http://schemas.microsoft.com/office/drawing/2014/main" id="{9D2F2911-B283-4BFB-82FC-3F13587170C4}"/>
              </a:ext>
            </a:extLst>
          </p:cNvPr>
          <p:cNvSpPr>
            <a:spLocks noGrp="1"/>
          </p:cNvSpPr>
          <p:nvPr>
            <p:ph type="ftr" sz="quarter" idx="3"/>
          </p:nvPr>
        </p:nvSpPr>
        <p:spPr/>
        <p:txBody>
          <a:bodyPr/>
          <a:lstStyle/>
          <a:p>
            <a:r>
              <a:rPr lang="en-GB" dirty="0"/>
              <a:t>#FutureFHFT</a:t>
            </a:r>
          </a:p>
        </p:txBody>
      </p:sp>
      <p:sp>
        <p:nvSpPr>
          <p:cNvPr id="5" name="Slide Number Placeholder 4">
            <a:extLst>
              <a:ext uri="{FF2B5EF4-FFF2-40B4-BE49-F238E27FC236}">
                <a16:creationId xmlns:a16="http://schemas.microsoft.com/office/drawing/2014/main" id="{7D7514F2-239F-4A95-8283-0D9544E1870A}"/>
              </a:ext>
            </a:extLst>
          </p:cNvPr>
          <p:cNvSpPr>
            <a:spLocks noGrp="1"/>
          </p:cNvSpPr>
          <p:nvPr>
            <p:ph type="sldNum" sz="quarter" idx="4"/>
          </p:nvPr>
        </p:nvSpPr>
        <p:spPr/>
        <p:txBody>
          <a:bodyPr/>
          <a:lstStyle/>
          <a:p>
            <a:fld id="{5E0E8EA8-667E-44BC-89EC-3FD29D4853EB}" type="slidenum">
              <a:rPr lang="en-GB" smtClean="0"/>
              <a:pPr/>
              <a:t>4</a:t>
            </a:fld>
            <a:endParaRPr lang="en-GB" dirty="0"/>
          </a:p>
        </p:txBody>
      </p:sp>
      <p:sp>
        <p:nvSpPr>
          <p:cNvPr id="9" name="Subtitle 8">
            <a:extLst>
              <a:ext uri="{FF2B5EF4-FFF2-40B4-BE49-F238E27FC236}">
                <a16:creationId xmlns:a16="http://schemas.microsoft.com/office/drawing/2014/main" id="{FE2F7EA0-65ED-4873-A65D-2964D88CFADD}"/>
              </a:ext>
            </a:extLst>
          </p:cNvPr>
          <p:cNvSpPr>
            <a:spLocks noGrp="1"/>
          </p:cNvSpPr>
          <p:nvPr>
            <p:ph type="subTitle" idx="1"/>
          </p:nvPr>
        </p:nvSpPr>
        <p:spPr>
          <a:xfrm>
            <a:off x="336000" y="3429000"/>
            <a:ext cx="11520000" cy="2331098"/>
          </a:xfrm>
        </p:spPr>
        <p:txBody>
          <a:bodyPr>
            <a:normAutofit/>
          </a:bodyPr>
          <a:lstStyle/>
          <a:p>
            <a:r>
              <a:rPr lang="en-GB" dirty="0">
                <a:solidFill>
                  <a:schemeClr val="accent1">
                    <a:lumMod val="75000"/>
                  </a:schemeClr>
                </a:solidFill>
              </a:rPr>
              <a:t>Dan Winchcombe - Resourcing Manager</a:t>
            </a:r>
          </a:p>
          <a:p>
            <a:endParaRPr lang="en-GB" dirty="0"/>
          </a:p>
          <a:p>
            <a:endParaRPr lang="en-GB" dirty="0"/>
          </a:p>
          <a:p>
            <a:endParaRPr lang="en-GB" dirty="0"/>
          </a:p>
          <a:p>
            <a:r>
              <a:rPr lang="en-GB" dirty="0"/>
              <a:t>fhft.recruitment@nhs.net</a:t>
            </a:r>
          </a:p>
          <a:p>
            <a:endParaRPr lang="en-GB" dirty="0"/>
          </a:p>
        </p:txBody>
      </p:sp>
    </p:spTree>
    <p:extLst>
      <p:ext uri="{BB962C8B-B14F-4D97-AF65-F5344CB8AC3E}">
        <p14:creationId xmlns:p14="http://schemas.microsoft.com/office/powerpoint/2010/main" val="3619869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CE08B7-E864-4F89-89DA-D8754B99E3BC}"/>
              </a:ext>
            </a:extLst>
          </p:cNvPr>
          <p:cNvSpPr>
            <a:spLocks noGrp="1"/>
          </p:cNvSpPr>
          <p:nvPr>
            <p:ph type="body" sz="quarter" idx="10"/>
          </p:nvPr>
        </p:nvSpPr>
        <p:spPr>
          <a:xfrm>
            <a:off x="3607130" y="2074134"/>
            <a:ext cx="7357329" cy="3932383"/>
          </a:xfrm>
          <a:solidFill>
            <a:schemeClr val="bg1"/>
          </a:solidFill>
        </p:spPr>
        <p:txBody>
          <a:bodyPr>
            <a:normAutofit/>
          </a:bodyPr>
          <a:lstStyle/>
          <a:p>
            <a:pPr marL="0" indent="0" algn="ctr">
              <a:buNone/>
            </a:pPr>
            <a:r>
              <a:rPr lang="en-US" sz="3600" b="1" dirty="0">
                <a:solidFill>
                  <a:srgbClr val="0990A1"/>
                </a:solidFill>
              </a:rPr>
              <a:t>7.8% </a:t>
            </a:r>
            <a:r>
              <a:rPr lang="en-US" sz="3600" dirty="0"/>
              <a:t>of the system workforce </a:t>
            </a:r>
          </a:p>
          <a:p>
            <a:pPr marL="0" indent="0" algn="ctr">
              <a:buNone/>
            </a:pPr>
            <a:endParaRPr lang="en-US" sz="3600" dirty="0"/>
          </a:p>
          <a:p>
            <a:pPr marL="0" indent="0" algn="ctr">
              <a:buNone/>
            </a:pPr>
            <a:r>
              <a:rPr lang="en-US" sz="3600" dirty="0"/>
              <a:t>Around </a:t>
            </a:r>
            <a:r>
              <a:rPr lang="en-US" sz="3600" b="1" dirty="0">
                <a:solidFill>
                  <a:srgbClr val="0990A1"/>
                </a:solidFill>
              </a:rPr>
              <a:t>9% </a:t>
            </a:r>
            <a:r>
              <a:rPr lang="en-US" sz="3600" dirty="0"/>
              <a:t>of the NHS budget</a:t>
            </a:r>
          </a:p>
          <a:p>
            <a:pPr marL="0" indent="0" algn="ctr">
              <a:buNone/>
            </a:pPr>
            <a:endParaRPr lang="en-US" sz="3600" dirty="0"/>
          </a:p>
          <a:p>
            <a:pPr marL="0" indent="0" algn="ctr">
              <a:buNone/>
            </a:pPr>
            <a:r>
              <a:rPr lang="en-US" sz="3600" b="1" dirty="0">
                <a:solidFill>
                  <a:srgbClr val="0990A1"/>
                </a:solidFill>
              </a:rPr>
              <a:t>90% </a:t>
            </a:r>
            <a:r>
              <a:rPr lang="en-US" sz="3600" dirty="0"/>
              <a:t>of patient contact with the NHS</a:t>
            </a:r>
          </a:p>
          <a:p>
            <a:pPr marL="0" indent="0" algn="ctr">
              <a:buNone/>
            </a:pPr>
            <a:endParaRPr lang="en-US" sz="3600" dirty="0"/>
          </a:p>
          <a:p>
            <a:pPr marL="0" indent="0" algn="ctr">
              <a:buNone/>
            </a:pPr>
            <a:endParaRPr lang="en-US" sz="3600" dirty="0"/>
          </a:p>
          <a:p>
            <a:pPr marL="0" indent="0" algn="ctr">
              <a:buNone/>
            </a:pPr>
            <a:endParaRPr lang="en-GB" sz="3600" dirty="0"/>
          </a:p>
        </p:txBody>
      </p:sp>
      <p:pic>
        <p:nvPicPr>
          <p:cNvPr id="6" name="Picture 5">
            <a:extLst>
              <a:ext uri="{FF2B5EF4-FFF2-40B4-BE49-F238E27FC236}">
                <a16:creationId xmlns:a16="http://schemas.microsoft.com/office/drawing/2014/main" id="{94212E62-5B75-4CE4-8E08-F96A12F6F300}"/>
              </a:ext>
            </a:extLst>
          </p:cNvPr>
          <p:cNvPicPr>
            <a:picLocks noChangeAspect="1"/>
          </p:cNvPicPr>
          <p:nvPr/>
        </p:nvPicPr>
        <p:blipFill>
          <a:blip r:embed="rId2"/>
          <a:stretch>
            <a:fillRect/>
          </a:stretch>
        </p:blipFill>
        <p:spPr>
          <a:xfrm>
            <a:off x="326838" y="340767"/>
            <a:ext cx="4052116" cy="2308205"/>
          </a:xfrm>
          <a:prstGeom prst="rect">
            <a:avLst/>
          </a:prstGeom>
          <a:noFill/>
          <a:ln>
            <a:noFill/>
          </a:ln>
        </p:spPr>
      </p:pic>
      <p:sp>
        <p:nvSpPr>
          <p:cNvPr id="7" name="Oval 6">
            <a:extLst>
              <a:ext uri="{FF2B5EF4-FFF2-40B4-BE49-F238E27FC236}">
                <a16:creationId xmlns:a16="http://schemas.microsoft.com/office/drawing/2014/main" id="{DCCCDBD1-A26B-43B5-B334-52D8AB293D82}"/>
              </a:ext>
            </a:extLst>
          </p:cNvPr>
          <p:cNvSpPr/>
          <p:nvPr/>
        </p:nvSpPr>
        <p:spPr>
          <a:xfrm rot="2406701">
            <a:off x="1224313" y="1503762"/>
            <a:ext cx="916524" cy="637074"/>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627D8EE-ED70-47C1-A194-A405859D8636}"/>
              </a:ext>
            </a:extLst>
          </p:cNvPr>
          <p:cNvSpPr txBox="1"/>
          <p:nvPr/>
        </p:nvSpPr>
        <p:spPr>
          <a:xfrm>
            <a:off x="9676669" y="5544852"/>
            <a:ext cx="22552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Source: RCGP, BMA &amp; others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(300m of 330m patient contacts)</a:t>
            </a:r>
          </a:p>
        </p:txBody>
      </p:sp>
    </p:spTree>
    <p:extLst>
      <p:ext uri="{BB962C8B-B14F-4D97-AF65-F5344CB8AC3E}">
        <p14:creationId xmlns:p14="http://schemas.microsoft.com/office/powerpoint/2010/main" val="1153601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90556E-FEDC-444A-B79B-5C3C7B83595C}"/>
              </a:ext>
            </a:extLst>
          </p:cNvPr>
          <p:cNvPicPr>
            <a:picLocks noChangeAspect="1"/>
          </p:cNvPicPr>
          <p:nvPr/>
        </p:nvPicPr>
        <p:blipFill>
          <a:blip r:embed="rId2"/>
          <a:stretch>
            <a:fillRect/>
          </a:stretch>
        </p:blipFill>
        <p:spPr>
          <a:xfrm>
            <a:off x="246742" y="326010"/>
            <a:ext cx="3898644" cy="5517073"/>
          </a:xfrm>
          <a:prstGeom prst="rect">
            <a:avLst/>
          </a:prstGeom>
        </p:spPr>
      </p:pic>
      <p:sp>
        <p:nvSpPr>
          <p:cNvPr id="4" name="Title 1">
            <a:extLst>
              <a:ext uri="{FF2B5EF4-FFF2-40B4-BE49-F238E27FC236}">
                <a16:creationId xmlns:a16="http://schemas.microsoft.com/office/drawing/2014/main" id="{77AC723A-7E21-409E-87BB-D5E41FDB1DB7}"/>
              </a:ext>
            </a:extLst>
          </p:cNvPr>
          <p:cNvSpPr>
            <a:spLocks noGrp="1"/>
          </p:cNvSpPr>
          <p:nvPr>
            <p:ph type="title"/>
          </p:nvPr>
        </p:nvSpPr>
        <p:spPr>
          <a:xfrm>
            <a:off x="4514854" y="1262328"/>
            <a:ext cx="7364300" cy="562720"/>
          </a:xfrm>
        </p:spPr>
        <p:txBody>
          <a:bodyPr>
            <a:normAutofit fontScale="90000"/>
          </a:bodyPr>
          <a:lstStyle/>
          <a:p>
            <a:pPr algn="ctr"/>
            <a:r>
              <a:rPr lang="en-GB" dirty="0">
                <a:solidFill>
                  <a:srgbClr val="0071BB"/>
                </a:solidFill>
              </a:rPr>
              <a:t> 16 Primary Care Networks</a:t>
            </a:r>
            <a:endParaRPr lang="en-GB" dirty="0"/>
          </a:p>
        </p:txBody>
      </p:sp>
      <p:graphicFrame>
        <p:nvGraphicFramePr>
          <p:cNvPr id="5" name="Table 7">
            <a:extLst>
              <a:ext uri="{FF2B5EF4-FFF2-40B4-BE49-F238E27FC236}">
                <a16:creationId xmlns:a16="http://schemas.microsoft.com/office/drawing/2014/main" id="{4C418184-D099-44C2-8C03-9AA887B7C3B6}"/>
              </a:ext>
            </a:extLst>
          </p:cNvPr>
          <p:cNvGraphicFramePr>
            <a:graphicFrameLocks/>
          </p:cNvGraphicFramePr>
          <p:nvPr/>
        </p:nvGraphicFramePr>
        <p:xfrm>
          <a:off x="4514854" y="2526124"/>
          <a:ext cx="7364300" cy="3291840"/>
        </p:xfrm>
        <a:graphic>
          <a:graphicData uri="http://schemas.openxmlformats.org/drawingml/2006/table">
            <a:tbl>
              <a:tblPr firstRow="1" bandRow="1">
                <a:tableStyleId>{5C22544A-7EE6-4342-B048-85BDC9FD1C3A}</a:tableStyleId>
              </a:tblPr>
              <a:tblGrid>
                <a:gridCol w="1472860">
                  <a:extLst>
                    <a:ext uri="{9D8B030D-6E8A-4147-A177-3AD203B41FA5}">
                      <a16:colId xmlns:a16="http://schemas.microsoft.com/office/drawing/2014/main" val="2415168737"/>
                    </a:ext>
                  </a:extLst>
                </a:gridCol>
                <a:gridCol w="1472860">
                  <a:extLst>
                    <a:ext uri="{9D8B030D-6E8A-4147-A177-3AD203B41FA5}">
                      <a16:colId xmlns:a16="http://schemas.microsoft.com/office/drawing/2014/main" val="3952984238"/>
                    </a:ext>
                  </a:extLst>
                </a:gridCol>
                <a:gridCol w="1472860">
                  <a:extLst>
                    <a:ext uri="{9D8B030D-6E8A-4147-A177-3AD203B41FA5}">
                      <a16:colId xmlns:a16="http://schemas.microsoft.com/office/drawing/2014/main" val="2631565917"/>
                    </a:ext>
                  </a:extLst>
                </a:gridCol>
                <a:gridCol w="1472860">
                  <a:extLst>
                    <a:ext uri="{9D8B030D-6E8A-4147-A177-3AD203B41FA5}">
                      <a16:colId xmlns:a16="http://schemas.microsoft.com/office/drawing/2014/main" val="3768632529"/>
                    </a:ext>
                  </a:extLst>
                </a:gridCol>
                <a:gridCol w="1472860">
                  <a:extLst>
                    <a:ext uri="{9D8B030D-6E8A-4147-A177-3AD203B41FA5}">
                      <a16:colId xmlns:a16="http://schemas.microsoft.com/office/drawing/2014/main" val="300949006"/>
                    </a:ext>
                  </a:extLst>
                </a:gridCol>
              </a:tblGrid>
              <a:tr h="370840">
                <a:tc>
                  <a:txBody>
                    <a:bodyPr/>
                    <a:lstStyle/>
                    <a:p>
                      <a:pPr algn="ctr"/>
                      <a:r>
                        <a:rPr lang="en-GB" sz="1600" dirty="0"/>
                        <a:t>Slough</a:t>
                      </a:r>
                    </a:p>
                  </a:txBody>
                  <a:tcPr/>
                </a:tc>
                <a:tc>
                  <a:txBody>
                    <a:bodyPr/>
                    <a:lstStyle/>
                    <a:p>
                      <a:pPr algn="ctr"/>
                      <a:r>
                        <a:rPr lang="en-GB" sz="1600" dirty="0"/>
                        <a:t>Royal Borough of Windsor &amp; Maidenhead</a:t>
                      </a:r>
                    </a:p>
                    <a:p>
                      <a:pPr algn="ctr"/>
                      <a:endParaRPr lang="en-GB" sz="1600" dirty="0"/>
                    </a:p>
                  </a:txBody>
                  <a:tcPr/>
                </a:tc>
                <a:tc>
                  <a:txBody>
                    <a:bodyPr/>
                    <a:lstStyle/>
                    <a:p>
                      <a:pPr algn="ctr"/>
                      <a:r>
                        <a:rPr lang="en-GB" sz="1600" dirty="0"/>
                        <a:t>Bracknell Forest</a:t>
                      </a:r>
                    </a:p>
                    <a:p>
                      <a:pPr algn="ctr"/>
                      <a:endParaRPr lang="en-GB" sz="1600" dirty="0"/>
                    </a:p>
                  </a:txBody>
                  <a:tcPr/>
                </a:tc>
                <a:tc>
                  <a:txBody>
                    <a:bodyPr/>
                    <a:lstStyle/>
                    <a:p>
                      <a:pPr algn="ctr"/>
                      <a:r>
                        <a:rPr lang="en-GB" sz="1600" dirty="0"/>
                        <a:t>North East Hampshire &amp; Farnham</a:t>
                      </a:r>
                    </a:p>
                  </a:txBody>
                  <a:tcPr/>
                </a:tc>
                <a:tc>
                  <a:txBody>
                    <a:bodyPr/>
                    <a:lstStyle/>
                    <a:p>
                      <a:pPr algn="ctr"/>
                      <a:r>
                        <a:rPr lang="en-GB" sz="1600" dirty="0"/>
                        <a:t>Surrey </a:t>
                      </a:r>
                    </a:p>
                    <a:p>
                      <a:pPr algn="ctr"/>
                      <a:r>
                        <a:rPr lang="en-GB" sz="1600" dirty="0"/>
                        <a:t>Heath</a:t>
                      </a:r>
                    </a:p>
                  </a:txBody>
                  <a:tcPr/>
                </a:tc>
                <a:extLst>
                  <a:ext uri="{0D108BD9-81ED-4DB2-BD59-A6C34878D82A}">
                    <a16:rowId xmlns:a16="http://schemas.microsoft.com/office/drawing/2014/main" val="3322579700"/>
                  </a:ext>
                </a:extLst>
              </a:tr>
              <a:tr h="370840">
                <a:tc>
                  <a:txBody>
                    <a:bodyPr/>
                    <a:lstStyle/>
                    <a:p>
                      <a:pPr algn="ctr"/>
                      <a:r>
                        <a:rPr lang="en-GB" sz="1600" dirty="0"/>
                        <a:t>SHAPE</a:t>
                      </a:r>
                    </a:p>
                  </a:txBody>
                  <a:tcPr/>
                </a:tc>
                <a:tc>
                  <a:txBody>
                    <a:bodyPr/>
                    <a:lstStyle/>
                    <a:p>
                      <a:pPr algn="ctr"/>
                      <a:r>
                        <a:rPr lang="en-GB" sz="1600" dirty="0"/>
                        <a:t>Windsor</a:t>
                      </a:r>
                    </a:p>
                  </a:txBody>
                  <a:tcPr/>
                </a:tc>
                <a:tc>
                  <a:txBody>
                    <a:bodyPr/>
                    <a:lstStyle/>
                    <a:p>
                      <a:pPr algn="ctr"/>
                      <a:r>
                        <a:rPr lang="en-GB" sz="1600" dirty="0"/>
                        <a:t>Bracknell</a:t>
                      </a:r>
                    </a:p>
                  </a:txBody>
                  <a:tcPr/>
                </a:tc>
                <a:tc>
                  <a:txBody>
                    <a:bodyPr/>
                    <a:lstStyle/>
                    <a:p>
                      <a:pPr algn="ctr"/>
                      <a:r>
                        <a:rPr lang="en-GB" sz="1600" dirty="0"/>
                        <a:t>Aldershot</a:t>
                      </a:r>
                    </a:p>
                  </a:txBody>
                  <a:tcPr/>
                </a:tc>
                <a:tc>
                  <a:txBody>
                    <a:bodyPr/>
                    <a:lstStyle/>
                    <a:p>
                      <a:pPr algn="ctr"/>
                      <a:r>
                        <a:rPr lang="en-GB" sz="1600" dirty="0"/>
                        <a:t>Surrey Heath</a:t>
                      </a:r>
                    </a:p>
                  </a:txBody>
                  <a:tcPr/>
                </a:tc>
                <a:extLst>
                  <a:ext uri="{0D108BD9-81ED-4DB2-BD59-A6C34878D82A}">
                    <a16:rowId xmlns:a16="http://schemas.microsoft.com/office/drawing/2014/main" val="1676280078"/>
                  </a:ext>
                </a:extLst>
              </a:tr>
              <a:tr h="370840">
                <a:tc>
                  <a:txBody>
                    <a:bodyPr/>
                    <a:lstStyle/>
                    <a:p>
                      <a:pPr algn="ctr"/>
                      <a:r>
                        <a:rPr lang="en-GB" sz="1600" dirty="0"/>
                        <a:t>SPINE</a:t>
                      </a:r>
                    </a:p>
                  </a:txBody>
                  <a:tcPr/>
                </a:tc>
                <a:tc>
                  <a:txBody>
                    <a:bodyPr/>
                    <a:lstStyle/>
                    <a:p>
                      <a:pPr algn="ctr"/>
                      <a:r>
                        <a:rPr lang="en-GB" sz="1600" dirty="0"/>
                        <a:t>Ascot</a:t>
                      </a:r>
                    </a:p>
                  </a:txBody>
                  <a:tcPr/>
                </a:tc>
                <a:tc>
                  <a:txBody>
                    <a:bodyPr/>
                    <a:lstStyle/>
                    <a:p>
                      <a:pPr algn="ctr"/>
                      <a:r>
                        <a:rPr lang="en-GB" sz="1600"/>
                        <a:t>Health Triangle</a:t>
                      </a:r>
                      <a:endParaRPr lang="en-GB" sz="1600" dirty="0"/>
                    </a:p>
                  </a:txBody>
                  <a:tcPr/>
                </a:tc>
                <a:tc>
                  <a:txBody>
                    <a:bodyPr/>
                    <a:lstStyle/>
                    <a:p>
                      <a:pPr algn="ctr"/>
                      <a:r>
                        <a:rPr lang="en-GB" sz="1600" dirty="0"/>
                        <a:t>Farnborough</a:t>
                      </a:r>
                    </a:p>
                  </a:txBody>
                  <a:tcPr/>
                </a:tc>
                <a:tc>
                  <a:txBody>
                    <a:bodyPr/>
                    <a:lstStyle/>
                    <a:p>
                      <a:pPr algn="ctr"/>
                      <a:endParaRPr lang="en-GB" sz="1600" dirty="0"/>
                    </a:p>
                  </a:txBody>
                  <a:tcPr/>
                </a:tc>
                <a:extLst>
                  <a:ext uri="{0D108BD9-81ED-4DB2-BD59-A6C34878D82A}">
                    <a16:rowId xmlns:a16="http://schemas.microsoft.com/office/drawing/2014/main" val="1695377052"/>
                  </a:ext>
                </a:extLst>
              </a:tr>
              <a:tr h="370840">
                <a:tc>
                  <a:txBody>
                    <a:bodyPr/>
                    <a:lstStyle/>
                    <a:p>
                      <a:pPr algn="ctr"/>
                      <a:r>
                        <a:rPr lang="en-GB" sz="1600" dirty="0"/>
                        <a:t>LOCC</a:t>
                      </a:r>
                    </a:p>
                  </a:txBody>
                  <a:tcPr/>
                </a:tc>
                <a:tc>
                  <a:txBody>
                    <a:bodyPr/>
                    <a:lstStyle/>
                    <a:p>
                      <a:pPr algn="ctr"/>
                      <a:r>
                        <a:rPr lang="en-GB" sz="1600" dirty="0"/>
                        <a:t>Maidenhead</a:t>
                      </a:r>
                    </a:p>
                  </a:txBody>
                  <a:tcPr/>
                </a:tc>
                <a:tc>
                  <a:txBody>
                    <a:bodyPr/>
                    <a:lstStyle/>
                    <a:p>
                      <a:pPr algn="ctr"/>
                      <a:r>
                        <a:rPr lang="en-GB" sz="1600" dirty="0" err="1"/>
                        <a:t>Braccan</a:t>
                      </a:r>
                      <a:endParaRPr lang="en-GB" sz="1600" dirty="0"/>
                    </a:p>
                  </a:txBody>
                  <a:tcPr/>
                </a:tc>
                <a:tc>
                  <a:txBody>
                    <a:bodyPr/>
                    <a:lstStyle/>
                    <a:p>
                      <a:pPr algn="ctr"/>
                      <a:r>
                        <a:rPr lang="en-GB" sz="1600" dirty="0"/>
                        <a:t>Farnham </a:t>
                      </a:r>
                    </a:p>
                  </a:txBody>
                  <a:tcPr/>
                </a:tc>
                <a:tc>
                  <a:txBody>
                    <a:bodyPr/>
                    <a:lstStyle/>
                    <a:p>
                      <a:pPr algn="ctr"/>
                      <a:endParaRPr lang="en-GB" sz="1600" dirty="0"/>
                    </a:p>
                  </a:txBody>
                  <a:tcPr/>
                </a:tc>
                <a:extLst>
                  <a:ext uri="{0D108BD9-81ED-4DB2-BD59-A6C34878D82A}">
                    <a16:rowId xmlns:a16="http://schemas.microsoft.com/office/drawing/2014/main" val="1072154072"/>
                  </a:ext>
                </a:extLst>
              </a:tr>
              <a:tr h="370840">
                <a:tc>
                  <a:txBody>
                    <a:bodyPr/>
                    <a:lstStyle/>
                    <a:p>
                      <a:pPr algn="ctr"/>
                      <a:r>
                        <a:rPr lang="en-GB" sz="1600" dirty="0"/>
                        <a:t>CSN</a:t>
                      </a:r>
                    </a:p>
                  </a:txBody>
                  <a:tcPr/>
                </a:tc>
                <a:tc>
                  <a:txBody>
                    <a:bodyPr/>
                    <a:lstStyle/>
                    <a:p>
                      <a:pPr algn="ctr"/>
                      <a:endParaRPr lang="en-GB" sz="1600" dirty="0"/>
                    </a:p>
                  </a:txBody>
                  <a:tcPr/>
                </a:tc>
                <a:tc>
                  <a:txBody>
                    <a:bodyPr/>
                    <a:lstStyle/>
                    <a:p>
                      <a:pPr algn="ctr"/>
                      <a:endParaRPr lang="en-GB" sz="1600" dirty="0"/>
                    </a:p>
                  </a:txBody>
                  <a:tcPr/>
                </a:tc>
                <a:tc>
                  <a:txBody>
                    <a:bodyPr/>
                    <a:lstStyle/>
                    <a:p>
                      <a:pPr algn="ctr"/>
                      <a:r>
                        <a:rPr lang="en-GB" sz="1600" dirty="0"/>
                        <a:t>Fleet</a:t>
                      </a:r>
                    </a:p>
                  </a:txBody>
                  <a:tcPr/>
                </a:tc>
                <a:tc>
                  <a:txBody>
                    <a:bodyPr/>
                    <a:lstStyle/>
                    <a:p>
                      <a:pPr algn="ctr"/>
                      <a:endParaRPr lang="en-GB" sz="1600" dirty="0"/>
                    </a:p>
                  </a:txBody>
                  <a:tcPr/>
                </a:tc>
                <a:extLst>
                  <a:ext uri="{0D108BD9-81ED-4DB2-BD59-A6C34878D82A}">
                    <a16:rowId xmlns:a16="http://schemas.microsoft.com/office/drawing/2014/main" val="608138226"/>
                  </a:ext>
                </a:extLst>
              </a:tr>
              <a:tr h="370840">
                <a:tc>
                  <a:txBody>
                    <a:bodyPr/>
                    <a:lstStyle/>
                    <a:p>
                      <a:pPr algn="ctr"/>
                      <a:endParaRPr lang="en-GB" sz="1600"/>
                    </a:p>
                  </a:txBody>
                  <a:tcPr/>
                </a:tc>
                <a:tc>
                  <a:txBody>
                    <a:bodyPr/>
                    <a:lstStyle/>
                    <a:p>
                      <a:pPr algn="ctr"/>
                      <a:endParaRPr lang="en-GB" sz="1600"/>
                    </a:p>
                  </a:txBody>
                  <a:tcPr/>
                </a:tc>
                <a:tc>
                  <a:txBody>
                    <a:bodyPr/>
                    <a:lstStyle/>
                    <a:p>
                      <a:pPr algn="ctr"/>
                      <a:endParaRPr lang="en-GB" sz="1600"/>
                    </a:p>
                  </a:txBody>
                  <a:tcPr/>
                </a:tc>
                <a:tc>
                  <a:txBody>
                    <a:bodyPr/>
                    <a:lstStyle/>
                    <a:p>
                      <a:pPr algn="ctr"/>
                      <a:r>
                        <a:rPr lang="en-GB" sz="1600" dirty="0"/>
                        <a:t>Yateley</a:t>
                      </a:r>
                    </a:p>
                  </a:txBody>
                  <a:tcPr/>
                </a:tc>
                <a:tc>
                  <a:txBody>
                    <a:bodyPr/>
                    <a:lstStyle/>
                    <a:p>
                      <a:pPr algn="ctr"/>
                      <a:endParaRPr lang="en-GB" sz="1600" dirty="0"/>
                    </a:p>
                  </a:txBody>
                  <a:tcPr/>
                </a:tc>
                <a:extLst>
                  <a:ext uri="{0D108BD9-81ED-4DB2-BD59-A6C34878D82A}">
                    <a16:rowId xmlns:a16="http://schemas.microsoft.com/office/drawing/2014/main" val="460602497"/>
                  </a:ext>
                </a:extLst>
              </a:tr>
              <a:tr h="370840">
                <a:tc>
                  <a:txBody>
                    <a:bodyPr/>
                    <a:lstStyle/>
                    <a:p>
                      <a:pPr algn="ctr"/>
                      <a:r>
                        <a:rPr lang="en-GB" sz="1600" b="1" dirty="0"/>
                        <a:t>170,000</a:t>
                      </a:r>
                    </a:p>
                  </a:txBody>
                  <a:tcPr/>
                </a:tc>
                <a:tc>
                  <a:txBody>
                    <a:bodyPr/>
                    <a:lstStyle/>
                    <a:p>
                      <a:pPr algn="ctr"/>
                      <a:r>
                        <a:rPr lang="en-GB" sz="1600" b="1" dirty="0"/>
                        <a:t>185,000</a:t>
                      </a:r>
                    </a:p>
                  </a:txBody>
                  <a:tcPr/>
                </a:tc>
                <a:tc>
                  <a:txBody>
                    <a:bodyPr/>
                    <a:lstStyle/>
                    <a:p>
                      <a:pPr algn="ctr"/>
                      <a:r>
                        <a:rPr lang="en-GB" sz="1600" b="1" dirty="0"/>
                        <a:t>120,000</a:t>
                      </a:r>
                    </a:p>
                  </a:txBody>
                  <a:tcPr/>
                </a:tc>
                <a:tc>
                  <a:txBody>
                    <a:bodyPr/>
                    <a:lstStyle/>
                    <a:p>
                      <a:pPr algn="ctr"/>
                      <a:r>
                        <a:rPr lang="en-GB" sz="1600" b="1" dirty="0"/>
                        <a:t>230,000</a:t>
                      </a:r>
                    </a:p>
                  </a:txBody>
                  <a:tcPr/>
                </a:tc>
                <a:tc>
                  <a:txBody>
                    <a:bodyPr/>
                    <a:lstStyle/>
                    <a:p>
                      <a:pPr algn="ctr"/>
                      <a:r>
                        <a:rPr lang="en-GB" sz="1600" b="1" dirty="0"/>
                        <a:t>100,000</a:t>
                      </a:r>
                    </a:p>
                  </a:txBody>
                  <a:tcPr/>
                </a:tc>
                <a:extLst>
                  <a:ext uri="{0D108BD9-81ED-4DB2-BD59-A6C34878D82A}">
                    <a16:rowId xmlns:a16="http://schemas.microsoft.com/office/drawing/2014/main" val="3543845802"/>
                  </a:ext>
                </a:extLst>
              </a:tr>
            </a:tbl>
          </a:graphicData>
        </a:graphic>
      </p:graphicFrame>
      <p:sp>
        <p:nvSpPr>
          <p:cNvPr id="7" name="TextBox 6">
            <a:extLst>
              <a:ext uri="{FF2B5EF4-FFF2-40B4-BE49-F238E27FC236}">
                <a16:creationId xmlns:a16="http://schemas.microsoft.com/office/drawing/2014/main" id="{6798843E-8BD3-4DAA-9F9A-846980BEC251}"/>
              </a:ext>
            </a:extLst>
          </p:cNvPr>
          <p:cNvSpPr txBox="1"/>
          <p:nvPr/>
        </p:nvSpPr>
        <p:spPr>
          <a:xfrm>
            <a:off x="6413295" y="1846463"/>
            <a:ext cx="356741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covering 72 Practice Partnerships</a:t>
            </a:r>
          </a:p>
        </p:txBody>
      </p:sp>
    </p:spTree>
    <p:extLst>
      <p:ext uri="{BB962C8B-B14F-4D97-AF65-F5344CB8AC3E}">
        <p14:creationId xmlns:p14="http://schemas.microsoft.com/office/powerpoint/2010/main" val="3010472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814A8-4344-4E7F-9CBC-50FE54298E5C}"/>
              </a:ext>
            </a:extLst>
          </p:cNvPr>
          <p:cNvSpPr>
            <a:spLocks noGrp="1"/>
          </p:cNvSpPr>
          <p:nvPr>
            <p:ph type="title"/>
          </p:nvPr>
        </p:nvSpPr>
        <p:spPr>
          <a:xfrm>
            <a:off x="415636" y="136858"/>
            <a:ext cx="10349345" cy="1162103"/>
          </a:xfrm>
        </p:spPr>
        <p:txBody>
          <a:bodyPr/>
          <a:lstStyle/>
          <a:p>
            <a:r>
              <a:rPr lang="en-GB" dirty="0">
                <a:solidFill>
                  <a:srgbClr val="0071BB"/>
                </a:solidFill>
              </a:rPr>
              <a:t>Clinical Roles – LocumDeck4Nurses</a:t>
            </a:r>
          </a:p>
        </p:txBody>
      </p:sp>
      <p:pic>
        <p:nvPicPr>
          <p:cNvPr id="1028" name="Picture 5">
            <a:extLst>
              <a:ext uri="{FF2B5EF4-FFF2-40B4-BE49-F238E27FC236}">
                <a16:creationId xmlns:a16="http://schemas.microsoft.com/office/drawing/2014/main" id="{70734F3E-0079-4350-BB94-F87CA6714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2907" y="1927265"/>
            <a:ext cx="4059093" cy="322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1F80C9B-2F9A-498A-AD1A-F1D8254702E9}"/>
              </a:ext>
            </a:extLst>
          </p:cNvPr>
          <p:cNvSpPr txBox="1"/>
          <p:nvPr/>
        </p:nvSpPr>
        <p:spPr>
          <a:xfrm>
            <a:off x="1991544" y="6264607"/>
            <a:ext cx="8208912" cy="45653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Contact: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frimley.traininghub@nhs.net</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31" name="Picture 3">
            <a:extLst>
              <a:ext uri="{FF2B5EF4-FFF2-40B4-BE49-F238E27FC236}">
                <a16:creationId xmlns:a16="http://schemas.microsoft.com/office/drawing/2014/main" id="{C9D4DC55-245D-4E05-AC78-2232E7868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860" y="1082095"/>
            <a:ext cx="7597198" cy="469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6">
            <a:extLst>
              <a:ext uri="{FF2B5EF4-FFF2-40B4-BE49-F238E27FC236}">
                <a16:creationId xmlns:a16="http://schemas.microsoft.com/office/drawing/2014/main" id="{C7B881B0-4197-49FB-A538-32DC212853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860" y="3429000"/>
            <a:ext cx="7597198" cy="264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8B6D8AEA-2A94-49F1-B11D-0B3375D8CB9D}"/>
              </a:ext>
            </a:extLst>
          </p:cNvPr>
          <p:cNvSpPr txBox="1"/>
          <p:nvPr/>
        </p:nvSpPr>
        <p:spPr>
          <a:xfrm>
            <a:off x="8155111" y="5394867"/>
            <a:ext cx="4014683"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Sign up here: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https://www.nasgp.org.uk/ld4n-frimley/</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075481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4CBD8D-3242-4C00-8C58-BBCBA36343A1}"/>
              </a:ext>
            </a:extLst>
          </p:cNvPr>
          <p:cNvPicPr>
            <a:picLocks noChangeAspect="1"/>
          </p:cNvPicPr>
          <p:nvPr/>
        </p:nvPicPr>
        <p:blipFill>
          <a:blip r:embed="rId2"/>
          <a:stretch>
            <a:fillRect/>
          </a:stretch>
        </p:blipFill>
        <p:spPr>
          <a:xfrm>
            <a:off x="4908519" y="3371840"/>
            <a:ext cx="3140699" cy="1860049"/>
          </a:xfrm>
          <a:prstGeom prst="rect">
            <a:avLst/>
          </a:prstGeom>
          <a:ln>
            <a:solidFill>
              <a:schemeClr val="accent1"/>
            </a:solidFill>
          </a:ln>
        </p:spPr>
      </p:pic>
      <p:pic>
        <p:nvPicPr>
          <p:cNvPr id="7" name="Picture 6">
            <a:extLst>
              <a:ext uri="{FF2B5EF4-FFF2-40B4-BE49-F238E27FC236}">
                <a16:creationId xmlns:a16="http://schemas.microsoft.com/office/drawing/2014/main" id="{27374ACC-067A-40BD-B480-BA48DF010532}"/>
              </a:ext>
            </a:extLst>
          </p:cNvPr>
          <p:cNvPicPr>
            <a:picLocks noChangeAspect="1"/>
          </p:cNvPicPr>
          <p:nvPr/>
        </p:nvPicPr>
        <p:blipFill>
          <a:blip r:embed="rId3"/>
          <a:stretch>
            <a:fillRect/>
          </a:stretch>
        </p:blipFill>
        <p:spPr>
          <a:xfrm>
            <a:off x="635016" y="3447882"/>
            <a:ext cx="2758331" cy="1707966"/>
          </a:xfrm>
          <a:prstGeom prst="rect">
            <a:avLst/>
          </a:prstGeom>
          <a:ln>
            <a:solidFill>
              <a:schemeClr val="accent1"/>
            </a:solidFill>
          </a:ln>
        </p:spPr>
      </p:pic>
      <p:sp>
        <p:nvSpPr>
          <p:cNvPr id="3" name="Text Placeholder 2">
            <a:extLst>
              <a:ext uri="{FF2B5EF4-FFF2-40B4-BE49-F238E27FC236}">
                <a16:creationId xmlns:a16="http://schemas.microsoft.com/office/drawing/2014/main" id="{A59730AD-7FD6-4938-8BE9-DB5D2FA3D000}"/>
              </a:ext>
            </a:extLst>
          </p:cNvPr>
          <p:cNvSpPr>
            <a:spLocks noGrp="1"/>
          </p:cNvSpPr>
          <p:nvPr>
            <p:ph type="body" sz="quarter" idx="10"/>
          </p:nvPr>
        </p:nvSpPr>
        <p:spPr>
          <a:xfrm>
            <a:off x="8688906" y="1334688"/>
            <a:ext cx="2886200" cy="4339214"/>
          </a:xfrm>
        </p:spPr>
        <p:txBody>
          <a:bodyPr>
            <a:normAutofit/>
          </a:bodyPr>
          <a:lstStyle/>
          <a:p>
            <a:pPr marL="0" indent="0">
              <a:buNone/>
            </a:pPr>
            <a:r>
              <a:rPr lang="en-GB" sz="2500" dirty="0">
                <a:solidFill>
                  <a:srgbClr val="0071BB"/>
                </a:solidFill>
              </a:rPr>
              <a:t>Primary Care Hubs</a:t>
            </a:r>
          </a:p>
          <a:p>
            <a:pPr>
              <a:buFontTx/>
              <a:buChar char="-"/>
            </a:pPr>
            <a:r>
              <a:rPr lang="en-GB" sz="2400" dirty="0"/>
              <a:t>Admin</a:t>
            </a:r>
          </a:p>
          <a:p>
            <a:pPr>
              <a:buFontTx/>
              <a:buChar char="-"/>
            </a:pPr>
            <a:r>
              <a:rPr lang="en-GB" sz="2400" dirty="0"/>
              <a:t>Reception</a:t>
            </a:r>
          </a:p>
          <a:p>
            <a:pPr>
              <a:buFontTx/>
              <a:buChar char="-"/>
            </a:pPr>
            <a:r>
              <a:rPr lang="en-GB" sz="2400" dirty="0"/>
              <a:t>Care Navigators</a:t>
            </a:r>
          </a:p>
          <a:p>
            <a:pPr>
              <a:buFontTx/>
              <a:buChar char="-"/>
            </a:pPr>
            <a:endParaRPr lang="en-GB" sz="2500" dirty="0">
              <a:solidFill>
                <a:srgbClr val="0071BB"/>
              </a:solidFill>
            </a:endParaRPr>
          </a:p>
        </p:txBody>
      </p:sp>
      <p:sp>
        <p:nvSpPr>
          <p:cNvPr id="4" name="Title 1">
            <a:extLst>
              <a:ext uri="{FF2B5EF4-FFF2-40B4-BE49-F238E27FC236}">
                <a16:creationId xmlns:a16="http://schemas.microsoft.com/office/drawing/2014/main" id="{B54DCE85-DB79-49C8-BB40-2CCF68C1AF7E}"/>
              </a:ext>
            </a:extLst>
          </p:cNvPr>
          <p:cNvSpPr>
            <a:spLocks noGrp="1"/>
          </p:cNvSpPr>
          <p:nvPr>
            <p:ph type="title"/>
          </p:nvPr>
        </p:nvSpPr>
        <p:spPr>
          <a:xfrm>
            <a:off x="838200" y="365125"/>
            <a:ext cx="10515600" cy="1325563"/>
          </a:xfrm>
        </p:spPr>
        <p:txBody>
          <a:bodyPr>
            <a:normAutofit/>
          </a:bodyPr>
          <a:lstStyle/>
          <a:p>
            <a:pPr algn="ctr"/>
            <a:r>
              <a:rPr lang="en-GB" dirty="0">
                <a:solidFill>
                  <a:srgbClr val="0071BB"/>
                </a:solidFill>
              </a:rPr>
              <a:t> Non-Clinical Roles</a:t>
            </a:r>
            <a:br>
              <a:rPr lang="en-GB" dirty="0">
                <a:solidFill>
                  <a:srgbClr val="0071BB"/>
                </a:solidFill>
              </a:rPr>
            </a:br>
            <a:endParaRPr lang="en-GB" dirty="0"/>
          </a:p>
        </p:txBody>
      </p:sp>
      <p:pic>
        <p:nvPicPr>
          <p:cNvPr id="6" name="Picture 5">
            <a:extLst>
              <a:ext uri="{FF2B5EF4-FFF2-40B4-BE49-F238E27FC236}">
                <a16:creationId xmlns:a16="http://schemas.microsoft.com/office/drawing/2014/main" id="{27BBD408-AAAC-41F6-A584-23FC53EE4CF2}"/>
              </a:ext>
            </a:extLst>
          </p:cNvPr>
          <p:cNvPicPr>
            <a:picLocks noChangeAspect="1"/>
          </p:cNvPicPr>
          <p:nvPr/>
        </p:nvPicPr>
        <p:blipFill>
          <a:blip r:embed="rId4"/>
          <a:stretch>
            <a:fillRect/>
          </a:stretch>
        </p:blipFill>
        <p:spPr>
          <a:xfrm>
            <a:off x="2937332" y="3986864"/>
            <a:ext cx="2886200" cy="1860049"/>
          </a:xfrm>
          <a:prstGeom prst="rect">
            <a:avLst/>
          </a:prstGeom>
          <a:ln>
            <a:solidFill>
              <a:schemeClr val="accent1"/>
            </a:solidFill>
          </a:ln>
        </p:spPr>
      </p:pic>
      <p:pic>
        <p:nvPicPr>
          <p:cNvPr id="8" name="Picture 7" descr="A close up of a logo&#10;&#10;Description automatically generated">
            <a:extLst>
              <a:ext uri="{FF2B5EF4-FFF2-40B4-BE49-F238E27FC236}">
                <a16:creationId xmlns:a16="http://schemas.microsoft.com/office/drawing/2014/main" id="{47ADA619-826F-4754-9B67-C6D68DAE3357}"/>
              </a:ext>
            </a:extLst>
          </p:cNvPr>
          <p:cNvPicPr>
            <a:picLocks noChangeAspect="1"/>
          </p:cNvPicPr>
          <p:nvPr/>
        </p:nvPicPr>
        <p:blipFill>
          <a:blip r:embed="rId5"/>
          <a:stretch>
            <a:fillRect/>
          </a:stretch>
        </p:blipFill>
        <p:spPr>
          <a:xfrm>
            <a:off x="201756" y="283146"/>
            <a:ext cx="1672804" cy="524401"/>
          </a:xfrm>
          <a:prstGeom prst="rect">
            <a:avLst/>
          </a:prstGeom>
        </p:spPr>
      </p:pic>
      <p:sp>
        <p:nvSpPr>
          <p:cNvPr id="10" name="TextBox 9">
            <a:extLst>
              <a:ext uri="{FF2B5EF4-FFF2-40B4-BE49-F238E27FC236}">
                <a16:creationId xmlns:a16="http://schemas.microsoft.com/office/drawing/2014/main" id="{805651EB-BCB9-4E2F-93BA-91E9BBDE13A4}"/>
              </a:ext>
            </a:extLst>
          </p:cNvPr>
          <p:cNvSpPr txBox="1"/>
          <p:nvPr/>
        </p:nvSpPr>
        <p:spPr>
          <a:xfrm>
            <a:off x="1991544" y="6264607"/>
            <a:ext cx="8208912" cy="45653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Contact: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frimley.traininghub@nhs.net</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1E6F716A-75A6-43FA-873F-F86F535FF9F7}"/>
              </a:ext>
            </a:extLst>
          </p:cNvPr>
          <p:cNvPicPr>
            <a:picLocks noChangeAspect="1"/>
          </p:cNvPicPr>
          <p:nvPr/>
        </p:nvPicPr>
        <p:blipFill>
          <a:blip r:embed="rId7"/>
          <a:stretch>
            <a:fillRect/>
          </a:stretch>
        </p:blipFill>
        <p:spPr>
          <a:xfrm>
            <a:off x="8817887" y="3306536"/>
            <a:ext cx="1973299" cy="2528807"/>
          </a:xfrm>
          <a:prstGeom prst="rect">
            <a:avLst/>
          </a:prstGeom>
          <a:ln>
            <a:solidFill>
              <a:schemeClr val="accent1"/>
            </a:solidFill>
          </a:ln>
        </p:spPr>
      </p:pic>
      <p:sp>
        <p:nvSpPr>
          <p:cNvPr id="13" name="Text Placeholder 2">
            <a:extLst>
              <a:ext uri="{FF2B5EF4-FFF2-40B4-BE49-F238E27FC236}">
                <a16:creationId xmlns:a16="http://schemas.microsoft.com/office/drawing/2014/main" id="{B048938A-2FDE-44E7-969A-B3F40536655F}"/>
              </a:ext>
            </a:extLst>
          </p:cNvPr>
          <p:cNvSpPr txBox="1">
            <a:spLocks/>
          </p:cNvSpPr>
          <p:nvPr/>
        </p:nvSpPr>
        <p:spPr bwMode="gray">
          <a:xfrm>
            <a:off x="617854" y="1334688"/>
            <a:ext cx="5972962" cy="21562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71BB"/>
                </a:solidFill>
                <a:effectLst/>
                <a:uLnTx/>
                <a:uFillTx/>
                <a:latin typeface="Calibri" panose="020F0502020204030204"/>
                <a:ea typeface="+mn-ea"/>
                <a:cs typeface="+mn-cs"/>
              </a:rPr>
              <a:t>Personalisation and Anticipatory Care Teams </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Health &amp; Wellbeing Coaches</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Social Prescribing Link Workers</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Care Coordinators </a:t>
            </a:r>
            <a:endParaRPr kumimoji="0" lang="en-GB" sz="2500" b="0" i="0" u="none" strike="noStrike" kern="1200" cap="none" spc="0" normalizeH="0" baseline="0" noProof="0" dirty="0">
              <a:ln>
                <a:noFill/>
              </a:ln>
              <a:solidFill>
                <a:srgbClr val="0071B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475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96F4-E8FB-4189-A46E-DA56CD3DB80A}"/>
              </a:ext>
            </a:extLst>
          </p:cNvPr>
          <p:cNvSpPr txBox="1">
            <a:spLocks/>
          </p:cNvSpPr>
          <p:nvPr/>
        </p:nvSpPr>
        <p:spPr>
          <a:xfrm>
            <a:off x="0" y="2507677"/>
            <a:ext cx="121920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071BB"/>
                </a:solidFill>
                <a:effectLst/>
                <a:uLnTx/>
                <a:uFillTx/>
                <a:latin typeface="Calibri Light" panose="020F0302020204030204"/>
                <a:ea typeface="+mj-ea"/>
                <a:cs typeface="+mj-cs"/>
              </a:rPr>
              <a:t>Thank you</a:t>
            </a:r>
          </a:p>
        </p:txBody>
      </p:sp>
      <p:pic>
        <p:nvPicPr>
          <p:cNvPr id="7" name="Picture 6" descr="A close up of a logo&#10;&#10;Description automatically generated">
            <a:extLst>
              <a:ext uri="{FF2B5EF4-FFF2-40B4-BE49-F238E27FC236}">
                <a16:creationId xmlns:a16="http://schemas.microsoft.com/office/drawing/2014/main" id="{BE9D9EA6-662C-46CD-84E9-AA4EA76C35B8}"/>
              </a:ext>
            </a:extLst>
          </p:cNvPr>
          <p:cNvPicPr>
            <a:picLocks noChangeAspect="1"/>
          </p:cNvPicPr>
          <p:nvPr/>
        </p:nvPicPr>
        <p:blipFill>
          <a:blip r:embed="rId2"/>
          <a:stretch>
            <a:fillRect/>
          </a:stretch>
        </p:blipFill>
        <p:spPr>
          <a:xfrm>
            <a:off x="201756" y="283146"/>
            <a:ext cx="1672804" cy="524401"/>
          </a:xfrm>
          <a:prstGeom prst="rect">
            <a:avLst/>
          </a:prstGeom>
        </p:spPr>
      </p:pic>
    </p:spTree>
    <p:extLst>
      <p:ext uri="{BB962C8B-B14F-4D97-AF65-F5344CB8AC3E}">
        <p14:creationId xmlns:p14="http://schemas.microsoft.com/office/powerpoint/2010/main" val="942573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4E33-6E9E-4285-ABE0-29D22A33B7E9}"/>
              </a:ext>
            </a:extLst>
          </p:cNvPr>
          <p:cNvSpPr>
            <a:spLocks noGrp="1"/>
          </p:cNvSpPr>
          <p:nvPr>
            <p:ph type="ctrTitle"/>
          </p:nvPr>
        </p:nvSpPr>
        <p:spPr>
          <a:xfrm>
            <a:off x="1524000" y="1122363"/>
            <a:ext cx="9144000" cy="2133599"/>
          </a:xfrm>
        </p:spPr>
        <p:txBody>
          <a:bodyPr/>
          <a:lstStyle/>
          <a:p>
            <a:r>
              <a:rPr lang="en-GB" dirty="0"/>
              <a:t>Apprenticeships</a:t>
            </a:r>
          </a:p>
        </p:txBody>
      </p:sp>
      <p:sp>
        <p:nvSpPr>
          <p:cNvPr id="3" name="Subtitle 2">
            <a:extLst>
              <a:ext uri="{FF2B5EF4-FFF2-40B4-BE49-F238E27FC236}">
                <a16:creationId xmlns:a16="http://schemas.microsoft.com/office/drawing/2014/main" id="{16538423-7072-4950-AB87-77B3630DFCCB}"/>
              </a:ext>
            </a:extLst>
          </p:cNvPr>
          <p:cNvSpPr>
            <a:spLocks noGrp="1"/>
          </p:cNvSpPr>
          <p:nvPr>
            <p:ph type="subTitle" idx="1"/>
          </p:nvPr>
        </p:nvSpPr>
        <p:spPr/>
        <p:txBody>
          <a:bodyPr/>
          <a:lstStyle/>
          <a:p>
            <a:r>
              <a:rPr lang="en-GB" dirty="0"/>
              <a:t>Nikki Morgan</a:t>
            </a:r>
          </a:p>
        </p:txBody>
      </p:sp>
      <p:pic>
        <p:nvPicPr>
          <p:cNvPr id="4" name="Picture 3">
            <a:extLst>
              <a:ext uri="{FF2B5EF4-FFF2-40B4-BE49-F238E27FC236}">
                <a16:creationId xmlns:a16="http://schemas.microsoft.com/office/drawing/2014/main" id="{CCBD9583-2D58-4AAB-95A5-4D6DD49AF0B8}"/>
              </a:ext>
            </a:extLst>
          </p:cNvPr>
          <p:cNvPicPr>
            <a:picLocks noChangeAspect="1"/>
          </p:cNvPicPr>
          <p:nvPr/>
        </p:nvPicPr>
        <p:blipFill>
          <a:blip r:embed="rId2"/>
          <a:stretch>
            <a:fillRect/>
          </a:stretch>
        </p:blipFill>
        <p:spPr>
          <a:xfrm>
            <a:off x="0" y="5257800"/>
            <a:ext cx="12192161" cy="1600200"/>
          </a:xfrm>
          <a:prstGeom prst="rect">
            <a:avLst/>
          </a:prstGeom>
        </p:spPr>
      </p:pic>
      <p:pic>
        <p:nvPicPr>
          <p:cNvPr id="5" name="Picture 4" descr="Frimley Health and Care logo Final RGB HIGH res.jpg">
            <a:extLst>
              <a:ext uri="{FF2B5EF4-FFF2-40B4-BE49-F238E27FC236}">
                <a16:creationId xmlns:a16="http://schemas.microsoft.com/office/drawing/2014/main" id="{21EB2730-5634-4DA3-A68F-10C004985D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243" y="88901"/>
            <a:ext cx="3279025" cy="696412"/>
          </a:xfrm>
          <a:prstGeom prst="rect">
            <a:avLst/>
          </a:prstGeom>
        </p:spPr>
      </p:pic>
    </p:spTree>
    <p:extLst>
      <p:ext uri="{BB962C8B-B14F-4D97-AF65-F5344CB8AC3E}">
        <p14:creationId xmlns:p14="http://schemas.microsoft.com/office/powerpoint/2010/main" val="2312441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03418-BAB6-4A6F-A75D-5D804E9FAAF0}"/>
              </a:ext>
            </a:extLst>
          </p:cNvPr>
          <p:cNvSpPr>
            <a:spLocks noGrp="1"/>
          </p:cNvSpPr>
          <p:nvPr>
            <p:ph type="title"/>
          </p:nvPr>
        </p:nvSpPr>
        <p:spPr/>
        <p:txBody>
          <a:bodyPr/>
          <a:lstStyle/>
          <a:p>
            <a:r>
              <a:rPr lang="en-GB" dirty="0"/>
              <a:t>Apprenticeships</a:t>
            </a:r>
          </a:p>
        </p:txBody>
      </p:sp>
      <p:sp>
        <p:nvSpPr>
          <p:cNvPr id="3" name="Content Placeholder 2">
            <a:extLst>
              <a:ext uri="{FF2B5EF4-FFF2-40B4-BE49-F238E27FC236}">
                <a16:creationId xmlns:a16="http://schemas.microsoft.com/office/drawing/2014/main" id="{1964E9EA-ABCD-4B00-A50B-D8E69BDBB7B7}"/>
              </a:ext>
            </a:extLst>
          </p:cNvPr>
          <p:cNvSpPr>
            <a:spLocks noGrp="1"/>
          </p:cNvSpPr>
          <p:nvPr>
            <p:ph idx="1"/>
          </p:nvPr>
        </p:nvSpPr>
        <p:spPr/>
        <p:txBody>
          <a:bodyPr/>
          <a:lstStyle/>
          <a:p>
            <a:r>
              <a:rPr lang="en-GB" dirty="0"/>
              <a:t>Real job with work based learning</a:t>
            </a:r>
          </a:p>
          <a:p>
            <a:r>
              <a:rPr lang="en-GB" dirty="0"/>
              <a:t>All ages</a:t>
            </a:r>
          </a:p>
          <a:p>
            <a:r>
              <a:rPr lang="en-GB" dirty="0"/>
              <a:t>Recognised qualification</a:t>
            </a:r>
          </a:p>
          <a:p>
            <a:r>
              <a:rPr lang="en-GB" dirty="0"/>
              <a:t>Level 2-7 (Intermediate – Masters)</a:t>
            </a:r>
          </a:p>
          <a:p>
            <a:r>
              <a:rPr lang="en-GB" dirty="0"/>
              <a:t>Duration – min 1 year</a:t>
            </a:r>
          </a:p>
          <a:p>
            <a:r>
              <a:rPr lang="en-GB" dirty="0"/>
              <a:t>Functional Skills</a:t>
            </a:r>
          </a:p>
          <a:p>
            <a:r>
              <a:rPr lang="en-GB" dirty="0"/>
              <a:t>Career development</a:t>
            </a:r>
          </a:p>
        </p:txBody>
      </p:sp>
      <p:pic>
        <p:nvPicPr>
          <p:cNvPr id="4" name="Picture 3">
            <a:extLst>
              <a:ext uri="{FF2B5EF4-FFF2-40B4-BE49-F238E27FC236}">
                <a16:creationId xmlns:a16="http://schemas.microsoft.com/office/drawing/2014/main" id="{D43C8EA5-3052-459E-8FB2-C7CE9E3F1224}"/>
              </a:ext>
            </a:extLst>
          </p:cNvPr>
          <p:cNvPicPr>
            <a:picLocks noChangeAspect="1"/>
          </p:cNvPicPr>
          <p:nvPr/>
        </p:nvPicPr>
        <p:blipFill>
          <a:blip r:embed="rId2"/>
          <a:stretch>
            <a:fillRect/>
          </a:stretch>
        </p:blipFill>
        <p:spPr>
          <a:xfrm>
            <a:off x="0" y="5257800"/>
            <a:ext cx="12192161" cy="1600200"/>
          </a:xfrm>
          <a:prstGeom prst="rect">
            <a:avLst/>
          </a:prstGeom>
        </p:spPr>
      </p:pic>
    </p:spTree>
    <p:extLst>
      <p:ext uri="{BB962C8B-B14F-4D97-AF65-F5344CB8AC3E}">
        <p14:creationId xmlns:p14="http://schemas.microsoft.com/office/powerpoint/2010/main" val="24355467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9D024-37A9-4988-8E98-375E60D229D0}"/>
              </a:ext>
            </a:extLst>
          </p:cNvPr>
          <p:cNvSpPr>
            <a:spLocks noGrp="1"/>
          </p:cNvSpPr>
          <p:nvPr>
            <p:ph type="title"/>
          </p:nvPr>
        </p:nvSpPr>
        <p:spPr/>
        <p:txBody>
          <a:bodyPr/>
          <a:lstStyle/>
          <a:p>
            <a:r>
              <a:rPr lang="en-GB" sz="4400" dirty="0"/>
              <a:t>Healthcare Support Worker level 2 Apprenticeship</a:t>
            </a:r>
            <a:endParaRPr lang="en-GB" dirty="0"/>
          </a:p>
        </p:txBody>
      </p:sp>
      <p:sp>
        <p:nvSpPr>
          <p:cNvPr id="3" name="Content Placeholder 2">
            <a:extLst>
              <a:ext uri="{FF2B5EF4-FFF2-40B4-BE49-F238E27FC236}">
                <a16:creationId xmlns:a16="http://schemas.microsoft.com/office/drawing/2014/main" id="{A4838687-DAD4-4F5A-8674-45BE5B577A71}"/>
              </a:ext>
            </a:extLst>
          </p:cNvPr>
          <p:cNvSpPr>
            <a:spLocks noGrp="1"/>
          </p:cNvSpPr>
          <p:nvPr>
            <p:ph idx="1"/>
          </p:nvPr>
        </p:nvSpPr>
        <p:spPr>
          <a:xfrm>
            <a:off x="304800" y="1825625"/>
            <a:ext cx="11049000" cy="4351338"/>
          </a:xfrm>
        </p:spPr>
        <p:txBody>
          <a:bodyPr/>
          <a:lstStyle/>
          <a:p>
            <a:endParaRPr lang="en-GB" sz="2400" dirty="0">
              <a:latin typeface="+mn-lt"/>
            </a:endParaRPr>
          </a:p>
          <a:p>
            <a:endParaRPr lang="en-GB" sz="2400" dirty="0"/>
          </a:p>
          <a:p>
            <a:r>
              <a:rPr lang="en-GB" sz="2400" dirty="0">
                <a:latin typeface="+mn-lt"/>
              </a:rPr>
              <a:t>12 to 15 months</a:t>
            </a:r>
          </a:p>
          <a:p>
            <a:r>
              <a:rPr lang="en-GB" sz="2400" dirty="0">
                <a:latin typeface="+mn-lt"/>
              </a:rPr>
              <a:t>Funded through the organisation</a:t>
            </a:r>
          </a:p>
          <a:p>
            <a:r>
              <a:rPr lang="en-GB" sz="2400" dirty="0"/>
              <a:t>L</a:t>
            </a:r>
            <a:r>
              <a:rPr lang="en-GB" sz="2400" dirty="0">
                <a:latin typeface="+mn-lt"/>
              </a:rPr>
              <a:t>evel 2 – equivalent to GCSE’s</a:t>
            </a:r>
          </a:p>
          <a:p>
            <a:pPr>
              <a:lnSpc>
                <a:spcPct val="50000"/>
              </a:lnSpc>
            </a:pPr>
            <a:r>
              <a:rPr lang="en-GB" sz="2400" dirty="0">
                <a:latin typeface="+mn-lt"/>
              </a:rPr>
              <a:t>Need to achieve Level 1 in English </a:t>
            </a:r>
          </a:p>
          <a:p>
            <a:pPr marL="0" indent="0">
              <a:lnSpc>
                <a:spcPct val="50000"/>
              </a:lnSpc>
              <a:buNone/>
            </a:pPr>
            <a:r>
              <a:rPr lang="en-GB" sz="2400" dirty="0">
                <a:latin typeface="+mn-lt"/>
              </a:rPr>
              <a:t>   &amp; Maths</a:t>
            </a:r>
            <a:endParaRPr lang="en-GB" sz="2400" dirty="0">
              <a:solidFill>
                <a:srgbClr val="002060"/>
              </a:solidFill>
              <a:latin typeface="+mn-lt"/>
            </a:endParaRPr>
          </a:p>
          <a:p>
            <a:pPr marL="0" indent="0">
              <a:buNone/>
            </a:pPr>
            <a:endParaRPr lang="en-GB" dirty="0"/>
          </a:p>
        </p:txBody>
      </p:sp>
      <p:pic>
        <p:nvPicPr>
          <p:cNvPr id="4" name="Picture 3">
            <a:extLst>
              <a:ext uri="{FF2B5EF4-FFF2-40B4-BE49-F238E27FC236}">
                <a16:creationId xmlns:a16="http://schemas.microsoft.com/office/drawing/2014/main" id="{8CA36455-B5F2-44CC-9B25-462856A5381F}"/>
              </a:ext>
            </a:extLst>
          </p:cNvPr>
          <p:cNvPicPr>
            <a:picLocks noChangeAspect="1"/>
          </p:cNvPicPr>
          <p:nvPr/>
        </p:nvPicPr>
        <p:blipFill>
          <a:blip r:embed="rId2"/>
          <a:stretch>
            <a:fillRect/>
          </a:stretch>
        </p:blipFill>
        <p:spPr>
          <a:xfrm>
            <a:off x="0" y="5359400"/>
            <a:ext cx="12192161" cy="1498600"/>
          </a:xfrm>
          <a:prstGeom prst="rect">
            <a:avLst/>
          </a:prstGeom>
        </p:spPr>
      </p:pic>
      <p:pic>
        <p:nvPicPr>
          <p:cNvPr id="5" name="Picture 4">
            <a:extLst>
              <a:ext uri="{FF2B5EF4-FFF2-40B4-BE49-F238E27FC236}">
                <a16:creationId xmlns:a16="http://schemas.microsoft.com/office/drawing/2014/main" id="{B1E76416-ABA7-41FA-A924-9CAE6627D9F6}"/>
              </a:ext>
            </a:extLst>
          </p:cNvPr>
          <p:cNvPicPr>
            <a:picLocks noChangeAspect="1"/>
          </p:cNvPicPr>
          <p:nvPr/>
        </p:nvPicPr>
        <p:blipFill>
          <a:blip r:embed="rId3"/>
          <a:stretch>
            <a:fillRect/>
          </a:stretch>
        </p:blipFill>
        <p:spPr>
          <a:xfrm>
            <a:off x="4895278" y="1626445"/>
            <a:ext cx="5633022" cy="4162694"/>
          </a:xfrm>
          <a:prstGeom prst="rect">
            <a:avLst/>
          </a:prstGeom>
        </p:spPr>
      </p:pic>
      <p:cxnSp>
        <p:nvCxnSpPr>
          <p:cNvPr id="6" name="Straight Arrow Connector 5">
            <a:extLst>
              <a:ext uri="{FF2B5EF4-FFF2-40B4-BE49-F238E27FC236}">
                <a16:creationId xmlns:a16="http://schemas.microsoft.com/office/drawing/2014/main" id="{2728BC6E-D886-46AB-9713-8C6A31AACE2E}"/>
              </a:ext>
            </a:extLst>
          </p:cNvPr>
          <p:cNvCxnSpPr>
            <a:cxnSpLocks/>
          </p:cNvCxnSpPr>
          <p:nvPr/>
        </p:nvCxnSpPr>
        <p:spPr>
          <a:xfrm>
            <a:off x="5143500" y="1825625"/>
            <a:ext cx="457200" cy="147613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40171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9D024-37A9-4988-8E98-375E60D229D0}"/>
              </a:ext>
            </a:extLst>
          </p:cNvPr>
          <p:cNvSpPr>
            <a:spLocks noGrp="1"/>
          </p:cNvSpPr>
          <p:nvPr>
            <p:ph type="title"/>
          </p:nvPr>
        </p:nvSpPr>
        <p:spPr/>
        <p:txBody>
          <a:bodyPr/>
          <a:lstStyle/>
          <a:p>
            <a:r>
              <a:rPr lang="en-GB" sz="4400" dirty="0"/>
              <a:t>Senior Healthcare Support Worker level 3 Apprenticeship</a:t>
            </a:r>
            <a:endParaRPr lang="en-GB" dirty="0"/>
          </a:p>
        </p:txBody>
      </p:sp>
      <p:sp>
        <p:nvSpPr>
          <p:cNvPr id="3" name="Content Placeholder 2">
            <a:extLst>
              <a:ext uri="{FF2B5EF4-FFF2-40B4-BE49-F238E27FC236}">
                <a16:creationId xmlns:a16="http://schemas.microsoft.com/office/drawing/2014/main" id="{A4838687-DAD4-4F5A-8674-45BE5B577A71}"/>
              </a:ext>
            </a:extLst>
          </p:cNvPr>
          <p:cNvSpPr>
            <a:spLocks noGrp="1"/>
          </p:cNvSpPr>
          <p:nvPr>
            <p:ph idx="1"/>
          </p:nvPr>
        </p:nvSpPr>
        <p:spPr>
          <a:xfrm>
            <a:off x="355600" y="1825625"/>
            <a:ext cx="11264900" cy="4351338"/>
          </a:xfrm>
        </p:spPr>
        <p:txBody>
          <a:bodyPr>
            <a:normAutofit/>
          </a:bodyPr>
          <a:lstStyle/>
          <a:p>
            <a:r>
              <a:rPr lang="en-GB" sz="2600" dirty="0">
                <a:latin typeface="+mn-lt"/>
              </a:rPr>
              <a:t>12 - 18 months</a:t>
            </a:r>
          </a:p>
          <a:p>
            <a:r>
              <a:rPr lang="en-GB" sz="2600" dirty="0">
                <a:latin typeface="+mn-lt"/>
              </a:rPr>
              <a:t>Funded through the organisation</a:t>
            </a:r>
          </a:p>
          <a:p>
            <a:r>
              <a:rPr lang="en-GB" sz="2600" dirty="0">
                <a:latin typeface="+mn-lt"/>
              </a:rPr>
              <a:t>Level 3 – equivalent to A 'levels</a:t>
            </a:r>
          </a:p>
          <a:p>
            <a:pPr>
              <a:lnSpc>
                <a:spcPct val="50000"/>
              </a:lnSpc>
            </a:pPr>
            <a:r>
              <a:rPr lang="en-GB" sz="2600" dirty="0">
                <a:latin typeface="+mn-lt"/>
              </a:rPr>
              <a:t>Need to achieve level 2 in English </a:t>
            </a:r>
          </a:p>
          <a:p>
            <a:pPr marL="0" indent="0">
              <a:lnSpc>
                <a:spcPct val="50000"/>
              </a:lnSpc>
              <a:buNone/>
            </a:pPr>
            <a:r>
              <a:rPr lang="en-GB" sz="2600" dirty="0"/>
              <a:t>   </a:t>
            </a:r>
            <a:r>
              <a:rPr lang="en-GB" sz="2600" dirty="0">
                <a:latin typeface="+mn-lt"/>
              </a:rPr>
              <a:t>&amp; Maths</a:t>
            </a:r>
          </a:p>
          <a:p>
            <a:pPr marL="0" indent="0">
              <a:buNone/>
            </a:pPr>
            <a:endParaRPr lang="en-GB" sz="2800" dirty="0">
              <a:solidFill>
                <a:srgbClr val="002060"/>
              </a:solidFill>
              <a:latin typeface="+mn-lt"/>
            </a:endParaRPr>
          </a:p>
          <a:p>
            <a:pPr>
              <a:lnSpc>
                <a:spcPct val="50000"/>
              </a:lnSpc>
            </a:pPr>
            <a:r>
              <a:rPr lang="en-GB" sz="2400" dirty="0">
                <a:latin typeface="+mn-lt"/>
              </a:rPr>
              <a:t>Choose a pathway - Maternity, AHP, </a:t>
            </a:r>
          </a:p>
          <a:p>
            <a:pPr marL="0" indent="0">
              <a:lnSpc>
                <a:spcPct val="50000"/>
              </a:lnSpc>
              <a:buNone/>
            </a:pPr>
            <a:r>
              <a:rPr lang="en-GB" sz="2400" dirty="0"/>
              <a:t>   </a:t>
            </a:r>
            <a:r>
              <a:rPr lang="en-GB" sz="2400" dirty="0">
                <a:latin typeface="+mn-lt"/>
              </a:rPr>
              <a:t>Theatres, Adult and Children’s Nursing</a:t>
            </a:r>
          </a:p>
          <a:p>
            <a:pPr marL="0" indent="0">
              <a:buNone/>
            </a:pPr>
            <a:endParaRPr lang="en-GB" dirty="0"/>
          </a:p>
        </p:txBody>
      </p:sp>
      <p:pic>
        <p:nvPicPr>
          <p:cNvPr id="4" name="Picture 3">
            <a:extLst>
              <a:ext uri="{FF2B5EF4-FFF2-40B4-BE49-F238E27FC236}">
                <a16:creationId xmlns:a16="http://schemas.microsoft.com/office/drawing/2014/main" id="{8CA36455-B5F2-44CC-9B25-462856A5381F}"/>
              </a:ext>
            </a:extLst>
          </p:cNvPr>
          <p:cNvPicPr>
            <a:picLocks noChangeAspect="1"/>
          </p:cNvPicPr>
          <p:nvPr/>
        </p:nvPicPr>
        <p:blipFill>
          <a:blip r:embed="rId2"/>
          <a:stretch>
            <a:fillRect/>
          </a:stretch>
        </p:blipFill>
        <p:spPr>
          <a:xfrm>
            <a:off x="0" y="5257800"/>
            <a:ext cx="12192161" cy="1600200"/>
          </a:xfrm>
          <a:prstGeom prst="rect">
            <a:avLst/>
          </a:prstGeom>
        </p:spPr>
      </p:pic>
      <p:pic>
        <p:nvPicPr>
          <p:cNvPr id="5" name="Picture 4">
            <a:extLst>
              <a:ext uri="{FF2B5EF4-FFF2-40B4-BE49-F238E27FC236}">
                <a16:creationId xmlns:a16="http://schemas.microsoft.com/office/drawing/2014/main" id="{30E21ACB-117A-47FB-A9F9-915C60949997}"/>
              </a:ext>
            </a:extLst>
          </p:cNvPr>
          <p:cNvPicPr>
            <a:picLocks noChangeAspect="1"/>
          </p:cNvPicPr>
          <p:nvPr/>
        </p:nvPicPr>
        <p:blipFill>
          <a:blip r:embed="rId3"/>
          <a:stretch>
            <a:fillRect/>
          </a:stretch>
        </p:blipFill>
        <p:spPr>
          <a:xfrm>
            <a:off x="5448544" y="1574666"/>
            <a:ext cx="6044956" cy="4162694"/>
          </a:xfrm>
          <a:prstGeom prst="rect">
            <a:avLst/>
          </a:prstGeom>
        </p:spPr>
      </p:pic>
      <p:cxnSp>
        <p:nvCxnSpPr>
          <p:cNvPr id="6" name="Straight Arrow Connector 5">
            <a:extLst>
              <a:ext uri="{FF2B5EF4-FFF2-40B4-BE49-F238E27FC236}">
                <a16:creationId xmlns:a16="http://schemas.microsoft.com/office/drawing/2014/main" id="{17A075B2-A12D-44EB-B1CB-38B36A0DF2B7}"/>
              </a:ext>
            </a:extLst>
          </p:cNvPr>
          <p:cNvCxnSpPr>
            <a:cxnSpLocks/>
          </p:cNvCxnSpPr>
          <p:nvPr/>
        </p:nvCxnSpPr>
        <p:spPr>
          <a:xfrm flipH="1">
            <a:off x="7659861" y="2082800"/>
            <a:ext cx="1611139" cy="134620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33068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9D024-37A9-4988-8E98-375E60D229D0}"/>
              </a:ext>
            </a:extLst>
          </p:cNvPr>
          <p:cNvSpPr>
            <a:spLocks noGrp="1"/>
          </p:cNvSpPr>
          <p:nvPr>
            <p:ph type="title"/>
          </p:nvPr>
        </p:nvSpPr>
        <p:spPr/>
        <p:txBody>
          <a:bodyPr/>
          <a:lstStyle/>
          <a:p>
            <a:r>
              <a:rPr lang="en-GB" dirty="0"/>
              <a:t>Adult Care Worker Level 2 A</a:t>
            </a:r>
            <a:r>
              <a:rPr lang="en-GB" sz="4400" dirty="0"/>
              <a:t>pprenticeship</a:t>
            </a:r>
            <a:endParaRPr lang="en-GB" dirty="0"/>
          </a:p>
        </p:txBody>
      </p:sp>
      <p:sp>
        <p:nvSpPr>
          <p:cNvPr id="3" name="Content Placeholder 2">
            <a:extLst>
              <a:ext uri="{FF2B5EF4-FFF2-40B4-BE49-F238E27FC236}">
                <a16:creationId xmlns:a16="http://schemas.microsoft.com/office/drawing/2014/main" id="{A4838687-DAD4-4F5A-8674-45BE5B577A71}"/>
              </a:ext>
            </a:extLst>
          </p:cNvPr>
          <p:cNvSpPr>
            <a:spLocks noGrp="1"/>
          </p:cNvSpPr>
          <p:nvPr>
            <p:ph idx="1"/>
          </p:nvPr>
        </p:nvSpPr>
        <p:spPr>
          <a:xfrm>
            <a:off x="355600" y="1825625"/>
            <a:ext cx="11264900" cy="4351338"/>
          </a:xfrm>
        </p:spPr>
        <p:txBody>
          <a:bodyPr>
            <a:normAutofit/>
          </a:bodyPr>
          <a:lstStyle/>
          <a:p>
            <a:r>
              <a:rPr lang="en-GB" sz="2600" dirty="0">
                <a:latin typeface="+mn-lt"/>
              </a:rPr>
              <a:t>12 - 15 months</a:t>
            </a:r>
          </a:p>
          <a:p>
            <a:r>
              <a:rPr lang="en-GB" sz="2600" dirty="0">
                <a:latin typeface="+mn-lt"/>
              </a:rPr>
              <a:t>Funded through the organisation</a:t>
            </a:r>
          </a:p>
          <a:p>
            <a:r>
              <a:rPr lang="en-GB" sz="2400" dirty="0"/>
              <a:t>L</a:t>
            </a:r>
            <a:r>
              <a:rPr lang="en-GB" sz="2400" dirty="0">
                <a:latin typeface="+mn-lt"/>
              </a:rPr>
              <a:t>evel 2 – equivalent to GCSE’s</a:t>
            </a:r>
          </a:p>
          <a:p>
            <a:pPr>
              <a:lnSpc>
                <a:spcPct val="50000"/>
              </a:lnSpc>
            </a:pPr>
            <a:r>
              <a:rPr lang="en-GB" sz="2400" dirty="0">
                <a:latin typeface="+mn-lt"/>
              </a:rPr>
              <a:t>Need to achieve Level 1 in English </a:t>
            </a:r>
          </a:p>
          <a:p>
            <a:pPr marL="0" indent="0">
              <a:lnSpc>
                <a:spcPct val="50000"/>
              </a:lnSpc>
              <a:buNone/>
            </a:pPr>
            <a:r>
              <a:rPr lang="en-GB" sz="2400" dirty="0">
                <a:latin typeface="+mn-lt"/>
              </a:rPr>
              <a:t>   &amp; Maths</a:t>
            </a:r>
            <a:endParaRPr lang="en-GB" sz="2400" dirty="0">
              <a:solidFill>
                <a:srgbClr val="002060"/>
              </a:solidFill>
              <a:latin typeface="+mn-lt"/>
            </a:endParaRPr>
          </a:p>
          <a:p>
            <a:pPr marL="0" indent="0">
              <a:lnSpc>
                <a:spcPct val="50000"/>
              </a:lnSpc>
              <a:buNone/>
            </a:pPr>
            <a:endParaRPr lang="en-GB" sz="2400" dirty="0">
              <a:latin typeface="+mn-lt"/>
            </a:endParaRPr>
          </a:p>
          <a:p>
            <a:pPr marL="0" indent="0">
              <a:buNone/>
            </a:pPr>
            <a:endParaRPr lang="en-GB" dirty="0"/>
          </a:p>
        </p:txBody>
      </p:sp>
      <p:pic>
        <p:nvPicPr>
          <p:cNvPr id="4" name="Picture 3">
            <a:extLst>
              <a:ext uri="{FF2B5EF4-FFF2-40B4-BE49-F238E27FC236}">
                <a16:creationId xmlns:a16="http://schemas.microsoft.com/office/drawing/2014/main" id="{8CA36455-B5F2-44CC-9B25-462856A5381F}"/>
              </a:ext>
            </a:extLst>
          </p:cNvPr>
          <p:cNvPicPr>
            <a:picLocks noChangeAspect="1"/>
          </p:cNvPicPr>
          <p:nvPr/>
        </p:nvPicPr>
        <p:blipFill>
          <a:blip r:embed="rId2"/>
          <a:stretch>
            <a:fillRect/>
          </a:stretch>
        </p:blipFill>
        <p:spPr>
          <a:xfrm>
            <a:off x="0" y="5257800"/>
            <a:ext cx="12192161" cy="1600200"/>
          </a:xfrm>
          <a:prstGeom prst="rect">
            <a:avLst/>
          </a:prstGeom>
        </p:spPr>
      </p:pic>
      <p:pic>
        <p:nvPicPr>
          <p:cNvPr id="7" name="Picture 6">
            <a:extLst>
              <a:ext uri="{FF2B5EF4-FFF2-40B4-BE49-F238E27FC236}">
                <a16:creationId xmlns:a16="http://schemas.microsoft.com/office/drawing/2014/main" id="{81B54C9D-D21F-4FBB-9F42-E903C605ADC9}"/>
              </a:ext>
            </a:extLst>
          </p:cNvPr>
          <p:cNvPicPr>
            <a:picLocks noChangeAspect="1"/>
          </p:cNvPicPr>
          <p:nvPr/>
        </p:nvPicPr>
        <p:blipFill rotWithShape="1">
          <a:blip r:embed="rId3"/>
          <a:srcRect b="52316"/>
          <a:stretch/>
        </p:blipFill>
        <p:spPr>
          <a:xfrm>
            <a:off x="3776904" y="3590924"/>
            <a:ext cx="5800725" cy="1666876"/>
          </a:xfrm>
          <a:prstGeom prst="rect">
            <a:avLst/>
          </a:prstGeom>
        </p:spPr>
      </p:pic>
      <p:pic>
        <p:nvPicPr>
          <p:cNvPr id="8" name="Picture 7">
            <a:extLst>
              <a:ext uri="{FF2B5EF4-FFF2-40B4-BE49-F238E27FC236}">
                <a16:creationId xmlns:a16="http://schemas.microsoft.com/office/drawing/2014/main" id="{618929B8-218F-4742-A6BD-5DD2CCD7485C}"/>
              </a:ext>
            </a:extLst>
          </p:cNvPr>
          <p:cNvPicPr>
            <a:picLocks noChangeAspect="1"/>
          </p:cNvPicPr>
          <p:nvPr/>
        </p:nvPicPr>
        <p:blipFill>
          <a:blip r:embed="rId4"/>
          <a:stretch>
            <a:fillRect/>
          </a:stretch>
        </p:blipFill>
        <p:spPr>
          <a:xfrm>
            <a:off x="10010855" y="3523456"/>
            <a:ext cx="1895475" cy="1666875"/>
          </a:xfrm>
          <a:prstGeom prst="rect">
            <a:avLst/>
          </a:prstGeom>
        </p:spPr>
      </p:pic>
      <p:cxnSp>
        <p:nvCxnSpPr>
          <p:cNvPr id="9" name="Straight Arrow Connector 8">
            <a:extLst>
              <a:ext uri="{FF2B5EF4-FFF2-40B4-BE49-F238E27FC236}">
                <a16:creationId xmlns:a16="http://schemas.microsoft.com/office/drawing/2014/main" id="{A7B4D36B-78F9-4552-99BF-3E2BC95F5F1D}"/>
              </a:ext>
            </a:extLst>
          </p:cNvPr>
          <p:cNvCxnSpPr>
            <a:cxnSpLocks/>
          </p:cNvCxnSpPr>
          <p:nvPr/>
        </p:nvCxnSpPr>
        <p:spPr>
          <a:xfrm flipH="1">
            <a:off x="5140573" y="2575420"/>
            <a:ext cx="1629343" cy="1299204"/>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6315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D2F2911-B283-4BFB-82FC-3F13587170C4}"/>
              </a:ext>
            </a:extLst>
          </p:cNvPr>
          <p:cNvSpPr>
            <a:spLocks noGrp="1"/>
          </p:cNvSpPr>
          <p:nvPr>
            <p:ph type="ftr" sz="quarter" idx="3"/>
          </p:nvPr>
        </p:nvSpPr>
        <p:spPr/>
        <p:txBody>
          <a:bodyPr/>
          <a:lstStyle/>
          <a:p>
            <a:r>
              <a:rPr lang="en-GB" dirty="0"/>
              <a:t>#FutureFHFT</a:t>
            </a:r>
          </a:p>
        </p:txBody>
      </p:sp>
      <p:sp>
        <p:nvSpPr>
          <p:cNvPr id="5" name="Slide Number Placeholder 4">
            <a:extLst>
              <a:ext uri="{FF2B5EF4-FFF2-40B4-BE49-F238E27FC236}">
                <a16:creationId xmlns:a16="http://schemas.microsoft.com/office/drawing/2014/main" id="{7D7514F2-239F-4A95-8283-0D9544E1870A}"/>
              </a:ext>
            </a:extLst>
          </p:cNvPr>
          <p:cNvSpPr>
            <a:spLocks noGrp="1"/>
          </p:cNvSpPr>
          <p:nvPr>
            <p:ph type="sldNum" sz="quarter" idx="4"/>
          </p:nvPr>
        </p:nvSpPr>
        <p:spPr/>
        <p:txBody>
          <a:bodyPr/>
          <a:lstStyle/>
          <a:p>
            <a:fld id="{5E0E8EA8-667E-44BC-89EC-3FD29D4853EB}" type="slidenum">
              <a:rPr lang="en-GB" smtClean="0"/>
              <a:pPr/>
              <a:t>5</a:t>
            </a:fld>
            <a:endParaRPr lang="en-GB" dirty="0"/>
          </a:p>
        </p:txBody>
      </p:sp>
      <p:pic>
        <p:nvPicPr>
          <p:cNvPr id="3" name="Picture 2">
            <a:extLst>
              <a:ext uri="{FF2B5EF4-FFF2-40B4-BE49-F238E27FC236}">
                <a16:creationId xmlns:a16="http://schemas.microsoft.com/office/drawing/2014/main" id="{3B69175D-5E1E-4BD6-A6C6-0FFEE846E572}"/>
              </a:ext>
            </a:extLst>
          </p:cNvPr>
          <p:cNvPicPr>
            <a:picLocks noChangeAspect="1"/>
          </p:cNvPicPr>
          <p:nvPr/>
        </p:nvPicPr>
        <p:blipFill>
          <a:blip r:embed="rId3">
            <a:alphaModFix amt="17000"/>
          </a:blip>
          <a:stretch>
            <a:fillRect/>
          </a:stretch>
        </p:blipFill>
        <p:spPr>
          <a:xfrm>
            <a:off x="-1573415" y="1725018"/>
            <a:ext cx="10317288" cy="5315543"/>
          </a:xfrm>
          <a:prstGeom prst="rect">
            <a:avLst/>
          </a:prstGeom>
          <a:effectLst>
            <a:softEdge rad="635000"/>
          </a:effectLst>
        </p:spPr>
      </p:pic>
      <p:sp>
        <p:nvSpPr>
          <p:cNvPr id="10" name="TextBox 9">
            <a:extLst>
              <a:ext uri="{FF2B5EF4-FFF2-40B4-BE49-F238E27FC236}">
                <a16:creationId xmlns:a16="http://schemas.microsoft.com/office/drawing/2014/main" id="{5290DDCC-FD88-44BE-AEA3-CC7A8B834E27}"/>
              </a:ext>
            </a:extLst>
          </p:cNvPr>
          <p:cNvSpPr txBox="1"/>
          <p:nvPr/>
        </p:nvSpPr>
        <p:spPr>
          <a:xfrm>
            <a:off x="4918591" y="1141736"/>
            <a:ext cx="6675120" cy="1015663"/>
          </a:xfrm>
          <a:prstGeom prst="rect">
            <a:avLst/>
          </a:prstGeom>
          <a:noFill/>
        </p:spPr>
        <p:txBody>
          <a:bodyPr wrap="square">
            <a:spAutoFit/>
          </a:bodyPr>
          <a:lstStyle/>
          <a:p>
            <a:r>
              <a:rPr lang="en-GB" sz="6000" dirty="0">
                <a:solidFill>
                  <a:schemeClr val="accent1">
                    <a:lumMod val="75000"/>
                  </a:schemeClr>
                </a:solidFill>
                <a:latin typeface="Arial" panose="020B0604020202020204" pitchFamily="34" charset="0"/>
                <a:cs typeface="Arial" panose="020B0604020202020204" pitchFamily="34" charset="0"/>
              </a:rPr>
              <a:t>Introduction</a:t>
            </a:r>
          </a:p>
        </p:txBody>
      </p:sp>
      <p:sp>
        <p:nvSpPr>
          <p:cNvPr id="11" name="TextBox 10">
            <a:extLst>
              <a:ext uri="{FF2B5EF4-FFF2-40B4-BE49-F238E27FC236}">
                <a16:creationId xmlns:a16="http://schemas.microsoft.com/office/drawing/2014/main" id="{6DBD37D9-3564-49FE-B3DD-D42731AD3CBD}"/>
              </a:ext>
            </a:extLst>
          </p:cNvPr>
          <p:cNvSpPr txBox="1"/>
          <p:nvPr/>
        </p:nvSpPr>
        <p:spPr>
          <a:xfrm>
            <a:off x="4918591" y="2196440"/>
            <a:ext cx="7205472" cy="2800767"/>
          </a:xfrm>
          <a:prstGeom prst="rect">
            <a:avLst/>
          </a:prstGeom>
          <a:noFill/>
        </p:spPr>
        <p:txBody>
          <a:bodyPr wrap="square">
            <a:spAutoFit/>
          </a:bodyPr>
          <a:lstStyle/>
          <a:p>
            <a:r>
              <a:rPr lang="en-GB" dirty="0">
                <a:solidFill>
                  <a:schemeClr val="tx1">
                    <a:lumMod val="50000"/>
                    <a:lumOff val="50000"/>
                  </a:schemeClr>
                </a:solidFill>
              </a:rPr>
              <a:t>A large acute NHS Trust employing around 12,000 people </a:t>
            </a:r>
          </a:p>
          <a:p>
            <a:r>
              <a:rPr lang="en-GB" dirty="0">
                <a:solidFill>
                  <a:schemeClr val="tx1">
                    <a:lumMod val="50000"/>
                    <a:lumOff val="50000"/>
                  </a:schemeClr>
                </a:solidFill>
              </a:rPr>
              <a:t>+ flexible workers</a:t>
            </a:r>
          </a:p>
          <a:p>
            <a:endParaRPr lang="en-GB" sz="1800" dirty="0">
              <a:solidFill>
                <a:schemeClr val="tx1">
                  <a:lumMod val="50000"/>
                  <a:lumOff val="50000"/>
                </a:schemeClr>
              </a:solidFill>
            </a:endParaRPr>
          </a:p>
          <a:p>
            <a:r>
              <a:rPr lang="en-GB" b="1" dirty="0">
                <a:solidFill>
                  <a:schemeClr val="tx1">
                    <a:lumMod val="50000"/>
                    <a:lumOff val="50000"/>
                  </a:schemeClr>
                </a:solidFill>
              </a:rPr>
              <a:t>Three main sites: </a:t>
            </a:r>
          </a:p>
          <a:p>
            <a:pPr marL="742950" lvl="1" indent="-285750">
              <a:buFont typeface="Arial" panose="020B0604020202020204" pitchFamily="34" charset="0"/>
              <a:buChar char="•"/>
            </a:pPr>
            <a:r>
              <a:rPr lang="en-GB" dirty="0">
                <a:solidFill>
                  <a:schemeClr val="tx1">
                    <a:lumMod val="50000"/>
                    <a:lumOff val="50000"/>
                  </a:schemeClr>
                </a:solidFill>
              </a:rPr>
              <a:t>Frimley Park Hospital, Surrey</a:t>
            </a:r>
          </a:p>
          <a:p>
            <a:pPr marL="742950" lvl="1" indent="-285750">
              <a:buFont typeface="Arial" panose="020B0604020202020204" pitchFamily="34" charset="0"/>
              <a:buChar char="•"/>
            </a:pPr>
            <a:r>
              <a:rPr lang="en-GB" dirty="0">
                <a:solidFill>
                  <a:schemeClr val="tx1">
                    <a:lumMod val="50000"/>
                    <a:lumOff val="50000"/>
                  </a:schemeClr>
                </a:solidFill>
              </a:rPr>
              <a:t>Heatherwood Hospital, Ascot, Berkshire</a:t>
            </a:r>
          </a:p>
          <a:p>
            <a:pPr marL="742950" lvl="1" indent="-285750">
              <a:buFont typeface="Arial" panose="020B0604020202020204" pitchFamily="34" charset="0"/>
              <a:buChar char="•"/>
            </a:pPr>
            <a:r>
              <a:rPr lang="en-GB" dirty="0">
                <a:solidFill>
                  <a:schemeClr val="tx1">
                    <a:lumMod val="50000"/>
                    <a:lumOff val="50000"/>
                  </a:schemeClr>
                </a:solidFill>
              </a:rPr>
              <a:t>Wexham Park Hospital, Slough</a:t>
            </a:r>
          </a:p>
          <a:p>
            <a:pPr marL="742950" lvl="1" indent="-285750">
              <a:buFont typeface="Arial" panose="020B0604020202020204" pitchFamily="34" charset="0"/>
              <a:buChar char="•"/>
            </a:pPr>
            <a:r>
              <a:rPr lang="en-GB" dirty="0">
                <a:solidFill>
                  <a:schemeClr val="tx1">
                    <a:lumMod val="50000"/>
                    <a:lumOff val="50000"/>
                  </a:schemeClr>
                </a:solidFill>
              </a:rPr>
              <a:t>Community services across Berkshire, Hampshire, Surrey </a:t>
            </a:r>
          </a:p>
          <a:p>
            <a:pPr lvl="1"/>
            <a:r>
              <a:rPr lang="en-GB" dirty="0">
                <a:solidFill>
                  <a:schemeClr val="tx1">
                    <a:lumMod val="50000"/>
                    <a:lumOff val="50000"/>
                  </a:schemeClr>
                </a:solidFill>
              </a:rPr>
              <a:t>      and South Buckinghamshire</a:t>
            </a:r>
          </a:p>
          <a:p>
            <a:pPr lvl="1"/>
            <a:endParaRPr lang="en-GB" sz="1400" dirty="0">
              <a:solidFill>
                <a:schemeClr val="tx1">
                  <a:lumMod val="50000"/>
                  <a:lumOff val="50000"/>
                </a:schemeClr>
              </a:solidFill>
            </a:endParaRPr>
          </a:p>
        </p:txBody>
      </p:sp>
      <p:pic>
        <p:nvPicPr>
          <p:cNvPr id="12" name="Picture 11">
            <a:extLst>
              <a:ext uri="{FF2B5EF4-FFF2-40B4-BE49-F238E27FC236}">
                <a16:creationId xmlns:a16="http://schemas.microsoft.com/office/drawing/2014/main" id="{C193D4C4-E9CD-48FF-A0E7-67F14B2735BA}"/>
              </a:ext>
            </a:extLst>
          </p:cNvPr>
          <p:cNvPicPr>
            <a:picLocks noChangeAspect="1"/>
          </p:cNvPicPr>
          <p:nvPr/>
        </p:nvPicPr>
        <p:blipFill>
          <a:blip r:embed="rId4"/>
          <a:stretch>
            <a:fillRect/>
          </a:stretch>
        </p:blipFill>
        <p:spPr>
          <a:xfrm>
            <a:off x="9001124" y="4827382"/>
            <a:ext cx="1649111" cy="1568922"/>
          </a:xfrm>
          <a:prstGeom prst="rect">
            <a:avLst/>
          </a:prstGeom>
        </p:spPr>
      </p:pic>
    </p:spTree>
    <p:extLst>
      <p:ext uri="{BB962C8B-B14F-4D97-AF65-F5344CB8AC3E}">
        <p14:creationId xmlns:p14="http://schemas.microsoft.com/office/powerpoint/2010/main" val="42412786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59DA-2B8F-4AC0-A770-F5CB9F059CCA}"/>
              </a:ext>
            </a:extLst>
          </p:cNvPr>
          <p:cNvSpPr>
            <a:spLocks noGrp="1"/>
          </p:cNvSpPr>
          <p:nvPr>
            <p:ph type="title"/>
          </p:nvPr>
        </p:nvSpPr>
        <p:spPr/>
        <p:txBody>
          <a:bodyPr/>
          <a:lstStyle/>
          <a:p>
            <a:r>
              <a:rPr lang="en-GB" sz="4400" dirty="0"/>
              <a:t>Wider Healthcare – </a:t>
            </a:r>
            <a:r>
              <a:rPr lang="en-GB" sz="4400" dirty="0" err="1"/>
              <a:t>Portering</a:t>
            </a:r>
            <a:r>
              <a:rPr lang="en-GB" sz="4400" dirty="0"/>
              <a:t>, Security &amp; Housekeeping </a:t>
            </a:r>
            <a:endParaRPr lang="en-GB" dirty="0"/>
          </a:p>
        </p:txBody>
      </p:sp>
      <p:sp>
        <p:nvSpPr>
          <p:cNvPr id="3" name="Content Placeholder 2">
            <a:extLst>
              <a:ext uri="{FF2B5EF4-FFF2-40B4-BE49-F238E27FC236}">
                <a16:creationId xmlns:a16="http://schemas.microsoft.com/office/drawing/2014/main" id="{15E218AB-A395-4CDA-BBB2-671FF8FEF453}"/>
              </a:ext>
            </a:extLst>
          </p:cNvPr>
          <p:cNvSpPr>
            <a:spLocks noGrp="1"/>
          </p:cNvSpPr>
          <p:nvPr>
            <p:ph idx="1"/>
          </p:nvPr>
        </p:nvSpPr>
        <p:spPr>
          <a:xfrm>
            <a:off x="330200" y="1690688"/>
            <a:ext cx="11023600" cy="4486275"/>
          </a:xfrm>
        </p:spPr>
        <p:txBody>
          <a:bodyPr/>
          <a:lstStyle/>
          <a:p>
            <a:endParaRPr lang="en-GB" sz="2400" dirty="0">
              <a:latin typeface="+mn-lt"/>
            </a:endParaRPr>
          </a:p>
          <a:p>
            <a:r>
              <a:rPr lang="en-GB" sz="2400" dirty="0">
                <a:latin typeface="+mn-lt"/>
              </a:rPr>
              <a:t>Facilities Operative Level 2</a:t>
            </a:r>
          </a:p>
          <a:p>
            <a:r>
              <a:rPr lang="en-GB" sz="2400" dirty="0">
                <a:latin typeface="+mn-lt"/>
              </a:rPr>
              <a:t>12 to 15 months</a:t>
            </a:r>
          </a:p>
          <a:p>
            <a:r>
              <a:rPr lang="en-GB" sz="2400" dirty="0">
                <a:latin typeface="+mn-lt"/>
              </a:rPr>
              <a:t>Funded through the organisation</a:t>
            </a:r>
          </a:p>
          <a:p>
            <a:pPr>
              <a:lnSpc>
                <a:spcPct val="100000"/>
              </a:lnSpc>
            </a:pPr>
            <a:r>
              <a:rPr lang="en-GB" sz="2400" dirty="0"/>
              <a:t>L</a:t>
            </a:r>
            <a:r>
              <a:rPr lang="en-GB" sz="2400" dirty="0">
                <a:latin typeface="+mn-lt"/>
              </a:rPr>
              <a:t>evel 2 – equivalent to GCSE’s</a:t>
            </a:r>
          </a:p>
          <a:p>
            <a:pPr>
              <a:lnSpc>
                <a:spcPct val="100000"/>
              </a:lnSpc>
            </a:pPr>
            <a:r>
              <a:rPr lang="en-GB" sz="2400" dirty="0">
                <a:latin typeface="+mn-lt"/>
              </a:rPr>
              <a:t>Need to achieve Level 1 in English </a:t>
            </a:r>
          </a:p>
          <a:p>
            <a:pPr marL="0" indent="0">
              <a:lnSpc>
                <a:spcPct val="100000"/>
              </a:lnSpc>
              <a:buNone/>
            </a:pPr>
            <a:r>
              <a:rPr lang="en-GB" sz="2400" dirty="0">
                <a:latin typeface="+mn-lt"/>
              </a:rPr>
              <a:t>   &amp; Maths</a:t>
            </a:r>
            <a:endParaRPr lang="en-GB" sz="2400" dirty="0">
              <a:solidFill>
                <a:srgbClr val="002060"/>
              </a:solidFill>
              <a:latin typeface="+mn-lt"/>
            </a:endParaRPr>
          </a:p>
        </p:txBody>
      </p:sp>
      <p:pic>
        <p:nvPicPr>
          <p:cNvPr id="4" name="Picture 3">
            <a:extLst>
              <a:ext uri="{FF2B5EF4-FFF2-40B4-BE49-F238E27FC236}">
                <a16:creationId xmlns:a16="http://schemas.microsoft.com/office/drawing/2014/main" id="{FA0F6E12-9EE2-439C-B943-3A294A71A559}"/>
              </a:ext>
            </a:extLst>
          </p:cNvPr>
          <p:cNvPicPr>
            <a:picLocks noChangeAspect="1"/>
          </p:cNvPicPr>
          <p:nvPr/>
        </p:nvPicPr>
        <p:blipFill>
          <a:blip r:embed="rId2"/>
          <a:stretch>
            <a:fillRect/>
          </a:stretch>
        </p:blipFill>
        <p:spPr>
          <a:xfrm>
            <a:off x="0" y="5257800"/>
            <a:ext cx="12192161" cy="1600200"/>
          </a:xfrm>
          <a:prstGeom prst="rect">
            <a:avLst/>
          </a:prstGeom>
        </p:spPr>
      </p:pic>
      <p:pic>
        <p:nvPicPr>
          <p:cNvPr id="7" name="Picture 6">
            <a:extLst>
              <a:ext uri="{FF2B5EF4-FFF2-40B4-BE49-F238E27FC236}">
                <a16:creationId xmlns:a16="http://schemas.microsoft.com/office/drawing/2014/main" id="{C23C8FBF-9BCC-43EC-AEF6-D3529E3AAC46}"/>
              </a:ext>
            </a:extLst>
          </p:cNvPr>
          <p:cNvPicPr>
            <a:picLocks noChangeAspect="1"/>
          </p:cNvPicPr>
          <p:nvPr/>
        </p:nvPicPr>
        <p:blipFill>
          <a:blip r:embed="rId3"/>
          <a:stretch>
            <a:fillRect/>
          </a:stretch>
        </p:blipFill>
        <p:spPr>
          <a:xfrm>
            <a:off x="5660532" y="1126792"/>
            <a:ext cx="4505325" cy="1808829"/>
          </a:xfrm>
          <a:prstGeom prst="rect">
            <a:avLst/>
          </a:prstGeom>
        </p:spPr>
      </p:pic>
      <p:pic>
        <p:nvPicPr>
          <p:cNvPr id="10" name="Picture 9">
            <a:extLst>
              <a:ext uri="{FF2B5EF4-FFF2-40B4-BE49-F238E27FC236}">
                <a16:creationId xmlns:a16="http://schemas.microsoft.com/office/drawing/2014/main" id="{EDADE6B9-3BD0-4DAF-ACB0-6163A809DEFD}"/>
              </a:ext>
            </a:extLst>
          </p:cNvPr>
          <p:cNvPicPr>
            <a:picLocks noChangeAspect="1"/>
          </p:cNvPicPr>
          <p:nvPr/>
        </p:nvPicPr>
        <p:blipFill>
          <a:blip r:embed="rId4"/>
          <a:stretch>
            <a:fillRect/>
          </a:stretch>
        </p:blipFill>
        <p:spPr>
          <a:xfrm>
            <a:off x="5842000" y="2817184"/>
            <a:ext cx="3863090" cy="1531915"/>
          </a:xfrm>
          <a:prstGeom prst="rect">
            <a:avLst/>
          </a:prstGeom>
        </p:spPr>
      </p:pic>
      <p:pic>
        <p:nvPicPr>
          <p:cNvPr id="11" name="Picture 10">
            <a:extLst>
              <a:ext uri="{FF2B5EF4-FFF2-40B4-BE49-F238E27FC236}">
                <a16:creationId xmlns:a16="http://schemas.microsoft.com/office/drawing/2014/main" id="{93544949-26B4-45F6-AB43-642DEC86A86E}"/>
              </a:ext>
            </a:extLst>
          </p:cNvPr>
          <p:cNvPicPr>
            <a:picLocks noChangeAspect="1"/>
          </p:cNvPicPr>
          <p:nvPr/>
        </p:nvPicPr>
        <p:blipFill>
          <a:blip r:embed="rId5"/>
          <a:stretch>
            <a:fillRect/>
          </a:stretch>
        </p:blipFill>
        <p:spPr>
          <a:xfrm>
            <a:off x="5834719" y="4261184"/>
            <a:ext cx="4289747" cy="1808829"/>
          </a:xfrm>
          <a:prstGeom prst="rect">
            <a:avLst/>
          </a:prstGeom>
        </p:spPr>
      </p:pic>
      <p:cxnSp>
        <p:nvCxnSpPr>
          <p:cNvPr id="12" name="Straight Arrow Connector 11">
            <a:extLst>
              <a:ext uri="{FF2B5EF4-FFF2-40B4-BE49-F238E27FC236}">
                <a16:creationId xmlns:a16="http://schemas.microsoft.com/office/drawing/2014/main" id="{E36A46CB-2FFD-4813-B4C6-F5213A320FCD}"/>
              </a:ext>
            </a:extLst>
          </p:cNvPr>
          <p:cNvCxnSpPr>
            <a:cxnSpLocks/>
          </p:cNvCxnSpPr>
          <p:nvPr/>
        </p:nvCxnSpPr>
        <p:spPr>
          <a:xfrm flipV="1">
            <a:off x="4822171" y="2161178"/>
            <a:ext cx="1081150" cy="64039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0E74E953-57EE-45A4-820B-0AB37E05E67D}"/>
              </a:ext>
            </a:extLst>
          </p:cNvPr>
          <p:cNvCxnSpPr>
            <a:cxnSpLocks/>
          </p:cNvCxnSpPr>
          <p:nvPr/>
        </p:nvCxnSpPr>
        <p:spPr>
          <a:xfrm>
            <a:off x="4822171" y="2995152"/>
            <a:ext cx="1081150" cy="504365"/>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1A841EC4-A82F-4574-BB33-D972DC3E830B}"/>
              </a:ext>
            </a:extLst>
          </p:cNvPr>
          <p:cNvCxnSpPr>
            <a:cxnSpLocks/>
          </p:cNvCxnSpPr>
          <p:nvPr/>
        </p:nvCxnSpPr>
        <p:spPr>
          <a:xfrm>
            <a:off x="4822171" y="3157058"/>
            <a:ext cx="1273829" cy="1419705"/>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11866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59DA-2B8F-4AC0-A770-F5CB9F059CCA}"/>
              </a:ext>
            </a:extLst>
          </p:cNvPr>
          <p:cNvSpPr>
            <a:spLocks noGrp="1"/>
          </p:cNvSpPr>
          <p:nvPr>
            <p:ph type="title"/>
          </p:nvPr>
        </p:nvSpPr>
        <p:spPr/>
        <p:txBody>
          <a:bodyPr/>
          <a:lstStyle/>
          <a:p>
            <a:r>
              <a:rPr lang="en-GB" sz="4400" dirty="0"/>
              <a:t>Wider Healthcare – Catering </a:t>
            </a:r>
            <a:endParaRPr lang="en-GB" dirty="0"/>
          </a:p>
        </p:txBody>
      </p:sp>
      <p:sp>
        <p:nvSpPr>
          <p:cNvPr id="3" name="Content Placeholder 2">
            <a:extLst>
              <a:ext uri="{FF2B5EF4-FFF2-40B4-BE49-F238E27FC236}">
                <a16:creationId xmlns:a16="http://schemas.microsoft.com/office/drawing/2014/main" id="{15E218AB-A395-4CDA-BBB2-671FF8FEF453}"/>
              </a:ext>
            </a:extLst>
          </p:cNvPr>
          <p:cNvSpPr>
            <a:spLocks noGrp="1"/>
          </p:cNvSpPr>
          <p:nvPr>
            <p:ph idx="1"/>
          </p:nvPr>
        </p:nvSpPr>
        <p:spPr>
          <a:xfrm>
            <a:off x="330200" y="1690688"/>
            <a:ext cx="11023600" cy="4486275"/>
          </a:xfrm>
        </p:spPr>
        <p:txBody>
          <a:bodyPr/>
          <a:lstStyle/>
          <a:p>
            <a:endParaRPr lang="en-GB" sz="2400" dirty="0">
              <a:latin typeface="+mn-lt"/>
            </a:endParaRPr>
          </a:p>
          <a:p>
            <a:pPr>
              <a:lnSpc>
                <a:spcPct val="100000"/>
              </a:lnSpc>
            </a:pPr>
            <a:r>
              <a:rPr lang="en-GB" sz="2400" dirty="0"/>
              <a:t>Production Chef</a:t>
            </a:r>
            <a:r>
              <a:rPr lang="en-GB" sz="2400" dirty="0">
                <a:latin typeface="+mn-lt"/>
              </a:rPr>
              <a:t> Level 2</a:t>
            </a:r>
          </a:p>
          <a:p>
            <a:pPr>
              <a:lnSpc>
                <a:spcPct val="100000"/>
              </a:lnSpc>
            </a:pPr>
            <a:r>
              <a:rPr lang="en-GB" sz="2400" dirty="0">
                <a:latin typeface="+mn-lt"/>
              </a:rPr>
              <a:t>12 to 15 months</a:t>
            </a:r>
          </a:p>
          <a:p>
            <a:pPr>
              <a:lnSpc>
                <a:spcPct val="100000"/>
              </a:lnSpc>
            </a:pPr>
            <a:r>
              <a:rPr lang="en-GB" sz="2400" dirty="0">
                <a:latin typeface="+mn-lt"/>
              </a:rPr>
              <a:t>Funded through the organisation</a:t>
            </a:r>
          </a:p>
          <a:p>
            <a:pPr>
              <a:lnSpc>
                <a:spcPct val="100000"/>
              </a:lnSpc>
            </a:pPr>
            <a:r>
              <a:rPr lang="en-GB" sz="2400" dirty="0"/>
              <a:t>L</a:t>
            </a:r>
            <a:r>
              <a:rPr lang="en-GB" sz="2400" dirty="0">
                <a:latin typeface="+mn-lt"/>
              </a:rPr>
              <a:t>evel 2 – equivalent to GCSE’s</a:t>
            </a:r>
          </a:p>
          <a:p>
            <a:pPr>
              <a:lnSpc>
                <a:spcPct val="100000"/>
              </a:lnSpc>
            </a:pPr>
            <a:r>
              <a:rPr lang="en-GB" sz="2400" dirty="0">
                <a:latin typeface="+mn-lt"/>
              </a:rPr>
              <a:t>Need to achieve Level 1 in English </a:t>
            </a:r>
          </a:p>
          <a:p>
            <a:pPr marL="0" indent="0">
              <a:lnSpc>
                <a:spcPct val="100000"/>
              </a:lnSpc>
              <a:buNone/>
            </a:pPr>
            <a:r>
              <a:rPr lang="en-GB" sz="2400" dirty="0">
                <a:latin typeface="+mn-lt"/>
              </a:rPr>
              <a:t>   &amp; Maths</a:t>
            </a:r>
            <a:endParaRPr lang="en-GB" sz="2400" dirty="0">
              <a:solidFill>
                <a:srgbClr val="002060"/>
              </a:solidFill>
              <a:latin typeface="+mn-lt"/>
            </a:endParaRPr>
          </a:p>
        </p:txBody>
      </p:sp>
      <p:pic>
        <p:nvPicPr>
          <p:cNvPr id="4" name="Picture 3">
            <a:extLst>
              <a:ext uri="{FF2B5EF4-FFF2-40B4-BE49-F238E27FC236}">
                <a16:creationId xmlns:a16="http://schemas.microsoft.com/office/drawing/2014/main" id="{FA0F6E12-9EE2-439C-B943-3A294A71A559}"/>
              </a:ext>
            </a:extLst>
          </p:cNvPr>
          <p:cNvPicPr>
            <a:picLocks noChangeAspect="1"/>
          </p:cNvPicPr>
          <p:nvPr/>
        </p:nvPicPr>
        <p:blipFill>
          <a:blip r:embed="rId2"/>
          <a:stretch>
            <a:fillRect/>
          </a:stretch>
        </p:blipFill>
        <p:spPr>
          <a:xfrm>
            <a:off x="0" y="5257800"/>
            <a:ext cx="12192161" cy="1600200"/>
          </a:xfrm>
          <a:prstGeom prst="rect">
            <a:avLst/>
          </a:prstGeom>
        </p:spPr>
      </p:pic>
      <p:pic>
        <p:nvPicPr>
          <p:cNvPr id="14" name="Picture 13">
            <a:extLst>
              <a:ext uri="{FF2B5EF4-FFF2-40B4-BE49-F238E27FC236}">
                <a16:creationId xmlns:a16="http://schemas.microsoft.com/office/drawing/2014/main" id="{0FD8FCDC-2A93-4770-8574-04C67AE59731}"/>
              </a:ext>
            </a:extLst>
          </p:cNvPr>
          <p:cNvPicPr>
            <a:picLocks noChangeAspect="1"/>
          </p:cNvPicPr>
          <p:nvPr/>
        </p:nvPicPr>
        <p:blipFill>
          <a:blip r:embed="rId3"/>
          <a:stretch>
            <a:fillRect/>
          </a:stretch>
        </p:blipFill>
        <p:spPr>
          <a:xfrm>
            <a:off x="5429858" y="2946651"/>
            <a:ext cx="6026450" cy="2241922"/>
          </a:xfrm>
          <a:prstGeom prst="rect">
            <a:avLst/>
          </a:prstGeom>
        </p:spPr>
      </p:pic>
      <p:cxnSp>
        <p:nvCxnSpPr>
          <p:cNvPr id="16" name="Straight Arrow Connector 15">
            <a:extLst>
              <a:ext uri="{FF2B5EF4-FFF2-40B4-BE49-F238E27FC236}">
                <a16:creationId xmlns:a16="http://schemas.microsoft.com/office/drawing/2014/main" id="{40A40451-5EFC-481B-89AF-F1F7C4E641FB}"/>
              </a:ext>
            </a:extLst>
          </p:cNvPr>
          <p:cNvCxnSpPr>
            <a:cxnSpLocks/>
          </p:cNvCxnSpPr>
          <p:nvPr/>
        </p:nvCxnSpPr>
        <p:spPr>
          <a:xfrm>
            <a:off x="5352176" y="2164360"/>
            <a:ext cx="1767892" cy="1192285"/>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55479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59DA-2B8F-4AC0-A770-F5CB9F059CCA}"/>
              </a:ext>
            </a:extLst>
          </p:cNvPr>
          <p:cNvSpPr>
            <a:spLocks noGrp="1"/>
          </p:cNvSpPr>
          <p:nvPr>
            <p:ph type="title"/>
          </p:nvPr>
        </p:nvSpPr>
        <p:spPr/>
        <p:txBody>
          <a:bodyPr/>
          <a:lstStyle/>
          <a:p>
            <a:r>
              <a:rPr lang="en-GB" sz="4400" dirty="0"/>
              <a:t>Future career development </a:t>
            </a:r>
            <a:endParaRPr lang="en-GB" dirty="0"/>
          </a:p>
        </p:txBody>
      </p:sp>
      <p:sp>
        <p:nvSpPr>
          <p:cNvPr id="3" name="Content Placeholder 2">
            <a:extLst>
              <a:ext uri="{FF2B5EF4-FFF2-40B4-BE49-F238E27FC236}">
                <a16:creationId xmlns:a16="http://schemas.microsoft.com/office/drawing/2014/main" id="{15E218AB-A395-4CDA-BBB2-671FF8FEF453}"/>
              </a:ext>
            </a:extLst>
          </p:cNvPr>
          <p:cNvSpPr>
            <a:spLocks noGrp="1"/>
          </p:cNvSpPr>
          <p:nvPr>
            <p:ph idx="1"/>
          </p:nvPr>
        </p:nvSpPr>
        <p:spPr>
          <a:xfrm>
            <a:off x="330200" y="1690688"/>
            <a:ext cx="11023600" cy="4486275"/>
          </a:xfrm>
        </p:spPr>
        <p:txBody>
          <a:bodyPr/>
          <a:lstStyle/>
          <a:p>
            <a:pPr>
              <a:lnSpc>
                <a:spcPct val="50000"/>
              </a:lnSpc>
            </a:pPr>
            <a:r>
              <a:rPr lang="en-GB" sz="2400" dirty="0">
                <a:latin typeface="+mn-lt"/>
              </a:rPr>
              <a:t>Depending on your route </a:t>
            </a:r>
          </a:p>
          <a:p>
            <a:pPr marL="0" indent="0">
              <a:lnSpc>
                <a:spcPct val="50000"/>
              </a:lnSpc>
              <a:buNone/>
            </a:pPr>
            <a:r>
              <a:rPr lang="en-GB" sz="2400" dirty="0"/>
              <a:t>   </a:t>
            </a:r>
            <a:r>
              <a:rPr lang="en-GB" sz="2400" dirty="0">
                <a:latin typeface="+mn-lt"/>
              </a:rPr>
              <a:t>and speciality there are a </a:t>
            </a:r>
          </a:p>
          <a:p>
            <a:pPr marL="0" indent="0">
              <a:lnSpc>
                <a:spcPct val="50000"/>
              </a:lnSpc>
              <a:buNone/>
            </a:pPr>
            <a:r>
              <a:rPr lang="en-GB" sz="2400" dirty="0"/>
              <a:t>   </a:t>
            </a:r>
            <a:r>
              <a:rPr lang="en-GB" sz="2400" dirty="0">
                <a:latin typeface="+mn-lt"/>
              </a:rPr>
              <a:t>variety of options:</a:t>
            </a:r>
          </a:p>
          <a:p>
            <a:r>
              <a:rPr lang="en-GB" sz="2400" dirty="0">
                <a:latin typeface="+mn-lt"/>
              </a:rPr>
              <a:t>Nursing Associate level 5 </a:t>
            </a:r>
          </a:p>
          <a:p>
            <a:r>
              <a:rPr lang="en-GB" sz="2400" dirty="0">
                <a:latin typeface="+mn-lt"/>
              </a:rPr>
              <a:t>Assistant Practitioner level 5</a:t>
            </a:r>
          </a:p>
          <a:p>
            <a:endParaRPr lang="en-GB" dirty="0"/>
          </a:p>
        </p:txBody>
      </p:sp>
      <p:pic>
        <p:nvPicPr>
          <p:cNvPr id="4" name="Picture 3">
            <a:extLst>
              <a:ext uri="{FF2B5EF4-FFF2-40B4-BE49-F238E27FC236}">
                <a16:creationId xmlns:a16="http://schemas.microsoft.com/office/drawing/2014/main" id="{FA0F6E12-9EE2-439C-B943-3A294A71A559}"/>
              </a:ext>
            </a:extLst>
          </p:cNvPr>
          <p:cNvPicPr>
            <a:picLocks noChangeAspect="1"/>
          </p:cNvPicPr>
          <p:nvPr/>
        </p:nvPicPr>
        <p:blipFill>
          <a:blip r:embed="rId2"/>
          <a:stretch>
            <a:fillRect/>
          </a:stretch>
        </p:blipFill>
        <p:spPr>
          <a:xfrm>
            <a:off x="0" y="5257800"/>
            <a:ext cx="12192161" cy="1600200"/>
          </a:xfrm>
          <a:prstGeom prst="rect">
            <a:avLst/>
          </a:prstGeom>
        </p:spPr>
      </p:pic>
      <p:pic>
        <p:nvPicPr>
          <p:cNvPr id="5" name="Picture 4">
            <a:extLst>
              <a:ext uri="{FF2B5EF4-FFF2-40B4-BE49-F238E27FC236}">
                <a16:creationId xmlns:a16="http://schemas.microsoft.com/office/drawing/2014/main" id="{9EC04375-8A38-4EDD-A0CF-B6A8453C18B2}"/>
              </a:ext>
            </a:extLst>
          </p:cNvPr>
          <p:cNvPicPr>
            <a:picLocks noChangeAspect="1"/>
          </p:cNvPicPr>
          <p:nvPr/>
        </p:nvPicPr>
        <p:blipFill>
          <a:blip r:embed="rId3"/>
          <a:stretch>
            <a:fillRect/>
          </a:stretch>
        </p:blipFill>
        <p:spPr>
          <a:xfrm>
            <a:off x="4559300" y="1214443"/>
            <a:ext cx="7302500" cy="4814882"/>
          </a:xfrm>
          <a:prstGeom prst="rect">
            <a:avLst/>
          </a:prstGeom>
        </p:spPr>
      </p:pic>
      <p:cxnSp>
        <p:nvCxnSpPr>
          <p:cNvPr id="6" name="Straight Arrow Connector 5">
            <a:extLst>
              <a:ext uri="{FF2B5EF4-FFF2-40B4-BE49-F238E27FC236}">
                <a16:creationId xmlns:a16="http://schemas.microsoft.com/office/drawing/2014/main" id="{2DC77919-5749-4B02-B1EC-CAEEB000E33A}"/>
              </a:ext>
            </a:extLst>
          </p:cNvPr>
          <p:cNvCxnSpPr>
            <a:cxnSpLocks/>
          </p:cNvCxnSpPr>
          <p:nvPr/>
        </p:nvCxnSpPr>
        <p:spPr>
          <a:xfrm>
            <a:off x="4470400" y="4990904"/>
            <a:ext cx="2518082" cy="352815"/>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21976842-EF18-41A3-8471-80E52AACA37D}"/>
              </a:ext>
            </a:extLst>
          </p:cNvPr>
          <p:cNvCxnSpPr>
            <a:cxnSpLocks/>
          </p:cNvCxnSpPr>
          <p:nvPr/>
        </p:nvCxnSpPr>
        <p:spPr>
          <a:xfrm flipH="1">
            <a:off x="8130296" y="618940"/>
            <a:ext cx="2318336" cy="119100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24803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59DA-2B8F-4AC0-A770-F5CB9F059CCA}"/>
              </a:ext>
            </a:extLst>
          </p:cNvPr>
          <p:cNvSpPr>
            <a:spLocks noGrp="1"/>
          </p:cNvSpPr>
          <p:nvPr>
            <p:ph type="title"/>
          </p:nvPr>
        </p:nvSpPr>
        <p:spPr/>
        <p:txBody>
          <a:bodyPr/>
          <a:lstStyle/>
          <a:p>
            <a:r>
              <a:rPr lang="en-GB" sz="4400" dirty="0"/>
              <a:t>Future career development </a:t>
            </a:r>
            <a:endParaRPr lang="en-GB" dirty="0"/>
          </a:p>
        </p:txBody>
      </p:sp>
      <p:sp>
        <p:nvSpPr>
          <p:cNvPr id="3" name="Content Placeholder 2">
            <a:extLst>
              <a:ext uri="{FF2B5EF4-FFF2-40B4-BE49-F238E27FC236}">
                <a16:creationId xmlns:a16="http://schemas.microsoft.com/office/drawing/2014/main" id="{15E218AB-A395-4CDA-BBB2-671FF8FEF453}"/>
              </a:ext>
            </a:extLst>
          </p:cNvPr>
          <p:cNvSpPr>
            <a:spLocks noGrp="1"/>
          </p:cNvSpPr>
          <p:nvPr>
            <p:ph idx="1"/>
          </p:nvPr>
        </p:nvSpPr>
        <p:spPr>
          <a:xfrm>
            <a:off x="330200" y="1690688"/>
            <a:ext cx="11023600" cy="4486275"/>
          </a:xfrm>
        </p:spPr>
        <p:txBody>
          <a:bodyPr/>
          <a:lstStyle/>
          <a:p>
            <a:pPr>
              <a:lnSpc>
                <a:spcPct val="50000"/>
              </a:lnSpc>
            </a:pPr>
            <a:r>
              <a:rPr lang="en-GB" sz="2400" dirty="0">
                <a:latin typeface="+mn-lt"/>
              </a:rPr>
              <a:t>Social Worker Degree Level 6 Apprenticeship </a:t>
            </a:r>
          </a:p>
          <a:p>
            <a:pPr marL="0" indent="0">
              <a:lnSpc>
                <a:spcPct val="50000"/>
              </a:lnSpc>
              <a:buNone/>
            </a:pPr>
            <a:r>
              <a:rPr lang="en-GB" sz="2400" dirty="0"/>
              <a:t>   </a:t>
            </a:r>
            <a:endParaRPr lang="en-GB" sz="2400" dirty="0">
              <a:latin typeface="+mn-lt"/>
            </a:endParaRPr>
          </a:p>
          <a:p>
            <a:pPr marL="0" indent="0">
              <a:buNone/>
            </a:pPr>
            <a:endParaRPr lang="en-GB" dirty="0"/>
          </a:p>
        </p:txBody>
      </p:sp>
      <p:pic>
        <p:nvPicPr>
          <p:cNvPr id="4" name="Picture 3">
            <a:extLst>
              <a:ext uri="{FF2B5EF4-FFF2-40B4-BE49-F238E27FC236}">
                <a16:creationId xmlns:a16="http://schemas.microsoft.com/office/drawing/2014/main" id="{FA0F6E12-9EE2-439C-B943-3A294A71A559}"/>
              </a:ext>
            </a:extLst>
          </p:cNvPr>
          <p:cNvPicPr>
            <a:picLocks noChangeAspect="1"/>
          </p:cNvPicPr>
          <p:nvPr/>
        </p:nvPicPr>
        <p:blipFill>
          <a:blip r:embed="rId2"/>
          <a:stretch>
            <a:fillRect/>
          </a:stretch>
        </p:blipFill>
        <p:spPr>
          <a:xfrm>
            <a:off x="0" y="5257800"/>
            <a:ext cx="12192161" cy="1600200"/>
          </a:xfrm>
          <a:prstGeom prst="rect">
            <a:avLst/>
          </a:prstGeom>
        </p:spPr>
      </p:pic>
      <p:pic>
        <p:nvPicPr>
          <p:cNvPr id="8" name="Picture 7">
            <a:extLst>
              <a:ext uri="{FF2B5EF4-FFF2-40B4-BE49-F238E27FC236}">
                <a16:creationId xmlns:a16="http://schemas.microsoft.com/office/drawing/2014/main" id="{C151A008-1BA4-436B-80D3-DDD9C6CDEC1C}"/>
              </a:ext>
            </a:extLst>
          </p:cNvPr>
          <p:cNvPicPr>
            <a:picLocks noChangeAspect="1"/>
          </p:cNvPicPr>
          <p:nvPr/>
        </p:nvPicPr>
        <p:blipFill>
          <a:blip r:embed="rId3"/>
          <a:stretch>
            <a:fillRect/>
          </a:stretch>
        </p:blipFill>
        <p:spPr>
          <a:xfrm>
            <a:off x="3451633" y="2627061"/>
            <a:ext cx="5610225" cy="2981325"/>
          </a:xfrm>
          <a:prstGeom prst="rect">
            <a:avLst/>
          </a:prstGeom>
        </p:spPr>
      </p:pic>
      <p:cxnSp>
        <p:nvCxnSpPr>
          <p:cNvPr id="9" name="Straight Arrow Connector 8">
            <a:extLst>
              <a:ext uri="{FF2B5EF4-FFF2-40B4-BE49-F238E27FC236}">
                <a16:creationId xmlns:a16="http://schemas.microsoft.com/office/drawing/2014/main" id="{6B4C6AD6-9BB6-431D-95A0-0221056C3CC4}"/>
              </a:ext>
            </a:extLst>
          </p:cNvPr>
          <p:cNvCxnSpPr>
            <a:cxnSpLocks/>
          </p:cNvCxnSpPr>
          <p:nvPr/>
        </p:nvCxnSpPr>
        <p:spPr>
          <a:xfrm flipH="1">
            <a:off x="6660860" y="1027906"/>
            <a:ext cx="2030134" cy="1599155"/>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186518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3B688-27E1-4525-B8B6-187D78D788DF}"/>
              </a:ext>
            </a:extLst>
          </p:cNvPr>
          <p:cNvSpPr>
            <a:spLocks noGrp="1"/>
          </p:cNvSpPr>
          <p:nvPr>
            <p:ph type="ctrTitle"/>
          </p:nvPr>
        </p:nvSpPr>
        <p:spPr>
          <a:xfrm>
            <a:off x="990598" y="4405745"/>
            <a:ext cx="10210800" cy="2131413"/>
          </a:xfrm>
        </p:spPr>
        <p:txBody>
          <a:bodyPr vert="horz" lIns="91440" tIns="45720" rIns="91440" bIns="45720" rtlCol="0">
            <a:normAutofit fontScale="90000"/>
          </a:bodyPr>
          <a:lstStyle/>
          <a:p>
            <a:br>
              <a:rPr lang="en-US" sz="1500" kern="1200" dirty="0">
                <a:latin typeface="+mj-lt"/>
                <a:ea typeface="+mj-ea"/>
                <a:cs typeface="+mj-cs"/>
              </a:rPr>
            </a:br>
            <a:br>
              <a:rPr lang="en-US" sz="1500" kern="1200" dirty="0">
                <a:latin typeface="+mj-lt"/>
                <a:ea typeface="+mj-ea"/>
                <a:cs typeface="+mj-cs"/>
              </a:rPr>
            </a:br>
            <a:br>
              <a:rPr lang="en-US" sz="1500" kern="1200" dirty="0">
                <a:latin typeface="+mj-lt"/>
                <a:ea typeface="+mj-ea"/>
                <a:cs typeface="+mj-cs"/>
              </a:rPr>
            </a:br>
            <a:br>
              <a:rPr lang="en-US" sz="1500" kern="1200" dirty="0">
                <a:latin typeface="+mj-lt"/>
                <a:ea typeface="+mj-ea"/>
                <a:cs typeface="+mj-cs"/>
              </a:rPr>
            </a:br>
            <a:br>
              <a:rPr lang="en-US" sz="1500" kern="1200" dirty="0">
                <a:latin typeface="+mj-lt"/>
                <a:ea typeface="+mj-ea"/>
                <a:cs typeface="+mj-cs"/>
              </a:rPr>
            </a:br>
            <a:br>
              <a:rPr lang="en-US" sz="2700" kern="1200" dirty="0">
                <a:latin typeface="+mj-lt"/>
                <a:ea typeface="+mj-ea"/>
                <a:cs typeface="+mj-cs"/>
              </a:rPr>
            </a:br>
            <a:r>
              <a:rPr lang="en-US" sz="2700" b="1" u="sng" kern="1200" dirty="0">
                <a:latin typeface="+mj-lt"/>
                <a:ea typeface="+mj-ea"/>
                <a:cs typeface="+mj-cs"/>
              </a:rPr>
              <a:t>FRIMLEY ICS ALLIED HEALTH PROFESSIONALS (AHP)</a:t>
            </a:r>
            <a:br>
              <a:rPr lang="en-US" sz="2700" b="1" kern="1200" dirty="0">
                <a:latin typeface="+mj-lt"/>
                <a:ea typeface="+mj-ea"/>
                <a:cs typeface="+mj-cs"/>
              </a:rPr>
            </a:br>
            <a:br>
              <a:rPr lang="en-US" sz="2700" b="1" i="1" kern="1200" dirty="0">
                <a:latin typeface="+mj-lt"/>
                <a:ea typeface="+mj-ea"/>
                <a:cs typeface="+mj-cs"/>
              </a:rPr>
            </a:br>
            <a:r>
              <a:rPr lang="en-US" sz="2700" b="1" i="1" dirty="0"/>
              <a:t>10</a:t>
            </a:r>
            <a:r>
              <a:rPr lang="en-US" sz="2700" b="1" i="1" kern="1200" baseline="30000" dirty="0">
                <a:latin typeface="+mj-lt"/>
                <a:ea typeface="+mj-ea"/>
                <a:cs typeface="+mj-cs"/>
              </a:rPr>
              <a:t>th</a:t>
            </a:r>
            <a:r>
              <a:rPr lang="en-US" sz="2700" b="1" i="1" kern="1200" dirty="0">
                <a:latin typeface="+mj-lt"/>
                <a:ea typeface="+mj-ea"/>
                <a:cs typeface="+mj-cs"/>
              </a:rPr>
              <a:t> December 2021</a:t>
            </a:r>
            <a:br>
              <a:rPr lang="en-US" sz="2700" b="1" i="1" kern="1200" dirty="0">
                <a:latin typeface="+mj-lt"/>
                <a:ea typeface="+mj-ea"/>
                <a:cs typeface="+mj-cs"/>
              </a:rPr>
            </a:br>
            <a:br>
              <a:rPr lang="en-US" sz="2700" b="1" i="1" kern="1200" dirty="0">
                <a:latin typeface="+mj-lt"/>
                <a:ea typeface="+mj-ea"/>
                <a:cs typeface="+mj-cs"/>
              </a:rPr>
            </a:br>
            <a:r>
              <a:rPr lang="en-US" sz="2700" b="1" i="1" kern="1200" dirty="0">
                <a:latin typeface="+mj-lt"/>
                <a:ea typeface="+mj-ea"/>
                <a:cs typeface="+mj-cs"/>
              </a:rPr>
              <a:t>Will Firth</a:t>
            </a:r>
            <a:br>
              <a:rPr lang="en-US" sz="2700" b="1" i="1" kern="1200" dirty="0">
                <a:latin typeface="+mj-lt"/>
                <a:ea typeface="+mj-ea"/>
                <a:cs typeface="+mj-cs"/>
              </a:rPr>
            </a:br>
            <a:r>
              <a:rPr lang="en-US" sz="2700" b="1" i="1" kern="1200" dirty="0">
                <a:latin typeface="+mj-lt"/>
                <a:ea typeface="+mj-ea"/>
                <a:cs typeface="+mj-cs"/>
              </a:rPr>
              <a:t>Frimley ICS AHP Faculty Lead </a:t>
            </a:r>
          </a:p>
        </p:txBody>
      </p:sp>
      <p:sp>
        <p:nvSpPr>
          <p:cNvPr id="15" name="Rectangle 14">
            <a:extLst>
              <a:ext uri="{FF2B5EF4-FFF2-40B4-BE49-F238E27FC236}">
                <a16:creationId xmlns:a16="http://schemas.microsoft.com/office/drawing/2014/main" id="{FF638861-22F4-42BD-AB54-580F4FFF9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405745"/>
          </a:xfrm>
          <a:prstGeom prst="rect">
            <a:avLst/>
          </a:prstGeom>
          <a:solidFill>
            <a:srgbClr val="714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26">
            <a:extLst>
              <a:ext uri="{FF2B5EF4-FFF2-40B4-BE49-F238E27FC236}">
                <a16:creationId xmlns:a16="http://schemas.microsoft.com/office/drawing/2014/main" id="{6CACE173-0A3A-4306-B76C-60A0714C3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3" y="320843"/>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AD5123A-7BB2-3649-8309-D5B1217B2C22}"/>
              </a:ext>
            </a:extLst>
          </p:cNvPr>
          <p:cNvPicPr>
            <a:picLocks noChangeAspect="1"/>
          </p:cNvPicPr>
          <p:nvPr/>
        </p:nvPicPr>
        <p:blipFill rotWithShape="1">
          <a:blip r:embed="rId3"/>
          <a:srcRect l="1" t="3700" r="56779" b="-3700"/>
          <a:stretch/>
        </p:blipFill>
        <p:spPr>
          <a:xfrm>
            <a:off x="527306" y="1689206"/>
            <a:ext cx="3246120" cy="971332"/>
          </a:xfrm>
          <a:prstGeom prst="rect">
            <a:avLst/>
          </a:prstGeom>
        </p:spPr>
      </p:pic>
      <p:sp>
        <p:nvSpPr>
          <p:cNvPr id="19" name="Rounded Rectangle 26">
            <a:extLst>
              <a:ext uri="{FF2B5EF4-FFF2-40B4-BE49-F238E27FC236}">
                <a16:creationId xmlns:a16="http://schemas.microsoft.com/office/drawing/2014/main" id="{BE5996B0-F3AC-4A78-A5EF-139FD3495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7198" y="320842"/>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8D8A79A-70B3-0142-9F41-594DEEE3AF59}"/>
              </a:ext>
            </a:extLst>
          </p:cNvPr>
          <p:cNvPicPr>
            <a:picLocks noChangeAspect="1"/>
          </p:cNvPicPr>
          <p:nvPr/>
        </p:nvPicPr>
        <p:blipFill>
          <a:blip r:embed="rId4"/>
          <a:stretch>
            <a:fillRect/>
          </a:stretch>
        </p:blipFill>
        <p:spPr>
          <a:xfrm>
            <a:off x="4514434" y="556807"/>
            <a:ext cx="3163128" cy="3236976"/>
          </a:xfrm>
          <a:prstGeom prst="rect">
            <a:avLst/>
          </a:prstGeom>
        </p:spPr>
      </p:pic>
      <p:sp>
        <p:nvSpPr>
          <p:cNvPr id="21" name="Rounded Rectangle 26">
            <a:extLst>
              <a:ext uri="{FF2B5EF4-FFF2-40B4-BE49-F238E27FC236}">
                <a16:creationId xmlns:a16="http://schemas.microsoft.com/office/drawing/2014/main" id="{347C85EF-9B88-46AF-B40D-70F2DDDE1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2834" y="320842"/>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0DC3722E-678B-B642-A02A-E82E79EE8C5F}"/>
              </a:ext>
            </a:extLst>
          </p:cNvPr>
          <p:cNvSpPr/>
          <p:nvPr/>
        </p:nvSpPr>
        <p:spPr>
          <a:xfrm rot="1515196">
            <a:off x="8161928" y="675898"/>
            <a:ext cx="3776085" cy="2711746"/>
          </a:xfrm>
          <a:prstGeom prst="ellipse">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@FrimleyICSAHPs</a:t>
            </a:r>
          </a:p>
        </p:txBody>
      </p:sp>
      <p:pic>
        <p:nvPicPr>
          <p:cNvPr id="24" name="Picture 23">
            <a:extLst>
              <a:ext uri="{FF2B5EF4-FFF2-40B4-BE49-F238E27FC236}">
                <a16:creationId xmlns:a16="http://schemas.microsoft.com/office/drawing/2014/main" id="{A4D0DC03-7B23-7B40-813C-58AADD4AD791}"/>
              </a:ext>
            </a:extLst>
          </p:cNvPr>
          <p:cNvPicPr>
            <a:picLocks noChangeAspect="1"/>
          </p:cNvPicPr>
          <p:nvPr/>
        </p:nvPicPr>
        <p:blipFill rotWithShape="1">
          <a:blip r:embed="rId5"/>
          <a:srcRect l="3970" t="12485" r="1" b="14402"/>
          <a:stretch/>
        </p:blipFill>
        <p:spPr>
          <a:xfrm>
            <a:off x="8212833" y="3281022"/>
            <a:ext cx="1143550" cy="747880"/>
          </a:xfrm>
          <a:prstGeom prst="rect">
            <a:avLst/>
          </a:prstGeom>
        </p:spPr>
      </p:pic>
    </p:spTree>
    <p:extLst>
      <p:ext uri="{BB962C8B-B14F-4D97-AF65-F5344CB8AC3E}">
        <p14:creationId xmlns:p14="http://schemas.microsoft.com/office/powerpoint/2010/main" val="3517124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6" name="Title 3">
            <a:extLst>
              <a:ext uri="{FF2B5EF4-FFF2-40B4-BE49-F238E27FC236}">
                <a16:creationId xmlns:a16="http://schemas.microsoft.com/office/drawing/2014/main" id="{78742B37-3B2B-4885-9E65-46336499A557}"/>
              </a:ext>
            </a:extLst>
          </p:cNvPr>
          <p:cNvSpPr>
            <a:spLocks noGrp="1"/>
          </p:cNvSpPr>
          <p:nvPr>
            <p:ph type="title"/>
          </p:nvPr>
        </p:nvSpPr>
        <p:spPr>
          <a:xfrm>
            <a:off x="0" y="0"/>
            <a:ext cx="12191998" cy="1035363"/>
          </a:xfrm>
        </p:spPr>
        <p:txBody>
          <a:bodyPr>
            <a:normAutofit/>
          </a:bodyPr>
          <a:lstStyle/>
          <a:p>
            <a:pPr algn="ctr">
              <a:lnSpc>
                <a:spcPct val="100000"/>
              </a:lnSpc>
            </a:pPr>
            <a:r>
              <a:rPr lang="en-GB" sz="2800" b="1" u="sng" dirty="0"/>
              <a:t>The Allied Health Professions</a:t>
            </a:r>
          </a:p>
        </p:txBody>
      </p:sp>
      <p:grpSp>
        <p:nvGrpSpPr>
          <p:cNvPr id="47" name="Group 46">
            <a:extLst>
              <a:ext uri="{FF2B5EF4-FFF2-40B4-BE49-F238E27FC236}">
                <a16:creationId xmlns:a16="http://schemas.microsoft.com/office/drawing/2014/main" id="{BA949138-9C66-4F56-B050-DBF1DEF60CDD}"/>
              </a:ext>
            </a:extLst>
          </p:cNvPr>
          <p:cNvGrpSpPr/>
          <p:nvPr/>
        </p:nvGrpSpPr>
        <p:grpSpPr>
          <a:xfrm>
            <a:off x="2009407" y="834458"/>
            <a:ext cx="1527882" cy="1527882"/>
            <a:chOff x="513218" y="2276475"/>
            <a:chExt cx="1527882" cy="1527882"/>
          </a:xfrm>
        </p:grpSpPr>
        <p:sp>
          <p:nvSpPr>
            <p:cNvPr id="48" name="Oval 47">
              <a:extLst>
                <a:ext uri="{FF2B5EF4-FFF2-40B4-BE49-F238E27FC236}">
                  <a16:creationId xmlns:a16="http://schemas.microsoft.com/office/drawing/2014/main" id="{07346A09-44DB-4B0D-8DAC-DD66893BF0FF}"/>
                </a:ext>
              </a:extLst>
            </p:cNvPr>
            <p:cNvSpPr/>
            <p:nvPr/>
          </p:nvSpPr>
          <p:spPr>
            <a:xfrm>
              <a:off x="513218" y="2276475"/>
              <a:ext cx="1527882" cy="152788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F9F328DA-B1AF-480A-B1B8-B2075E3BBCF4}"/>
                </a:ext>
              </a:extLst>
            </p:cNvPr>
            <p:cNvSpPr txBox="1"/>
            <p:nvPr/>
          </p:nvSpPr>
          <p:spPr>
            <a:xfrm>
              <a:off x="628649" y="2661920"/>
              <a:ext cx="1298122" cy="76708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Art</a:t>
              </a:r>
              <a:b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b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therapists</a:t>
              </a:r>
            </a:p>
          </p:txBody>
        </p:sp>
      </p:grpSp>
      <p:grpSp>
        <p:nvGrpSpPr>
          <p:cNvPr id="50" name="Group 49">
            <a:extLst>
              <a:ext uri="{FF2B5EF4-FFF2-40B4-BE49-F238E27FC236}">
                <a16:creationId xmlns:a16="http://schemas.microsoft.com/office/drawing/2014/main" id="{4763CDE7-2C2D-415D-B82F-DD7E6133C48F}"/>
              </a:ext>
            </a:extLst>
          </p:cNvPr>
          <p:cNvGrpSpPr/>
          <p:nvPr/>
        </p:nvGrpSpPr>
        <p:grpSpPr>
          <a:xfrm>
            <a:off x="3666726" y="834458"/>
            <a:ext cx="1527882" cy="1527882"/>
            <a:chOff x="513218" y="2276475"/>
            <a:chExt cx="1527882" cy="1527882"/>
          </a:xfrm>
        </p:grpSpPr>
        <p:sp>
          <p:nvSpPr>
            <p:cNvPr id="51" name="Oval 50">
              <a:extLst>
                <a:ext uri="{FF2B5EF4-FFF2-40B4-BE49-F238E27FC236}">
                  <a16:creationId xmlns:a16="http://schemas.microsoft.com/office/drawing/2014/main" id="{6718324A-D70A-4AEF-BDFF-91B937B1E5F5}"/>
                </a:ext>
              </a:extLst>
            </p:cNvPr>
            <p:cNvSpPr/>
            <p:nvPr/>
          </p:nvSpPr>
          <p:spPr>
            <a:xfrm>
              <a:off x="513218" y="2276475"/>
              <a:ext cx="1527882" cy="152788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C7A717E6-834B-4EA7-9D21-D8122DC8D327}"/>
                </a:ext>
              </a:extLst>
            </p:cNvPr>
            <p:cNvSpPr txBox="1"/>
            <p:nvPr/>
          </p:nvSpPr>
          <p:spPr>
            <a:xfrm>
              <a:off x="628649" y="2661920"/>
              <a:ext cx="1298122" cy="76708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Diagnostic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radiographers</a:t>
              </a:r>
            </a:p>
          </p:txBody>
        </p:sp>
      </p:grpSp>
      <p:grpSp>
        <p:nvGrpSpPr>
          <p:cNvPr id="53" name="Group 52">
            <a:extLst>
              <a:ext uri="{FF2B5EF4-FFF2-40B4-BE49-F238E27FC236}">
                <a16:creationId xmlns:a16="http://schemas.microsoft.com/office/drawing/2014/main" id="{F920FC25-DCCE-4DA5-86DA-3A2447E5998C}"/>
              </a:ext>
            </a:extLst>
          </p:cNvPr>
          <p:cNvGrpSpPr/>
          <p:nvPr/>
        </p:nvGrpSpPr>
        <p:grpSpPr>
          <a:xfrm>
            <a:off x="5316206" y="844546"/>
            <a:ext cx="1527882" cy="1527882"/>
            <a:chOff x="513218" y="2276475"/>
            <a:chExt cx="1527882" cy="1527882"/>
          </a:xfrm>
        </p:grpSpPr>
        <p:sp>
          <p:nvSpPr>
            <p:cNvPr id="54" name="Oval 53">
              <a:extLst>
                <a:ext uri="{FF2B5EF4-FFF2-40B4-BE49-F238E27FC236}">
                  <a16:creationId xmlns:a16="http://schemas.microsoft.com/office/drawing/2014/main" id="{EC521D98-FEFC-4E06-98EE-EAB20F7CAC0C}"/>
                </a:ext>
              </a:extLst>
            </p:cNvPr>
            <p:cNvSpPr/>
            <p:nvPr/>
          </p:nvSpPr>
          <p:spPr>
            <a:xfrm>
              <a:off x="513218" y="2276475"/>
              <a:ext cx="1527882" cy="152788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300E4F0E-DE1E-40E3-9891-0F69DB7189DC}"/>
                </a:ext>
              </a:extLst>
            </p:cNvPr>
            <p:cNvSpPr txBox="1"/>
            <p:nvPr/>
          </p:nvSpPr>
          <p:spPr>
            <a:xfrm>
              <a:off x="628649" y="2661920"/>
              <a:ext cx="1298122" cy="76708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Dietitians</a:t>
              </a:r>
            </a:p>
          </p:txBody>
        </p:sp>
      </p:grpSp>
      <p:grpSp>
        <p:nvGrpSpPr>
          <p:cNvPr id="56" name="Group 55">
            <a:extLst>
              <a:ext uri="{FF2B5EF4-FFF2-40B4-BE49-F238E27FC236}">
                <a16:creationId xmlns:a16="http://schemas.microsoft.com/office/drawing/2014/main" id="{E5CD19FC-8914-4AD2-BD5D-DAEF7E0DDA7A}"/>
              </a:ext>
            </a:extLst>
          </p:cNvPr>
          <p:cNvGrpSpPr/>
          <p:nvPr/>
        </p:nvGrpSpPr>
        <p:grpSpPr>
          <a:xfrm>
            <a:off x="6958417" y="844546"/>
            <a:ext cx="1527882" cy="1527882"/>
            <a:chOff x="513218" y="2276475"/>
            <a:chExt cx="1527882" cy="1527882"/>
          </a:xfrm>
        </p:grpSpPr>
        <p:sp>
          <p:nvSpPr>
            <p:cNvPr id="57" name="Oval 56">
              <a:extLst>
                <a:ext uri="{FF2B5EF4-FFF2-40B4-BE49-F238E27FC236}">
                  <a16:creationId xmlns:a16="http://schemas.microsoft.com/office/drawing/2014/main" id="{24815C54-AD1E-48EE-87F0-EB8A96734E83}"/>
                </a:ext>
              </a:extLst>
            </p:cNvPr>
            <p:cNvSpPr/>
            <p:nvPr/>
          </p:nvSpPr>
          <p:spPr>
            <a:xfrm>
              <a:off x="513218" y="2276475"/>
              <a:ext cx="1527882" cy="152788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F4769236-5548-450E-B856-23B3D7139773}"/>
                </a:ext>
              </a:extLst>
            </p:cNvPr>
            <p:cNvSpPr txBox="1"/>
            <p:nvPr/>
          </p:nvSpPr>
          <p:spPr>
            <a:xfrm>
              <a:off x="628649" y="2661920"/>
              <a:ext cx="1298122" cy="76708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Drama-</a:t>
              </a:r>
              <a:b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b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therapists</a:t>
              </a:r>
            </a:p>
          </p:txBody>
        </p:sp>
      </p:grpSp>
      <p:grpSp>
        <p:nvGrpSpPr>
          <p:cNvPr id="59" name="Group 58">
            <a:extLst>
              <a:ext uri="{FF2B5EF4-FFF2-40B4-BE49-F238E27FC236}">
                <a16:creationId xmlns:a16="http://schemas.microsoft.com/office/drawing/2014/main" id="{9F8934BD-B64A-4D1A-8D06-363ACD839A00}"/>
              </a:ext>
            </a:extLst>
          </p:cNvPr>
          <p:cNvGrpSpPr/>
          <p:nvPr/>
        </p:nvGrpSpPr>
        <p:grpSpPr>
          <a:xfrm>
            <a:off x="8600627" y="844546"/>
            <a:ext cx="1527882" cy="1527882"/>
            <a:chOff x="513218" y="2276475"/>
            <a:chExt cx="1527882" cy="1527882"/>
          </a:xfrm>
        </p:grpSpPr>
        <p:sp>
          <p:nvSpPr>
            <p:cNvPr id="60" name="Oval 59">
              <a:extLst>
                <a:ext uri="{FF2B5EF4-FFF2-40B4-BE49-F238E27FC236}">
                  <a16:creationId xmlns:a16="http://schemas.microsoft.com/office/drawing/2014/main" id="{504A85BC-F166-4549-B1C4-ECA1086FC3C9}"/>
                </a:ext>
              </a:extLst>
            </p:cNvPr>
            <p:cNvSpPr/>
            <p:nvPr/>
          </p:nvSpPr>
          <p:spPr>
            <a:xfrm>
              <a:off x="513218" y="2276475"/>
              <a:ext cx="1527882" cy="152788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951B8B91-39B8-4AE7-B0DE-05CE5509FE46}"/>
                </a:ext>
              </a:extLst>
            </p:cNvPr>
            <p:cNvSpPr txBox="1"/>
            <p:nvPr/>
          </p:nvSpPr>
          <p:spPr>
            <a:xfrm>
              <a:off x="628649" y="2661920"/>
              <a:ext cx="1298122" cy="76708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Music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therapists</a:t>
              </a:r>
            </a:p>
          </p:txBody>
        </p:sp>
      </p:grpSp>
      <p:grpSp>
        <p:nvGrpSpPr>
          <p:cNvPr id="62" name="Group 61">
            <a:extLst>
              <a:ext uri="{FF2B5EF4-FFF2-40B4-BE49-F238E27FC236}">
                <a16:creationId xmlns:a16="http://schemas.microsoft.com/office/drawing/2014/main" id="{D61A44C5-5CDA-4B15-B46A-875C358C25A1}"/>
              </a:ext>
            </a:extLst>
          </p:cNvPr>
          <p:cNvGrpSpPr/>
          <p:nvPr/>
        </p:nvGrpSpPr>
        <p:grpSpPr>
          <a:xfrm>
            <a:off x="1987726" y="2582675"/>
            <a:ext cx="1527882" cy="1527882"/>
            <a:chOff x="513218" y="2276475"/>
            <a:chExt cx="1527882" cy="1527882"/>
          </a:xfrm>
        </p:grpSpPr>
        <p:sp>
          <p:nvSpPr>
            <p:cNvPr id="63" name="Oval 62">
              <a:extLst>
                <a:ext uri="{FF2B5EF4-FFF2-40B4-BE49-F238E27FC236}">
                  <a16:creationId xmlns:a16="http://schemas.microsoft.com/office/drawing/2014/main" id="{3E5F21BD-6154-4342-9B58-6F9F2BE18E95}"/>
                </a:ext>
              </a:extLst>
            </p:cNvPr>
            <p:cNvSpPr/>
            <p:nvPr/>
          </p:nvSpPr>
          <p:spPr>
            <a:xfrm>
              <a:off x="513218" y="2276475"/>
              <a:ext cx="1527882" cy="152788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C5A01FFB-5938-47F2-B8EE-81F5E743089C}"/>
                </a:ext>
              </a:extLst>
            </p:cNvPr>
            <p:cNvSpPr txBox="1"/>
            <p:nvPr/>
          </p:nvSpPr>
          <p:spPr>
            <a:xfrm>
              <a:off x="628649" y="2661920"/>
              <a:ext cx="1298122" cy="76708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Occupational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therapists</a:t>
              </a:r>
            </a:p>
          </p:txBody>
        </p:sp>
      </p:grpSp>
      <p:grpSp>
        <p:nvGrpSpPr>
          <p:cNvPr id="65" name="Group 64">
            <a:extLst>
              <a:ext uri="{FF2B5EF4-FFF2-40B4-BE49-F238E27FC236}">
                <a16:creationId xmlns:a16="http://schemas.microsoft.com/office/drawing/2014/main" id="{38801DCE-6BD2-4411-A361-E66FF0D7468B}"/>
              </a:ext>
            </a:extLst>
          </p:cNvPr>
          <p:cNvGrpSpPr/>
          <p:nvPr/>
        </p:nvGrpSpPr>
        <p:grpSpPr>
          <a:xfrm>
            <a:off x="3666726" y="2577631"/>
            <a:ext cx="1527882" cy="1527882"/>
            <a:chOff x="513218" y="2276475"/>
            <a:chExt cx="1527882" cy="1527882"/>
          </a:xfrm>
        </p:grpSpPr>
        <p:sp>
          <p:nvSpPr>
            <p:cNvPr id="66" name="Oval 65">
              <a:extLst>
                <a:ext uri="{FF2B5EF4-FFF2-40B4-BE49-F238E27FC236}">
                  <a16:creationId xmlns:a16="http://schemas.microsoft.com/office/drawing/2014/main" id="{58EB595B-A8EE-42F5-8BFF-5F582F74C09E}"/>
                </a:ext>
              </a:extLst>
            </p:cNvPr>
            <p:cNvSpPr/>
            <p:nvPr/>
          </p:nvSpPr>
          <p:spPr>
            <a:xfrm>
              <a:off x="513218" y="2276475"/>
              <a:ext cx="1527882" cy="152788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2C23E28D-5C3B-429D-A46B-9C3949B60508}"/>
                </a:ext>
              </a:extLst>
            </p:cNvPr>
            <p:cNvSpPr txBox="1"/>
            <p:nvPr/>
          </p:nvSpPr>
          <p:spPr>
            <a:xfrm>
              <a:off x="628649" y="2661920"/>
              <a:ext cx="1298122" cy="76708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Operating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department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practitioners</a:t>
              </a:r>
            </a:p>
          </p:txBody>
        </p:sp>
      </p:grpSp>
      <p:grpSp>
        <p:nvGrpSpPr>
          <p:cNvPr id="68" name="Group 67">
            <a:extLst>
              <a:ext uri="{FF2B5EF4-FFF2-40B4-BE49-F238E27FC236}">
                <a16:creationId xmlns:a16="http://schemas.microsoft.com/office/drawing/2014/main" id="{A9F794A1-F492-4DC6-A4FA-D9F5AF3FEC71}"/>
              </a:ext>
            </a:extLst>
          </p:cNvPr>
          <p:cNvGrpSpPr/>
          <p:nvPr/>
        </p:nvGrpSpPr>
        <p:grpSpPr>
          <a:xfrm>
            <a:off x="5345726" y="2567056"/>
            <a:ext cx="1527882" cy="1527882"/>
            <a:chOff x="513218" y="2276475"/>
            <a:chExt cx="1527882" cy="1527882"/>
          </a:xfrm>
        </p:grpSpPr>
        <p:sp>
          <p:nvSpPr>
            <p:cNvPr id="69" name="Oval 68">
              <a:extLst>
                <a:ext uri="{FF2B5EF4-FFF2-40B4-BE49-F238E27FC236}">
                  <a16:creationId xmlns:a16="http://schemas.microsoft.com/office/drawing/2014/main" id="{FCB7F918-B342-47A8-B25D-B05BD644C429}"/>
                </a:ext>
              </a:extLst>
            </p:cNvPr>
            <p:cNvSpPr/>
            <p:nvPr/>
          </p:nvSpPr>
          <p:spPr>
            <a:xfrm>
              <a:off x="513218" y="2276475"/>
              <a:ext cx="1527882" cy="152788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16E5C33A-EB90-4518-9E24-A9858C3E2AFD}"/>
                </a:ext>
              </a:extLst>
            </p:cNvPr>
            <p:cNvSpPr txBox="1"/>
            <p:nvPr/>
          </p:nvSpPr>
          <p:spPr>
            <a:xfrm>
              <a:off x="628649" y="2661920"/>
              <a:ext cx="1298122" cy="76708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Orthoptists</a:t>
              </a:r>
            </a:p>
          </p:txBody>
        </p:sp>
      </p:grpSp>
      <p:grpSp>
        <p:nvGrpSpPr>
          <p:cNvPr id="71" name="Group 70">
            <a:extLst>
              <a:ext uri="{FF2B5EF4-FFF2-40B4-BE49-F238E27FC236}">
                <a16:creationId xmlns:a16="http://schemas.microsoft.com/office/drawing/2014/main" id="{84D66744-9E30-49D2-BB3D-DE50241D11E6}"/>
              </a:ext>
            </a:extLst>
          </p:cNvPr>
          <p:cNvGrpSpPr/>
          <p:nvPr/>
        </p:nvGrpSpPr>
        <p:grpSpPr>
          <a:xfrm>
            <a:off x="6994101" y="2567056"/>
            <a:ext cx="1527882" cy="1527882"/>
            <a:chOff x="513218" y="2276475"/>
            <a:chExt cx="1527882" cy="1527882"/>
          </a:xfrm>
        </p:grpSpPr>
        <p:sp>
          <p:nvSpPr>
            <p:cNvPr id="72" name="Oval 71">
              <a:extLst>
                <a:ext uri="{FF2B5EF4-FFF2-40B4-BE49-F238E27FC236}">
                  <a16:creationId xmlns:a16="http://schemas.microsoft.com/office/drawing/2014/main" id="{F08ED856-E1E4-4273-A6F5-7FD42004A57E}"/>
                </a:ext>
              </a:extLst>
            </p:cNvPr>
            <p:cNvSpPr/>
            <p:nvPr/>
          </p:nvSpPr>
          <p:spPr>
            <a:xfrm>
              <a:off x="513218" y="2276475"/>
              <a:ext cx="1527882" cy="152788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CA1C1AB-8123-4F75-A91B-F9F25EECB436}"/>
                </a:ext>
              </a:extLst>
            </p:cNvPr>
            <p:cNvSpPr txBox="1"/>
            <p:nvPr/>
          </p:nvSpPr>
          <p:spPr>
            <a:xfrm>
              <a:off x="628649" y="2661920"/>
              <a:ext cx="1298122" cy="76708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Osteopaths</a:t>
              </a:r>
            </a:p>
          </p:txBody>
        </p:sp>
      </p:grpSp>
      <p:grpSp>
        <p:nvGrpSpPr>
          <p:cNvPr id="74" name="Group 73">
            <a:extLst>
              <a:ext uri="{FF2B5EF4-FFF2-40B4-BE49-F238E27FC236}">
                <a16:creationId xmlns:a16="http://schemas.microsoft.com/office/drawing/2014/main" id="{24FAD1DF-CE12-409D-AC12-65AF6127B3AC}"/>
              </a:ext>
            </a:extLst>
          </p:cNvPr>
          <p:cNvGrpSpPr/>
          <p:nvPr/>
        </p:nvGrpSpPr>
        <p:grpSpPr>
          <a:xfrm>
            <a:off x="1987726" y="4275940"/>
            <a:ext cx="1527882" cy="1527882"/>
            <a:chOff x="513218" y="2276475"/>
            <a:chExt cx="1527882" cy="1527882"/>
          </a:xfrm>
        </p:grpSpPr>
        <p:sp>
          <p:nvSpPr>
            <p:cNvPr id="75" name="Oval 74">
              <a:extLst>
                <a:ext uri="{FF2B5EF4-FFF2-40B4-BE49-F238E27FC236}">
                  <a16:creationId xmlns:a16="http://schemas.microsoft.com/office/drawing/2014/main" id="{AB0D4417-889A-4A67-9134-8A548FB6234C}"/>
                </a:ext>
              </a:extLst>
            </p:cNvPr>
            <p:cNvSpPr/>
            <p:nvPr/>
          </p:nvSpPr>
          <p:spPr>
            <a:xfrm>
              <a:off x="513218" y="2276475"/>
              <a:ext cx="1527882" cy="152788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ACEB15B0-C2DE-4711-96B6-7024951CC386}"/>
                </a:ext>
              </a:extLst>
            </p:cNvPr>
            <p:cNvSpPr txBox="1"/>
            <p:nvPr/>
          </p:nvSpPr>
          <p:spPr>
            <a:xfrm>
              <a:off x="550007" y="2661920"/>
              <a:ext cx="1455406" cy="76708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Physiotherapist</a:t>
              </a:r>
            </a:p>
          </p:txBody>
        </p:sp>
      </p:grpSp>
      <p:grpSp>
        <p:nvGrpSpPr>
          <p:cNvPr id="77" name="Group 76">
            <a:extLst>
              <a:ext uri="{FF2B5EF4-FFF2-40B4-BE49-F238E27FC236}">
                <a16:creationId xmlns:a16="http://schemas.microsoft.com/office/drawing/2014/main" id="{57A91F30-3FE3-42FD-B57F-42124EA1040E}"/>
              </a:ext>
            </a:extLst>
          </p:cNvPr>
          <p:cNvGrpSpPr/>
          <p:nvPr/>
        </p:nvGrpSpPr>
        <p:grpSpPr>
          <a:xfrm>
            <a:off x="3666726" y="4320804"/>
            <a:ext cx="1527882" cy="1527882"/>
            <a:chOff x="513218" y="2276475"/>
            <a:chExt cx="1527882" cy="1527882"/>
          </a:xfrm>
        </p:grpSpPr>
        <p:sp>
          <p:nvSpPr>
            <p:cNvPr id="78" name="Oval 77">
              <a:extLst>
                <a:ext uri="{FF2B5EF4-FFF2-40B4-BE49-F238E27FC236}">
                  <a16:creationId xmlns:a16="http://schemas.microsoft.com/office/drawing/2014/main" id="{C022FD2B-C51B-422F-A99B-CE08CA9FCFF5}"/>
                </a:ext>
              </a:extLst>
            </p:cNvPr>
            <p:cNvSpPr/>
            <p:nvPr/>
          </p:nvSpPr>
          <p:spPr>
            <a:xfrm>
              <a:off x="513218" y="2276475"/>
              <a:ext cx="1527882" cy="152788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BCDE3C55-1F5E-4E4F-9186-AA1EABBA998B}"/>
                </a:ext>
              </a:extLst>
            </p:cNvPr>
            <p:cNvSpPr txBox="1"/>
            <p:nvPr/>
          </p:nvSpPr>
          <p:spPr>
            <a:xfrm>
              <a:off x="628649" y="2661920"/>
              <a:ext cx="1298122" cy="76708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Podiatrists</a:t>
              </a:r>
            </a:p>
          </p:txBody>
        </p:sp>
      </p:grpSp>
      <p:grpSp>
        <p:nvGrpSpPr>
          <p:cNvPr id="80" name="Group 79">
            <a:extLst>
              <a:ext uri="{FF2B5EF4-FFF2-40B4-BE49-F238E27FC236}">
                <a16:creationId xmlns:a16="http://schemas.microsoft.com/office/drawing/2014/main" id="{C9471717-B892-445B-8227-7FB46F7D5622}"/>
              </a:ext>
            </a:extLst>
          </p:cNvPr>
          <p:cNvGrpSpPr/>
          <p:nvPr/>
        </p:nvGrpSpPr>
        <p:grpSpPr>
          <a:xfrm>
            <a:off x="5345726" y="4320804"/>
            <a:ext cx="1527882" cy="1527882"/>
            <a:chOff x="513218" y="2276475"/>
            <a:chExt cx="1527882" cy="1527882"/>
          </a:xfrm>
        </p:grpSpPr>
        <p:sp>
          <p:nvSpPr>
            <p:cNvPr id="81" name="Oval 80">
              <a:extLst>
                <a:ext uri="{FF2B5EF4-FFF2-40B4-BE49-F238E27FC236}">
                  <a16:creationId xmlns:a16="http://schemas.microsoft.com/office/drawing/2014/main" id="{1DD62E0C-31C2-4427-8163-45AB6509ED6E}"/>
                </a:ext>
              </a:extLst>
            </p:cNvPr>
            <p:cNvSpPr/>
            <p:nvPr/>
          </p:nvSpPr>
          <p:spPr>
            <a:xfrm>
              <a:off x="513218" y="2276475"/>
              <a:ext cx="1527882" cy="152788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505E014C-A428-47D5-A763-E70CA2E5BC26}"/>
                </a:ext>
              </a:extLst>
            </p:cNvPr>
            <p:cNvSpPr txBox="1"/>
            <p:nvPr/>
          </p:nvSpPr>
          <p:spPr>
            <a:xfrm>
              <a:off x="628649" y="2661920"/>
              <a:ext cx="1298122" cy="76708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Prosthetists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and orthotists</a:t>
              </a:r>
            </a:p>
          </p:txBody>
        </p:sp>
      </p:grpSp>
      <p:grpSp>
        <p:nvGrpSpPr>
          <p:cNvPr id="83" name="Group 82">
            <a:extLst>
              <a:ext uri="{FF2B5EF4-FFF2-40B4-BE49-F238E27FC236}">
                <a16:creationId xmlns:a16="http://schemas.microsoft.com/office/drawing/2014/main" id="{D6F43FB9-839B-41BC-A817-3E42D5675841}"/>
              </a:ext>
            </a:extLst>
          </p:cNvPr>
          <p:cNvGrpSpPr/>
          <p:nvPr/>
        </p:nvGrpSpPr>
        <p:grpSpPr>
          <a:xfrm>
            <a:off x="6973176" y="4320804"/>
            <a:ext cx="1527882" cy="1527882"/>
            <a:chOff x="513218" y="2276475"/>
            <a:chExt cx="1527882" cy="1527882"/>
          </a:xfrm>
        </p:grpSpPr>
        <p:sp>
          <p:nvSpPr>
            <p:cNvPr id="84" name="Oval 83">
              <a:extLst>
                <a:ext uri="{FF2B5EF4-FFF2-40B4-BE49-F238E27FC236}">
                  <a16:creationId xmlns:a16="http://schemas.microsoft.com/office/drawing/2014/main" id="{759E7EA7-7D7C-481F-9D08-B486EAFB9734}"/>
                </a:ext>
              </a:extLst>
            </p:cNvPr>
            <p:cNvSpPr/>
            <p:nvPr/>
          </p:nvSpPr>
          <p:spPr>
            <a:xfrm>
              <a:off x="513218" y="2276475"/>
              <a:ext cx="1527882" cy="152788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0C80E710-9171-4BF1-8122-B9492EA5A93C}"/>
                </a:ext>
              </a:extLst>
            </p:cNvPr>
            <p:cNvSpPr txBox="1"/>
            <p:nvPr/>
          </p:nvSpPr>
          <p:spPr>
            <a:xfrm>
              <a:off x="628649" y="2661920"/>
              <a:ext cx="1298122" cy="76708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Speech and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language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therapists</a:t>
              </a:r>
            </a:p>
          </p:txBody>
        </p:sp>
      </p:grpSp>
      <p:grpSp>
        <p:nvGrpSpPr>
          <p:cNvPr id="86" name="Group 85">
            <a:extLst>
              <a:ext uri="{FF2B5EF4-FFF2-40B4-BE49-F238E27FC236}">
                <a16:creationId xmlns:a16="http://schemas.microsoft.com/office/drawing/2014/main" id="{C5B2AB61-12C8-42C3-8E30-B1C8AF8D78C0}"/>
              </a:ext>
            </a:extLst>
          </p:cNvPr>
          <p:cNvGrpSpPr/>
          <p:nvPr/>
        </p:nvGrpSpPr>
        <p:grpSpPr>
          <a:xfrm>
            <a:off x="8637415" y="4320804"/>
            <a:ext cx="1527882" cy="1527882"/>
            <a:chOff x="513218" y="2276475"/>
            <a:chExt cx="1527882" cy="1527882"/>
          </a:xfrm>
        </p:grpSpPr>
        <p:sp>
          <p:nvSpPr>
            <p:cNvPr id="87" name="Oval 86">
              <a:extLst>
                <a:ext uri="{FF2B5EF4-FFF2-40B4-BE49-F238E27FC236}">
                  <a16:creationId xmlns:a16="http://schemas.microsoft.com/office/drawing/2014/main" id="{BEC01902-EFCF-45EB-88FC-9D9B45595F2E}"/>
                </a:ext>
              </a:extLst>
            </p:cNvPr>
            <p:cNvSpPr/>
            <p:nvPr/>
          </p:nvSpPr>
          <p:spPr>
            <a:xfrm>
              <a:off x="513218" y="2276475"/>
              <a:ext cx="1527882" cy="152788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DE504D01-E206-426C-A8B0-DDCAA26442B6}"/>
                </a:ext>
              </a:extLst>
            </p:cNvPr>
            <p:cNvSpPr txBox="1"/>
            <p:nvPr/>
          </p:nvSpPr>
          <p:spPr>
            <a:xfrm>
              <a:off x="628649" y="2661920"/>
              <a:ext cx="1298122" cy="76708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Therapeutic</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radiographers</a:t>
              </a:r>
            </a:p>
          </p:txBody>
        </p:sp>
      </p:grpSp>
      <p:grpSp>
        <p:nvGrpSpPr>
          <p:cNvPr id="89" name="Group 88">
            <a:extLst>
              <a:ext uri="{FF2B5EF4-FFF2-40B4-BE49-F238E27FC236}">
                <a16:creationId xmlns:a16="http://schemas.microsoft.com/office/drawing/2014/main" id="{24FAD1DF-CE12-409D-AC12-65AF6127B3AC}"/>
              </a:ext>
            </a:extLst>
          </p:cNvPr>
          <p:cNvGrpSpPr/>
          <p:nvPr/>
        </p:nvGrpSpPr>
        <p:grpSpPr>
          <a:xfrm>
            <a:off x="8637415" y="2553430"/>
            <a:ext cx="1527882" cy="1527882"/>
            <a:chOff x="513218" y="2276475"/>
            <a:chExt cx="1527882" cy="1527882"/>
          </a:xfrm>
        </p:grpSpPr>
        <p:sp>
          <p:nvSpPr>
            <p:cNvPr id="90" name="Oval 89">
              <a:extLst>
                <a:ext uri="{FF2B5EF4-FFF2-40B4-BE49-F238E27FC236}">
                  <a16:creationId xmlns:a16="http://schemas.microsoft.com/office/drawing/2014/main" id="{AB0D4417-889A-4A67-9134-8A548FB6234C}"/>
                </a:ext>
              </a:extLst>
            </p:cNvPr>
            <p:cNvSpPr/>
            <p:nvPr/>
          </p:nvSpPr>
          <p:spPr>
            <a:xfrm>
              <a:off x="513218" y="2276475"/>
              <a:ext cx="1527882" cy="152788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ACEB15B0-C2DE-4711-96B6-7024951CC386}"/>
                </a:ext>
              </a:extLst>
            </p:cNvPr>
            <p:cNvSpPr txBox="1"/>
            <p:nvPr/>
          </p:nvSpPr>
          <p:spPr>
            <a:xfrm>
              <a:off x="550007" y="2661920"/>
              <a:ext cx="1455406" cy="76708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Calibri Light" panose="020F0302020204030204"/>
                  <a:ea typeface="+mn-ea"/>
                  <a:cs typeface="+mn-cs"/>
                </a:rPr>
                <a:t>Paramedics</a:t>
              </a:r>
            </a:p>
          </p:txBody>
        </p:sp>
      </p:grpSp>
    </p:spTree>
    <p:extLst>
      <p:ext uri="{BB962C8B-B14F-4D97-AF65-F5344CB8AC3E}">
        <p14:creationId xmlns:p14="http://schemas.microsoft.com/office/powerpoint/2010/main" val="33373828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39C3C864-C625-4883-B868-9A4C470F4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C8060A7A-3B06-421E-833C-043B02A7C1CC}"/>
              </a:ext>
            </a:extLst>
          </p:cNvPr>
          <p:cNvSpPr>
            <a:spLocks noGrp="1"/>
          </p:cNvSpPr>
          <p:nvPr>
            <p:ph type="title"/>
            <p:custDataLst>
              <p:tags r:id="rId1"/>
            </p:custDataLst>
          </p:nvPr>
        </p:nvSpPr>
        <p:spPr>
          <a:xfrm>
            <a:off x="838200" y="3905833"/>
            <a:ext cx="4215063" cy="2398713"/>
          </a:xfrm>
        </p:spPr>
        <p:txBody>
          <a:bodyPr>
            <a:normAutofit/>
          </a:bodyPr>
          <a:lstStyle/>
          <a:p>
            <a:r>
              <a:rPr lang="en-GB"/>
              <a:t>What do </a:t>
            </a:r>
            <a:br>
              <a:rPr lang="en-GB"/>
            </a:br>
            <a:r>
              <a:rPr lang="en-GB"/>
              <a:t>Allied Health </a:t>
            </a:r>
            <a:br>
              <a:rPr lang="en-GB"/>
            </a:br>
            <a:r>
              <a:rPr lang="en-GB"/>
              <a:t>Professionals do?</a:t>
            </a:r>
          </a:p>
        </p:txBody>
      </p:sp>
      <p:pic>
        <p:nvPicPr>
          <p:cNvPr id="5" name="Picture 4">
            <a:extLst>
              <a:ext uri="{FF2B5EF4-FFF2-40B4-BE49-F238E27FC236}">
                <a16:creationId xmlns:a16="http://schemas.microsoft.com/office/drawing/2014/main" id="{4C023F62-1424-5245-9856-300B43505C45}"/>
              </a:ext>
            </a:extLst>
          </p:cNvPr>
          <p:cNvPicPr>
            <a:picLocks noChangeAspect="1"/>
          </p:cNvPicPr>
          <p:nvPr/>
        </p:nvPicPr>
        <p:blipFill>
          <a:blip r:embed="rId5"/>
          <a:stretch>
            <a:fillRect/>
          </a:stretch>
        </p:blipFill>
        <p:spPr>
          <a:xfrm>
            <a:off x="1158955" y="1035105"/>
            <a:ext cx="9875259" cy="1505976"/>
          </a:xfrm>
          <a:prstGeom prst="rect">
            <a:avLst/>
          </a:prstGeom>
        </p:spPr>
      </p:pic>
      <p:sp>
        <p:nvSpPr>
          <p:cNvPr id="4" name="Content Placeholder 3">
            <a:extLst>
              <a:ext uri="{FF2B5EF4-FFF2-40B4-BE49-F238E27FC236}">
                <a16:creationId xmlns:a16="http://schemas.microsoft.com/office/drawing/2014/main" id="{C69EF9AC-A8F6-437F-B1B6-80E3E1EB97DB}"/>
              </a:ext>
            </a:extLst>
          </p:cNvPr>
          <p:cNvSpPr>
            <a:spLocks noGrp="1"/>
          </p:cNvSpPr>
          <p:nvPr>
            <p:ph idx="1"/>
            <p:custDataLst>
              <p:tags r:id="rId2"/>
            </p:custDataLst>
          </p:nvPr>
        </p:nvSpPr>
        <p:spPr>
          <a:xfrm>
            <a:off x="5630779" y="3576186"/>
            <a:ext cx="6304547" cy="3281814"/>
          </a:xfrm>
        </p:spPr>
        <p:txBody>
          <a:bodyPr anchor="ctr">
            <a:normAutofit/>
          </a:bodyPr>
          <a:lstStyle/>
          <a:p>
            <a:pPr marL="0" indent="0" algn="ctr">
              <a:buNone/>
            </a:pPr>
            <a:r>
              <a:rPr lang="en-GB" sz="2400" i="1" dirty="0"/>
              <a:t>They provide treatment and help rehabilitate adults and children who are ill, have disabilities, injuries or special needs to live life as fully as possible.</a:t>
            </a:r>
          </a:p>
          <a:p>
            <a:pPr marL="0" indent="0" algn="ctr">
              <a:buNone/>
            </a:pPr>
            <a:r>
              <a:rPr lang="en-GB" sz="2400" i="1" dirty="0"/>
              <a:t>They often manage their own caseload of patients.</a:t>
            </a:r>
          </a:p>
        </p:txBody>
      </p:sp>
    </p:spTree>
    <p:extLst>
      <p:ext uri="{BB962C8B-B14F-4D97-AF65-F5344CB8AC3E}">
        <p14:creationId xmlns:p14="http://schemas.microsoft.com/office/powerpoint/2010/main" val="395116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4514DF-98F5-419C-9A6D-671C49C60AA6}"/>
              </a:ext>
            </a:extLst>
          </p:cNvPr>
          <p:cNvSpPr>
            <a:spLocks noGrp="1"/>
          </p:cNvSpPr>
          <p:nvPr>
            <p:ph type="title"/>
          </p:nvPr>
        </p:nvSpPr>
        <p:spPr>
          <a:xfrm>
            <a:off x="0" y="313616"/>
            <a:ext cx="12192000" cy="852488"/>
          </a:xfrm>
        </p:spPr>
        <p:txBody>
          <a:bodyPr/>
          <a:lstStyle/>
          <a:p>
            <a:r>
              <a:rPr lang="en-GB" dirty="0"/>
              <a:t>Becoming an </a:t>
            </a:r>
            <a:br>
              <a:rPr lang="en-GB" dirty="0"/>
            </a:br>
            <a:r>
              <a:rPr lang="en-GB" dirty="0"/>
              <a:t>Allied Health Professional</a:t>
            </a:r>
          </a:p>
        </p:txBody>
      </p:sp>
      <p:sp>
        <p:nvSpPr>
          <p:cNvPr id="4" name="Footer Placeholder 3">
            <a:extLst>
              <a:ext uri="{FF2B5EF4-FFF2-40B4-BE49-F238E27FC236}">
                <a16:creationId xmlns:a16="http://schemas.microsoft.com/office/drawing/2014/main" id="{C676AF63-B4D5-430B-8180-D86CE0FA5CB6}"/>
              </a:ext>
            </a:extLst>
          </p:cNvPr>
          <p:cNvSpPr>
            <a:spLocks noGrp="1"/>
          </p:cNvSpPr>
          <p:nvPr>
            <p:ph type="ftr" sz="quarter" idx="11"/>
            <p:custDataLst>
              <p:tags r:id="rId1"/>
            </p:custDataLst>
          </p:nvPr>
        </p:nvSpPr>
        <p:spPr>
          <a:xfrm>
            <a:off x="515935" y="6370750"/>
            <a:ext cx="11160125" cy="2409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E7E6E6"/>
                </a:solidFill>
                <a:effectLst/>
                <a:uLnTx/>
                <a:uFillTx/>
                <a:latin typeface="Calibri" panose="020F0502020204030204"/>
                <a:ea typeface="+mn-ea"/>
                <a:cs typeface="+mn-cs"/>
              </a:rPr>
              <a:t>iseethedifference.co.uk</a:t>
            </a:r>
          </a:p>
        </p:txBody>
      </p:sp>
      <p:grpSp>
        <p:nvGrpSpPr>
          <p:cNvPr id="14" name="Group 13">
            <a:extLst>
              <a:ext uri="{FF2B5EF4-FFF2-40B4-BE49-F238E27FC236}">
                <a16:creationId xmlns:a16="http://schemas.microsoft.com/office/drawing/2014/main" id="{7F57BF39-A9C6-4EA3-8690-66D906691D9D}"/>
              </a:ext>
            </a:extLst>
          </p:cNvPr>
          <p:cNvGrpSpPr/>
          <p:nvPr/>
        </p:nvGrpSpPr>
        <p:grpSpPr>
          <a:xfrm>
            <a:off x="1178527" y="2312296"/>
            <a:ext cx="2141553" cy="2141553"/>
            <a:chOff x="823966" y="2652285"/>
            <a:chExt cx="3363016" cy="3363016"/>
          </a:xfrm>
        </p:grpSpPr>
        <p:sp>
          <p:nvSpPr>
            <p:cNvPr id="10" name="Oval 9">
              <a:extLst>
                <a:ext uri="{FF2B5EF4-FFF2-40B4-BE49-F238E27FC236}">
                  <a16:creationId xmlns:a16="http://schemas.microsoft.com/office/drawing/2014/main" id="{45408984-AAAE-4A4A-A5AA-83F3BF5136EB}"/>
                </a:ext>
              </a:extLst>
            </p:cNvPr>
            <p:cNvSpPr/>
            <p:nvPr/>
          </p:nvSpPr>
          <p:spPr>
            <a:xfrm>
              <a:off x="823966" y="2652285"/>
              <a:ext cx="3363016" cy="3363016"/>
            </a:xfrm>
            <a:prstGeom prst="ellipse">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A3B41E9-A293-4F55-8D9E-9FF08FA2848C}"/>
                </a:ext>
              </a:extLst>
            </p:cNvPr>
            <p:cNvSpPr txBox="1">
              <a:spLocks noChangeAspect="1"/>
            </p:cNvSpPr>
            <p:nvPr/>
          </p:nvSpPr>
          <p:spPr>
            <a:xfrm>
              <a:off x="1185707" y="3168184"/>
              <a:ext cx="2631902" cy="2384373"/>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7E6E6"/>
                  </a:solidFill>
                  <a:effectLst/>
                  <a:uLnTx/>
                  <a:uFillTx/>
                  <a:latin typeface="Calibri Light" panose="020F0302020204030204"/>
                  <a:ea typeface="+mn-ea"/>
                  <a:cs typeface="+mn-cs"/>
                </a:rPr>
                <a:t>Degree Apprenticeship</a:t>
              </a:r>
            </a:p>
          </p:txBody>
        </p:sp>
      </p:grpSp>
      <p:grpSp>
        <p:nvGrpSpPr>
          <p:cNvPr id="15" name="Group 14">
            <a:extLst>
              <a:ext uri="{FF2B5EF4-FFF2-40B4-BE49-F238E27FC236}">
                <a16:creationId xmlns:a16="http://schemas.microsoft.com/office/drawing/2014/main" id="{E86FE082-C20A-4C89-8E8D-C12AEED49FBD}"/>
              </a:ext>
            </a:extLst>
          </p:cNvPr>
          <p:cNvGrpSpPr/>
          <p:nvPr/>
        </p:nvGrpSpPr>
        <p:grpSpPr>
          <a:xfrm>
            <a:off x="4638226" y="1528116"/>
            <a:ext cx="2925734" cy="2925734"/>
            <a:chOff x="823966" y="2555982"/>
            <a:chExt cx="3363016" cy="3363016"/>
          </a:xfrm>
        </p:grpSpPr>
        <p:sp>
          <p:nvSpPr>
            <p:cNvPr id="16" name="Oval 15">
              <a:extLst>
                <a:ext uri="{FF2B5EF4-FFF2-40B4-BE49-F238E27FC236}">
                  <a16:creationId xmlns:a16="http://schemas.microsoft.com/office/drawing/2014/main" id="{200B5830-0A5F-4C7F-A079-0A138AD8B1D6}"/>
                </a:ext>
              </a:extLst>
            </p:cNvPr>
            <p:cNvSpPr/>
            <p:nvPr/>
          </p:nvSpPr>
          <p:spPr>
            <a:xfrm>
              <a:off x="823966" y="2555982"/>
              <a:ext cx="3363016" cy="3363016"/>
            </a:xfrm>
            <a:prstGeom prst="ellipse">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BDA040E-5DAB-48E0-A353-6692374ACDCB}"/>
                </a:ext>
              </a:extLst>
            </p:cNvPr>
            <p:cNvSpPr txBox="1">
              <a:spLocks noChangeAspect="1"/>
            </p:cNvSpPr>
            <p:nvPr/>
          </p:nvSpPr>
          <p:spPr>
            <a:xfrm>
              <a:off x="823966" y="3071881"/>
              <a:ext cx="3363016" cy="2384373"/>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7E6E6"/>
                  </a:solidFill>
                  <a:effectLst/>
                  <a:uLnTx/>
                  <a:uFillTx/>
                  <a:latin typeface="Calibri Light" panose="020F0302020204030204"/>
                  <a:ea typeface="+mn-ea"/>
                  <a:cs typeface="+mn-cs"/>
                </a:rPr>
                <a:t>Undergraduate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7E6E6"/>
                  </a:solidFill>
                  <a:effectLst/>
                  <a:uLnTx/>
                  <a:uFillTx/>
                  <a:latin typeface="Calibri Light" panose="020F0302020204030204"/>
                  <a:ea typeface="+mn-ea"/>
                  <a:cs typeface="+mn-cs"/>
                </a:rPr>
                <a:t>Degree</a:t>
              </a:r>
            </a:p>
          </p:txBody>
        </p:sp>
      </p:grpSp>
      <p:grpSp>
        <p:nvGrpSpPr>
          <p:cNvPr id="18" name="Group 17">
            <a:extLst>
              <a:ext uri="{FF2B5EF4-FFF2-40B4-BE49-F238E27FC236}">
                <a16:creationId xmlns:a16="http://schemas.microsoft.com/office/drawing/2014/main" id="{C4D4691A-14F0-4912-995D-4B880454B57D}"/>
              </a:ext>
            </a:extLst>
          </p:cNvPr>
          <p:cNvGrpSpPr/>
          <p:nvPr/>
        </p:nvGrpSpPr>
        <p:grpSpPr>
          <a:xfrm>
            <a:off x="8882106" y="2326831"/>
            <a:ext cx="2127018" cy="2127018"/>
            <a:chOff x="823966" y="2555982"/>
            <a:chExt cx="3363016" cy="3363016"/>
          </a:xfrm>
        </p:grpSpPr>
        <p:sp>
          <p:nvSpPr>
            <p:cNvPr id="19" name="Oval 18">
              <a:extLst>
                <a:ext uri="{FF2B5EF4-FFF2-40B4-BE49-F238E27FC236}">
                  <a16:creationId xmlns:a16="http://schemas.microsoft.com/office/drawing/2014/main" id="{B9CF8FAD-749D-4353-B3A7-A79665DC5663}"/>
                </a:ext>
              </a:extLst>
            </p:cNvPr>
            <p:cNvSpPr/>
            <p:nvPr/>
          </p:nvSpPr>
          <p:spPr>
            <a:xfrm>
              <a:off x="823966" y="2555982"/>
              <a:ext cx="3363016" cy="3363016"/>
            </a:xfrm>
            <a:prstGeom prst="ellipse">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E9E86C4-FCF5-46C8-A325-2313D3F7E5A6}"/>
                </a:ext>
              </a:extLst>
            </p:cNvPr>
            <p:cNvSpPr txBox="1">
              <a:spLocks noChangeAspect="1"/>
            </p:cNvSpPr>
            <p:nvPr/>
          </p:nvSpPr>
          <p:spPr>
            <a:xfrm>
              <a:off x="1185706" y="3071881"/>
              <a:ext cx="2631902" cy="2384373"/>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7E6E6"/>
                  </a:solidFill>
                  <a:effectLst/>
                  <a:uLnTx/>
                  <a:uFillTx/>
                  <a:latin typeface="Calibri Light" panose="020F0302020204030204"/>
                  <a:ea typeface="+mn-ea"/>
                  <a:cs typeface="+mn-cs"/>
                </a:rPr>
                <a:t>Postgraduate Degree</a:t>
              </a:r>
            </a:p>
          </p:txBody>
        </p:sp>
      </p:grpSp>
      <p:graphicFrame>
        <p:nvGraphicFramePr>
          <p:cNvPr id="2" name="Table 1">
            <a:extLst>
              <a:ext uri="{FF2B5EF4-FFF2-40B4-BE49-F238E27FC236}">
                <a16:creationId xmlns:a16="http://schemas.microsoft.com/office/drawing/2014/main" id="{28FFCE83-3BF0-4472-9596-C2BD9B5E5423}"/>
              </a:ext>
            </a:extLst>
          </p:cNvPr>
          <p:cNvGraphicFramePr>
            <a:graphicFrameLocks noGrp="1"/>
          </p:cNvGraphicFramePr>
          <p:nvPr/>
        </p:nvGraphicFramePr>
        <p:xfrm>
          <a:off x="354375" y="4611213"/>
          <a:ext cx="11483247" cy="583456"/>
        </p:xfrm>
        <a:graphic>
          <a:graphicData uri="http://schemas.openxmlformats.org/drawingml/2006/table">
            <a:tbl>
              <a:tblPr firstRow="1" bandRow="1">
                <a:tableStyleId>{5C22544A-7EE6-4342-B048-85BDC9FD1C3A}</a:tableStyleId>
              </a:tblPr>
              <a:tblGrid>
                <a:gridCol w="3827749">
                  <a:extLst>
                    <a:ext uri="{9D8B030D-6E8A-4147-A177-3AD203B41FA5}">
                      <a16:colId xmlns:a16="http://schemas.microsoft.com/office/drawing/2014/main" val="4026351649"/>
                    </a:ext>
                  </a:extLst>
                </a:gridCol>
                <a:gridCol w="3827749">
                  <a:extLst>
                    <a:ext uri="{9D8B030D-6E8A-4147-A177-3AD203B41FA5}">
                      <a16:colId xmlns:a16="http://schemas.microsoft.com/office/drawing/2014/main" val="1459085504"/>
                    </a:ext>
                  </a:extLst>
                </a:gridCol>
                <a:gridCol w="3827749">
                  <a:extLst>
                    <a:ext uri="{9D8B030D-6E8A-4147-A177-3AD203B41FA5}">
                      <a16:colId xmlns:a16="http://schemas.microsoft.com/office/drawing/2014/main" val="351878983"/>
                    </a:ext>
                  </a:extLst>
                </a:gridCol>
              </a:tblGrid>
              <a:tr h="583456">
                <a:tc>
                  <a:txBody>
                    <a:bodyPr/>
                    <a:lstStyle/>
                    <a:p>
                      <a:pPr algn="ctr"/>
                      <a:r>
                        <a:rPr lang="en-GB" sz="1600" dirty="0">
                          <a:solidFill>
                            <a:schemeClr val="bg1"/>
                          </a:solidFill>
                        </a:rPr>
                        <a:t>Not all AHPs have an apprenticeship</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600" dirty="0">
                          <a:solidFill>
                            <a:schemeClr val="bg1"/>
                          </a:solidFill>
                        </a:rPr>
                        <a:t>Main route for AHPs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600" dirty="0">
                          <a:solidFill>
                            <a:schemeClr val="bg1"/>
                          </a:solidFill>
                        </a:rPr>
                        <a:t>Could study an accelerated degree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34947949"/>
                  </a:ext>
                </a:extLst>
              </a:tr>
            </a:tbl>
          </a:graphicData>
        </a:graphic>
      </p:graphicFrame>
    </p:spTree>
    <p:extLst>
      <p:ext uri="{BB962C8B-B14F-4D97-AF65-F5344CB8AC3E}">
        <p14:creationId xmlns:p14="http://schemas.microsoft.com/office/powerpoint/2010/main" val="34161896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853A87E-7C47-4D95-906D-786EC51825EB}"/>
              </a:ext>
            </a:extLst>
          </p:cNvPr>
          <p:cNvGrpSpPr/>
          <p:nvPr/>
        </p:nvGrpSpPr>
        <p:grpSpPr>
          <a:xfrm>
            <a:off x="10842268" y="1825625"/>
            <a:ext cx="1023063" cy="4351338"/>
            <a:chOff x="9488166" y="0"/>
            <a:chExt cx="1023063" cy="4351338"/>
          </a:xfrm>
        </p:grpSpPr>
        <p:sp>
          <p:nvSpPr>
            <p:cNvPr id="8" name="Rectangle: Rounded Corners 7">
              <a:extLst>
                <a:ext uri="{FF2B5EF4-FFF2-40B4-BE49-F238E27FC236}">
                  <a16:creationId xmlns:a16="http://schemas.microsoft.com/office/drawing/2014/main" id="{59E07A43-5CAB-46F9-B0CE-43FBFED47BAC}"/>
                </a:ext>
              </a:extLst>
            </p:cNvPr>
            <p:cNvSpPr/>
            <p:nvPr/>
          </p:nvSpPr>
          <p:spPr>
            <a:xfrm>
              <a:off x="9488166" y="0"/>
              <a:ext cx="1023063" cy="435133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293579DE-A969-4039-B705-77E577711C3D}"/>
                </a:ext>
              </a:extLst>
            </p:cNvPr>
            <p:cNvSpPr txBox="1"/>
            <p:nvPr/>
          </p:nvSpPr>
          <p:spPr>
            <a:xfrm>
              <a:off x="9488166" y="1740535"/>
              <a:ext cx="1023063" cy="1740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ODP            75.2</a:t>
              </a:r>
            </a:p>
          </p:txBody>
        </p:sp>
      </p:grpSp>
      <p:sp>
        <p:nvSpPr>
          <p:cNvPr id="2" name="Title 1">
            <a:extLst>
              <a:ext uri="{FF2B5EF4-FFF2-40B4-BE49-F238E27FC236}">
                <a16:creationId xmlns:a16="http://schemas.microsoft.com/office/drawing/2014/main" id="{8C179316-CA04-42F4-92F2-5A0734CE06A4}"/>
              </a:ext>
            </a:extLst>
          </p:cNvPr>
          <p:cNvSpPr>
            <a:spLocks noGrp="1"/>
          </p:cNvSpPr>
          <p:nvPr>
            <p:ph type="title"/>
          </p:nvPr>
        </p:nvSpPr>
        <p:spPr/>
        <p:txBody>
          <a:bodyPr/>
          <a:lstStyle/>
          <a:p>
            <a:r>
              <a:rPr kumimoji="0" lang="en-GB" sz="3600" b="1" i="0" u="none" strike="noStrike" kern="1200" cap="none" spc="0" normalizeH="0" baseline="0" noProof="0" dirty="0">
                <a:ln>
                  <a:noFill/>
                </a:ln>
                <a:solidFill>
                  <a:srgbClr val="4472C4"/>
                </a:solidFill>
                <a:effectLst/>
                <a:uLnTx/>
                <a:uFillTx/>
                <a:latin typeface="Calibri Light" panose="020F0302020204030204"/>
                <a:ea typeface="+mj-ea"/>
                <a:cs typeface="+mj-cs"/>
              </a:rPr>
              <a:t>AHPs Working in Frimley ICS </a:t>
            </a:r>
            <a:r>
              <a:rPr kumimoji="0" lang="en-GB" sz="3600" b="0" i="0" u="none" strike="noStrike" kern="1200" cap="none" spc="0" normalizeH="0" baseline="0" noProof="0" dirty="0">
                <a:ln>
                  <a:noFill/>
                </a:ln>
                <a:solidFill>
                  <a:srgbClr val="4472C4"/>
                </a:solidFill>
                <a:effectLst/>
                <a:uLnTx/>
                <a:uFillTx/>
                <a:latin typeface="Calibri Light" panose="020F0302020204030204"/>
                <a:ea typeface="+mj-ea"/>
                <a:cs typeface="+mj-cs"/>
              </a:rPr>
              <a:t>(</a:t>
            </a:r>
            <a:r>
              <a:rPr kumimoji="0" lang="en-GB" sz="3600" b="0" i="1" u="none" strike="noStrike" kern="1200" cap="none" spc="0" normalizeH="0" baseline="0" noProof="0" dirty="0">
                <a:ln>
                  <a:noFill/>
                </a:ln>
                <a:solidFill>
                  <a:srgbClr val="4472C4"/>
                </a:solidFill>
                <a:effectLst/>
                <a:uLnTx/>
                <a:uFillTx/>
                <a:latin typeface="Calibri Light" panose="020F0302020204030204"/>
                <a:ea typeface="+mj-ea"/>
                <a:cs typeface="+mj-cs"/>
              </a:rPr>
              <a:t>whole time equivalent</a:t>
            </a:r>
            <a:r>
              <a:rPr kumimoji="0" lang="en-GB" sz="3600" b="0" i="0" u="none" strike="noStrike" kern="1200" cap="none" spc="0" normalizeH="0" baseline="0" noProof="0" dirty="0">
                <a:ln>
                  <a:noFill/>
                </a:ln>
                <a:solidFill>
                  <a:srgbClr val="4472C4"/>
                </a:solidFill>
                <a:effectLst/>
                <a:uLnTx/>
                <a:uFillTx/>
                <a:latin typeface="Calibri Light" panose="020F0302020204030204"/>
                <a:ea typeface="+mj-ea"/>
                <a:cs typeface="+mj-cs"/>
              </a:rPr>
              <a:t>) </a:t>
            </a:r>
            <a:endParaRPr lang="en-GB" dirty="0"/>
          </a:p>
        </p:txBody>
      </p:sp>
      <p:graphicFrame>
        <p:nvGraphicFramePr>
          <p:cNvPr id="5" name="Content Placeholder 4">
            <a:extLst>
              <a:ext uri="{FF2B5EF4-FFF2-40B4-BE49-F238E27FC236}">
                <a16:creationId xmlns:a16="http://schemas.microsoft.com/office/drawing/2014/main" id="{8CD98651-F0A3-403E-899D-3C9B3EC2E268}"/>
              </a:ext>
            </a:extLst>
          </p:cNvPr>
          <p:cNvGraphicFramePr>
            <a:graphicFrameLocks noGrp="1"/>
          </p:cNvGraphicFramePr>
          <p:nvPr>
            <p:ph idx="1"/>
          </p:nvPr>
        </p:nvGraphicFramePr>
        <p:xfrm>
          <a:off x="326667" y="1825625"/>
          <a:ext cx="11538663"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07160D2B-CD7C-4E6D-9507-15BE670B1F2B}"/>
              </a:ext>
            </a:extLst>
          </p:cNvPr>
          <p:cNvPicPr>
            <a:picLocks noChangeAspect="1"/>
          </p:cNvPicPr>
          <p:nvPr/>
        </p:nvPicPr>
        <p:blipFill>
          <a:blip r:embed="rId8"/>
          <a:stretch>
            <a:fillRect/>
          </a:stretch>
        </p:blipFill>
        <p:spPr>
          <a:xfrm>
            <a:off x="655567" y="1816050"/>
            <a:ext cx="10923408" cy="1682642"/>
          </a:xfrm>
          <a:prstGeom prst="rect">
            <a:avLst/>
          </a:prstGeom>
        </p:spPr>
      </p:pic>
      <p:sp>
        <p:nvSpPr>
          <p:cNvPr id="3" name="TextBox 2">
            <a:extLst>
              <a:ext uri="{FF2B5EF4-FFF2-40B4-BE49-F238E27FC236}">
                <a16:creationId xmlns:a16="http://schemas.microsoft.com/office/drawing/2014/main" id="{645B8B98-A3A5-445E-910E-12A39FFB0CAA}"/>
              </a:ext>
            </a:extLst>
          </p:cNvPr>
          <p:cNvSpPr txBox="1"/>
          <p:nvPr/>
        </p:nvSpPr>
        <p:spPr>
          <a:xfrm>
            <a:off x="3823155" y="5447922"/>
            <a:ext cx="48494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811.7 </a:t>
            </a:r>
            <a:r>
              <a:rPr kumimoji="0" lang="en-GB" sz="2000" b="1" i="0" u="none" strike="noStrike" kern="1200" cap="none" spc="0" normalizeH="0" baseline="0" noProof="0" dirty="0" err="1">
                <a:ln>
                  <a:noFill/>
                </a:ln>
                <a:solidFill>
                  <a:prstClr val="black"/>
                </a:solidFill>
                <a:effectLst/>
                <a:uLnTx/>
                <a:uFillTx/>
                <a:latin typeface="Calibri" panose="020F0502020204030204"/>
                <a:ea typeface="+mn-ea"/>
                <a:cs typeface="+mn-cs"/>
              </a:rPr>
              <a:t>wte</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AHPs</a:t>
            </a:r>
          </a:p>
        </p:txBody>
      </p:sp>
    </p:spTree>
    <p:extLst>
      <p:ext uri="{BB962C8B-B14F-4D97-AF65-F5344CB8AC3E}">
        <p14:creationId xmlns:p14="http://schemas.microsoft.com/office/powerpoint/2010/main" val="10646604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C70E599-B467-4714-94D7-926DA6A460FA}"/>
              </a:ext>
            </a:extLst>
          </p:cNvPr>
          <p:cNvPicPr>
            <a:picLocks noChangeAspect="1"/>
          </p:cNvPicPr>
          <p:nvPr/>
        </p:nvPicPr>
        <p:blipFill>
          <a:blip r:embed="rId3"/>
          <a:stretch>
            <a:fillRect/>
          </a:stretch>
        </p:blipFill>
        <p:spPr>
          <a:xfrm>
            <a:off x="9077165" y="2966877"/>
            <a:ext cx="2267269" cy="2267269"/>
          </a:xfrm>
          <a:prstGeom prst="rect">
            <a:avLst/>
          </a:prstGeom>
        </p:spPr>
      </p:pic>
      <p:pic>
        <p:nvPicPr>
          <p:cNvPr id="14" name="Picture 13">
            <a:extLst>
              <a:ext uri="{FF2B5EF4-FFF2-40B4-BE49-F238E27FC236}">
                <a16:creationId xmlns:a16="http://schemas.microsoft.com/office/drawing/2014/main" id="{4EAFC8CA-F341-4B5A-85CB-9F0E8D29136F}"/>
              </a:ext>
            </a:extLst>
          </p:cNvPr>
          <p:cNvPicPr>
            <a:picLocks noChangeAspect="1"/>
          </p:cNvPicPr>
          <p:nvPr/>
        </p:nvPicPr>
        <p:blipFill>
          <a:blip r:embed="rId4"/>
          <a:stretch>
            <a:fillRect/>
          </a:stretch>
        </p:blipFill>
        <p:spPr>
          <a:xfrm>
            <a:off x="6746240" y="1758951"/>
            <a:ext cx="2238376" cy="1119188"/>
          </a:xfrm>
          <a:prstGeom prst="rect">
            <a:avLst/>
          </a:prstGeom>
        </p:spPr>
      </p:pic>
      <p:sp>
        <p:nvSpPr>
          <p:cNvPr id="2" name="Title 1">
            <a:extLst>
              <a:ext uri="{FF2B5EF4-FFF2-40B4-BE49-F238E27FC236}">
                <a16:creationId xmlns:a16="http://schemas.microsoft.com/office/drawing/2014/main" id="{063AE6B6-4FE4-4034-BDC3-E2F7FCFB758F}"/>
              </a:ext>
            </a:extLst>
          </p:cNvPr>
          <p:cNvSpPr>
            <a:spLocks noGrp="1"/>
          </p:cNvSpPr>
          <p:nvPr>
            <p:ph type="title"/>
          </p:nvPr>
        </p:nvSpPr>
        <p:spPr/>
        <p:txBody>
          <a:bodyPr/>
          <a:lstStyle/>
          <a:p>
            <a:r>
              <a:rPr lang="en-GB" b="1" dirty="0">
                <a:solidFill>
                  <a:schemeClr val="accent1"/>
                </a:solidFill>
              </a:rPr>
              <a:t>Organisations within Frimley ICS </a:t>
            </a:r>
          </a:p>
        </p:txBody>
      </p:sp>
      <p:pic>
        <p:nvPicPr>
          <p:cNvPr id="4" name="Content Placeholder 3">
            <a:extLst>
              <a:ext uri="{FF2B5EF4-FFF2-40B4-BE49-F238E27FC236}">
                <a16:creationId xmlns:a16="http://schemas.microsoft.com/office/drawing/2014/main" id="{673527D4-E297-4142-8085-A0478DE860E2}"/>
              </a:ext>
            </a:extLst>
          </p:cNvPr>
          <p:cNvPicPr>
            <a:picLocks noGrp="1" noChangeAspect="1"/>
          </p:cNvPicPr>
          <p:nvPr>
            <p:ph idx="1"/>
          </p:nvPr>
        </p:nvPicPr>
        <p:blipFill>
          <a:blip r:embed="rId5"/>
          <a:stretch>
            <a:fillRect/>
          </a:stretch>
        </p:blipFill>
        <p:spPr>
          <a:xfrm>
            <a:off x="9258300" y="1940084"/>
            <a:ext cx="1905000" cy="952500"/>
          </a:xfrm>
          <a:prstGeom prst="rect">
            <a:avLst/>
          </a:prstGeom>
        </p:spPr>
      </p:pic>
      <p:pic>
        <p:nvPicPr>
          <p:cNvPr id="7" name="Picture 6">
            <a:extLst>
              <a:ext uri="{FF2B5EF4-FFF2-40B4-BE49-F238E27FC236}">
                <a16:creationId xmlns:a16="http://schemas.microsoft.com/office/drawing/2014/main" id="{C03B77FA-8880-4C6D-89C2-4EB115F4FFD2}"/>
              </a:ext>
            </a:extLst>
          </p:cNvPr>
          <p:cNvPicPr>
            <a:picLocks noChangeAspect="1"/>
          </p:cNvPicPr>
          <p:nvPr/>
        </p:nvPicPr>
        <p:blipFill>
          <a:blip r:embed="rId6"/>
          <a:stretch>
            <a:fillRect/>
          </a:stretch>
        </p:blipFill>
        <p:spPr>
          <a:xfrm>
            <a:off x="159544" y="4964747"/>
            <a:ext cx="2619375" cy="1743075"/>
          </a:xfrm>
          <a:prstGeom prst="rect">
            <a:avLst/>
          </a:prstGeom>
        </p:spPr>
      </p:pic>
      <p:pic>
        <p:nvPicPr>
          <p:cNvPr id="8" name="Picture 7">
            <a:extLst>
              <a:ext uri="{FF2B5EF4-FFF2-40B4-BE49-F238E27FC236}">
                <a16:creationId xmlns:a16="http://schemas.microsoft.com/office/drawing/2014/main" id="{148C6BD9-A7EC-4F63-A3F8-28F054963F7D}"/>
              </a:ext>
            </a:extLst>
          </p:cNvPr>
          <p:cNvPicPr>
            <a:picLocks noChangeAspect="1"/>
          </p:cNvPicPr>
          <p:nvPr/>
        </p:nvPicPr>
        <p:blipFill>
          <a:blip r:embed="rId7"/>
          <a:stretch>
            <a:fillRect/>
          </a:stretch>
        </p:blipFill>
        <p:spPr>
          <a:xfrm>
            <a:off x="5050790" y="3429000"/>
            <a:ext cx="3390900" cy="1343025"/>
          </a:xfrm>
          <a:prstGeom prst="rect">
            <a:avLst/>
          </a:prstGeom>
        </p:spPr>
      </p:pic>
      <p:pic>
        <p:nvPicPr>
          <p:cNvPr id="9" name="Picture 8">
            <a:extLst>
              <a:ext uri="{FF2B5EF4-FFF2-40B4-BE49-F238E27FC236}">
                <a16:creationId xmlns:a16="http://schemas.microsoft.com/office/drawing/2014/main" id="{35FECA43-608F-411E-9985-9FA6996D95FE}"/>
              </a:ext>
            </a:extLst>
          </p:cNvPr>
          <p:cNvPicPr>
            <a:picLocks noChangeAspect="1"/>
          </p:cNvPicPr>
          <p:nvPr/>
        </p:nvPicPr>
        <p:blipFill>
          <a:blip r:embed="rId8"/>
          <a:stretch>
            <a:fillRect/>
          </a:stretch>
        </p:blipFill>
        <p:spPr>
          <a:xfrm>
            <a:off x="234951" y="2784181"/>
            <a:ext cx="3006408" cy="2108973"/>
          </a:xfrm>
          <a:prstGeom prst="rect">
            <a:avLst/>
          </a:prstGeom>
        </p:spPr>
      </p:pic>
      <p:pic>
        <p:nvPicPr>
          <p:cNvPr id="10" name="Picture 9">
            <a:extLst>
              <a:ext uri="{FF2B5EF4-FFF2-40B4-BE49-F238E27FC236}">
                <a16:creationId xmlns:a16="http://schemas.microsoft.com/office/drawing/2014/main" id="{1167006C-43D5-4187-B819-2B3E07F25878}"/>
              </a:ext>
            </a:extLst>
          </p:cNvPr>
          <p:cNvPicPr>
            <a:picLocks noChangeAspect="1"/>
          </p:cNvPicPr>
          <p:nvPr/>
        </p:nvPicPr>
        <p:blipFill>
          <a:blip r:embed="rId9"/>
          <a:stretch>
            <a:fillRect/>
          </a:stretch>
        </p:blipFill>
        <p:spPr>
          <a:xfrm>
            <a:off x="487363" y="1312414"/>
            <a:ext cx="3276600" cy="1400175"/>
          </a:xfrm>
          <a:prstGeom prst="rect">
            <a:avLst/>
          </a:prstGeom>
        </p:spPr>
      </p:pic>
      <p:pic>
        <p:nvPicPr>
          <p:cNvPr id="11" name="Picture 10">
            <a:extLst>
              <a:ext uri="{FF2B5EF4-FFF2-40B4-BE49-F238E27FC236}">
                <a16:creationId xmlns:a16="http://schemas.microsoft.com/office/drawing/2014/main" id="{684DDC1B-6222-47EB-9DBA-9C9D6C4E346B}"/>
              </a:ext>
            </a:extLst>
          </p:cNvPr>
          <p:cNvPicPr>
            <a:picLocks noChangeAspect="1"/>
          </p:cNvPicPr>
          <p:nvPr/>
        </p:nvPicPr>
        <p:blipFill>
          <a:blip r:embed="rId10"/>
          <a:stretch>
            <a:fillRect/>
          </a:stretch>
        </p:blipFill>
        <p:spPr>
          <a:xfrm>
            <a:off x="8441690" y="4964747"/>
            <a:ext cx="3209925" cy="1428750"/>
          </a:xfrm>
          <a:prstGeom prst="rect">
            <a:avLst/>
          </a:prstGeom>
        </p:spPr>
      </p:pic>
      <p:pic>
        <p:nvPicPr>
          <p:cNvPr id="12" name="Picture 11">
            <a:extLst>
              <a:ext uri="{FF2B5EF4-FFF2-40B4-BE49-F238E27FC236}">
                <a16:creationId xmlns:a16="http://schemas.microsoft.com/office/drawing/2014/main" id="{4E230D8F-E4F5-4C97-99BA-D22E2D57792E}"/>
              </a:ext>
            </a:extLst>
          </p:cNvPr>
          <p:cNvPicPr>
            <a:picLocks noChangeAspect="1"/>
          </p:cNvPicPr>
          <p:nvPr/>
        </p:nvPicPr>
        <p:blipFill>
          <a:blip r:embed="rId11"/>
          <a:stretch>
            <a:fillRect/>
          </a:stretch>
        </p:blipFill>
        <p:spPr>
          <a:xfrm>
            <a:off x="4261326" y="1866333"/>
            <a:ext cx="1905000" cy="1905000"/>
          </a:xfrm>
          <a:prstGeom prst="rect">
            <a:avLst/>
          </a:prstGeom>
        </p:spPr>
      </p:pic>
      <p:pic>
        <p:nvPicPr>
          <p:cNvPr id="13" name="Picture 12">
            <a:extLst>
              <a:ext uri="{FF2B5EF4-FFF2-40B4-BE49-F238E27FC236}">
                <a16:creationId xmlns:a16="http://schemas.microsoft.com/office/drawing/2014/main" id="{C5CF295F-DA1D-4514-B3E2-D332FC4D0029}"/>
              </a:ext>
            </a:extLst>
          </p:cNvPr>
          <p:cNvPicPr>
            <a:picLocks noChangeAspect="1"/>
          </p:cNvPicPr>
          <p:nvPr/>
        </p:nvPicPr>
        <p:blipFill>
          <a:blip r:embed="rId12"/>
          <a:stretch>
            <a:fillRect/>
          </a:stretch>
        </p:blipFill>
        <p:spPr>
          <a:xfrm>
            <a:off x="3998933" y="5908565"/>
            <a:ext cx="4334786" cy="733993"/>
          </a:xfrm>
          <a:prstGeom prst="rect">
            <a:avLst/>
          </a:prstGeom>
        </p:spPr>
      </p:pic>
      <p:pic>
        <p:nvPicPr>
          <p:cNvPr id="16" name="Picture 15">
            <a:extLst>
              <a:ext uri="{FF2B5EF4-FFF2-40B4-BE49-F238E27FC236}">
                <a16:creationId xmlns:a16="http://schemas.microsoft.com/office/drawing/2014/main" id="{C20E64D3-1BB2-4831-8A84-D85554C5870C}"/>
              </a:ext>
            </a:extLst>
          </p:cNvPr>
          <p:cNvPicPr>
            <a:picLocks noChangeAspect="1"/>
          </p:cNvPicPr>
          <p:nvPr/>
        </p:nvPicPr>
        <p:blipFill>
          <a:blip r:embed="rId13"/>
          <a:stretch>
            <a:fillRect/>
          </a:stretch>
        </p:blipFill>
        <p:spPr>
          <a:xfrm>
            <a:off x="1317936" y="4377338"/>
            <a:ext cx="2861579" cy="1174815"/>
          </a:xfrm>
          <a:prstGeom prst="rect">
            <a:avLst/>
          </a:prstGeom>
        </p:spPr>
      </p:pic>
    </p:spTree>
    <p:extLst>
      <p:ext uri="{BB962C8B-B14F-4D97-AF65-F5344CB8AC3E}">
        <p14:creationId xmlns:p14="http://schemas.microsoft.com/office/powerpoint/2010/main" val="2493305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D2F2911-B283-4BFB-82FC-3F13587170C4}"/>
              </a:ext>
            </a:extLst>
          </p:cNvPr>
          <p:cNvSpPr>
            <a:spLocks noGrp="1"/>
          </p:cNvSpPr>
          <p:nvPr>
            <p:ph type="ftr" sz="quarter" idx="3"/>
          </p:nvPr>
        </p:nvSpPr>
        <p:spPr/>
        <p:txBody>
          <a:bodyPr/>
          <a:lstStyle/>
          <a:p>
            <a:r>
              <a:rPr lang="en-GB" dirty="0"/>
              <a:t>#FutureFHFT</a:t>
            </a:r>
          </a:p>
        </p:txBody>
      </p:sp>
      <p:sp>
        <p:nvSpPr>
          <p:cNvPr id="5" name="Slide Number Placeholder 4">
            <a:extLst>
              <a:ext uri="{FF2B5EF4-FFF2-40B4-BE49-F238E27FC236}">
                <a16:creationId xmlns:a16="http://schemas.microsoft.com/office/drawing/2014/main" id="{7D7514F2-239F-4A95-8283-0D9544E1870A}"/>
              </a:ext>
            </a:extLst>
          </p:cNvPr>
          <p:cNvSpPr>
            <a:spLocks noGrp="1"/>
          </p:cNvSpPr>
          <p:nvPr>
            <p:ph type="sldNum" sz="quarter" idx="4"/>
          </p:nvPr>
        </p:nvSpPr>
        <p:spPr/>
        <p:txBody>
          <a:bodyPr/>
          <a:lstStyle/>
          <a:p>
            <a:fld id="{5E0E8EA8-667E-44BC-89EC-3FD29D4853EB}" type="slidenum">
              <a:rPr lang="en-GB" smtClean="0"/>
              <a:pPr/>
              <a:t>6</a:t>
            </a:fld>
            <a:endParaRPr lang="en-GB" dirty="0"/>
          </a:p>
        </p:txBody>
      </p:sp>
      <p:sp>
        <p:nvSpPr>
          <p:cNvPr id="10" name="TextBox 9">
            <a:extLst>
              <a:ext uri="{FF2B5EF4-FFF2-40B4-BE49-F238E27FC236}">
                <a16:creationId xmlns:a16="http://schemas.microsoft.com/office/drawing/2014/main" id="{5290DDCC-FD88-44BE-AEA3-CC7A8B834E27}"/>
              </a:ext>
            </a:extLst>
          </p:cNvPr>
          <p:cNvSpPr txBox="1"/>
          <p:nvPr/>
        </p:nvSpPr>
        <p:spPr>
          <a:xfrm>
            <a:off x="364515" y="1251527"/>
            <a:ext cx="6675120" cy="1015663"/>
          </a:xfrm>
          <a:prstGeom prst="rect">
            <a:avLst/>
          </a:prstGeom>
          <a:noFill/>
        </p:spPr>
        <p:txBody>
          <a:bodyPr wrap="square">
            <a:spAutoFit/>
          </a:bodyPr>
          <a:lstStyle/>
          <a:p>
            <a:r>
              <a:rPr lang="en-GB" sz="6000" dirty="0">
                <a:solidFill>
                  <a:schemeClr val="accent1">
                    <a:lumMod val="75000"/>
                  </a:schemeClr>
                </a:solidFill>
                <a:latin typeface="Arial" panose="020B0604020202020204" pitchFamily="34" charset="0"/>
                <a:cs typeface="Arial" panose="020B0604020202020204" pitchFamily="34" charset="0"/>
              </a:rPr>
              <a:t>Introduction</a:t>
            </a:r>
          </a:p>
        </p:txBody>
      </p:sp>
      <p:pic>
        <p:nvPicPr>
          <p:cNvPr id="2" name="Picture 1">
            <a:extLst>
              <a:ext uri="{FF2B5EF4-FFF2-40B4-BE49-F238E27FC236}">
                <a16:creationId xmlns:a16="http://schemas.microsoft.com/office/drawing/2014/main" id="{588B1538-CE38-4540-905D-37479A719CAE}"/>
              </a:ext>
            </a:extLst>
          </p:cNvPr>
          <p:cNvPicPr>
            <a:picLocks noChangeAspect="1"/>
          </p:cNvPicPr>
          <p:nvPr/>
        </p:nvPicPr>
        <p:blipFill>
          <a:blip r:embed="rId3">
            <a:alphaModFix amt="17000"/>
          </a:blip>
          <a:stretch>
            <a:fillRect/>
          </a:stretch>
        </p:blipFill>
        <p:spPr>
          <a:xfrm>
            <a:off x="3829600" y="1088255"/>
            <a:ext cx="9825464" cy="5769745"/>
          </a:xfrm>
          <a:prstGeom prst="rect">
            <a:avLst/>
          </a:prstGeom>
          <a:effectLst>
            <a:softEdge rad="304800"/>
          </a:effectLst>
        </p:spPr>
      </p:pic>
      <p:pic>
        <p:nvPicPr>
          <p:cNvPr id="3" name="Picture 2">
            <a:extLst>
              <a:ext uri="{FF2B5EF4-FFF2-40B4-BE49-F238E27FC236}">
                <a16:creationId xmlns:a16="http://schemas.microsoft.com/office/drawing/2014/main" id="{5D995F83-6C27-4CF1-8972-231E7C1DEDF6}"/>
              </a:ext>
            </a:extLst>
          </p:cNvPr>
          <p:cNvPicPr>
            <a:picLocks noChangeAspect="1"/>
          </p:cNvPicPr>
          <p:nvPr/>
        </p:nvPicPr>
        <p:blipFill>
          <a:blip r:embed="rId4"/>
          <a:stretch>
            <a:fillRect/>
          </a:stretch>
        </p:blipFill>
        <p:spPr>
          <a:xfrm>
            <a:off x="474107" y="2593734"/>
            <a:ext cx="4419367" cy="3176011"/>
          </a:xfrm>
          <a:prstGeom prst="rect">
            <a:avLst/>
          </a:prstGeom>
        </p:spPr>
      </p:pic>
      <p:sp>
        <p:nvSpPr>
          <p:cNvPr id="9" name="TextBox 8">
            <a:extLst>
              <a:ext uri="{FF2B5EF4-FFF2-40B4-BE49-F238E27FC236}">
                <a16:creationId xmlns:a16="http://schemas.microsoft.com/office/drawing/2014/main" id="{9C02D021-E6BB-4632-BB36-EC364954E757}"/>
              </a:ext>
            </a:extLst>
          </p:cNvPr>
          <p:cNvSpPr txBox="1"/>
          <p:nvPr/>
        </p:nvSpPr>
        <p:spPr>
          <a:xfrm>
            <a:off x="5102464" y="1967977"/>
            <a:ext cx="4195539" cy="1754326"/>
          </a:xfrm>
          <a:prstGeom prst="rect">
            <a:avLst/>
          </a:prstGeom>
          <a:noFill/>
        </p:spPr>
        <p:txBody>
          <a:bodyPr wrap="square">
            <a:spAutoFit/>
          </a:bodyPr>
          <a:lstStyle/>
          <a:p>
            <a:pPr algn="l"/>
            <a:r>
              <a:rPr lang="en-GB" b="1" i="0" dirty="0">
                <a:solidFill>
                  <a:srgbClr val="1F497D"/>
                </a:solidFill>
                <a:effectLst/>
                <a:latin typeface="Arial" panose="020B0604020202020204" pitchFamily="34" charset="0"/>
                <a:cs typeface="Arial" panose="020B0604020202020204" pitchFamily="34" charset="0"/>
              </a:rPr>
              <a:t>Our Strategy 2020-2025</a:t>
            </a:r>
          </a:p>
          <a:p>
            <a:pPr algn="l"/>
            <a:r>
              <a:rPr lang="en-GB" b="0" i="0" dirty="0">
                <a:solidFill>
                  <a:schemeClr val="tx1">
                    <a:lumMod val="50000"/>
                    <a:lumOff val="50000"/>
                  </a:schemeClr>
                </a:solidFill>
                <a:effectLst/>
                <a:latin typeface="Arial" panose="020B0604020202020204" pitchFamily="34" charset="0"/>
                <a:cs typeface="Arial" panose="020B0604020202020204" pitchFamily="34" charset="0"/>
              </a:rPr>
              <a:t>In order to achieve our vision, we have worked with our staff, partners, patients, members and local communities to develop a strategy and plan for 2020 to 2025.</a:t>
            </a:r>
          </a:p>
        </p:txBody>
      </p:sp>
      <p:sp>
        <p:nvSpPr>
          <p:cNvPr id="12" name="TextBox 11">
            <a:extLst>
              <a:ext uri="{FF2B5EF4-FFF2-40B4-BE49-F238E27FC236}">
                <a16:creationId xmlns:a16="http://schemas.microsoft.com/office/drawing/2014/main" id="{EEEA5576-C896-46C6-82AC-4F1DE05D7F9B}"/>
              </a:ext>
            </a:extLst>
          </p:cNvPr>
          <p:cNvSpPr txBox="1"/>
          <p:nvPr/>
        </p:nvSpPr>
        <p:spPr>
          <a:xfrm>
            <a:off x="5102464" y="4155361"/>
            <a:ext cx="4492847" cy="1754326"/>
          </a:xfrm>
          <a:prstGeom prst="rect">
            <a:avLst/>
          </a:prstGeom>
          <a:noFill/>
        </p:spPr>
        <p:txBody>
          <a:bodyPr wrap="square">
            <a:spAutoFit/>
          </a:bodyPr>
          <a:lstStyle/>
          <a:p>
            <a:pPr algn="l"/>
            <a:r>
              <a:rPr lang="en-GB" b="1" i="0" dirty="0">
                <a:solidFill>
                  <a:srgbClr val="1F497D"/>
                </a:solidFill>
                <a:effectLst/>
                <a:latin typeface="Arial" panose="020B0604020202020204" pitchFamily="34" charset="0"/>
                <a:cs typeface="Arial" panose="020B0604020202020204" pitchFamily="34" charset="0"/>
              </a:rPr>
              <a:t>Our Values</a:t>
            </a:r>
          </a:p>
          <a:p>
            <a:pPr algn="l"/>
            <a:r>
              <a:rPr lang="en-GB" b="0" i="0" dirty="0">
                <a:solidFill>
                  <a:schemeClr val="tx1">
                    <a:lumMod val="50000"/>
                    <a:lumOff val="50000"/>
                  </a:schemeClr>
                </a:solidFill>
                <a:effectLst/>
                <a:latin typeface="Arial" panose="020B0604020202020204" pitchFamily="34" charset="0"/>
                <a:cs typeface="Arial" panose="020B0604020202020204" pitchFamily="34" charset="0"/>
              </a:rPr>
              <a:t>Our values guide everything we do now and will do in the future, and set out what is expected from each and every member of the team in the way they treat patients, visitors and colleagues</a:t>
            </a:r>
          </a:p>
        </p:txBody>
      </p:sp>
    </p:spTree>
    <p:extLst>
      <p:ext uri="{BB962C8B-B14F-4D97-AF65-F5344CB8AC3E}">
        <p14:creationId xmlns:p14="http://schemas.microsoft.com/office/powerpoint/2010/main" val="2809961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7FBBE-6DE3-4C79-B3B0-2852364761E7}"/>
              </a:ext>
            </a:extLst>
          </p:cNvPr>
          <p:cNvSpPr>
            <a:spLocks noGrp="1"/>
          </p:cNvSpPr>
          <p:nvPr>
            <p:ph type="title"/>
          </p:nvPr>
        </p:nvSpPr>
        <p:spPr/>
        <p:txBody>
          <a:bodyPr/>
          <a:lstStyle/>
          <a:p>
            <a:r>
              <a:rPr lang="en-GB" dirty="0">
                <a:solidFill>
                  <a:schemeClr val="accent1"/>
                </a:solidFill>
              </a:rPr>
              <a:t>Workforce Roadmap </a:t>
            </a:r>
          </a:p>
        </p:txBody>
      </p:sp>
      <p:graphicFrame>
        <p:nvGraphicFramePr>
          <p:cNvPr id="4" name="Content Placeholder 3">
            <a:extLst>
              <a:ext uri="{FF2B5EF4-FFF2-40B4-BE49-F238E27FC236}">
                <a16:creationId xmlns:a16="http://schemas.microsoft.com/office/drawing/2014/main" id="{BA014327-A572-4540-AB9A-45F5376BF03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tar: 6 Points 6">
            <a:extLst>
              <a:ext uri="{FF2B5EF4-FFF2-40B4-BE49-F238E27FC236}">
                <a16:creationId xmlns:a16="http://schemas.microsoft.com/office/drawing/2014/main" id="{E8A8593C-CED2-4084-AED4-8EEDDBA12DAE}"/>
              </a:ext>
            </a:extLst>
          </p:cNvPr>
          <p:cNvSpPr/>
          <p:nvPr/>
        </p:nvSpPr>
        <p:spPr>
          <a:xfrm>
            <a:off x="8439325" y="1171285"/>
            <a:ext cx="1669409" cy="1838266"/>
          </a:xfrm>
          <a:prstGeom prst="star6">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Calibri" panose="020F0502020204030204"/>
                <a:ea typeface="+mn-ea"/>
                <a:cs typeface="+mn-cs"/>
              </a:rPr>
              <a:t>DEVELOP</a:t>
            </a:r>
          </a:p>
        </p:txBody>
      </p:sp>
      <p:sp>
        <p:nvSpPr>
          <p:cNvPr id="9" name="Flowchart: Punched Tape 8">
            <a:extLst>
              <a:ext uri="{FF2B5EF4-FFF2-40B4-BE49-F238E27FC236}">
                <a16:creationId xmlns:a16="http://schemas.microsoft.com/office/drawing/2014/main" id="{2066ABE3-9951-4610-957E-2229C137B6CE}"/>
              </a:ext>
            </a:extLst>
          </p:cNvPr>
          <p:cNvSpPr/>
          <p:nvPr/>
        </p:nvSpPr>
        <p:spPr>
          <a:xfrm>
            <a:off x="4588778" y="5213599"/>
            <a:ext cx="2608977" cy="1279276"/>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RETAIN</a:t>
            </a:r>
          </a:p>
        </p:txBody>
      </p:sp>
      <p:sp>
        <p:nvSpPr>
          <p:cNvPr id="10" name="Flowchart: Multidocument 9">
            <a:extLst>
              <a:ext uri="{FF2B5EF4-FFF2-40B4-BE49-F238E27FC236}">
                <a16:creationId xmlns:a16="http://schemas.microsoft.com/office/drawing/2014/main" id="{A0269E91-49B4-483F-A2E6-29825854399F}"/>
              </a:ext>
            </a:extLst>
          </p:cNvPr>
          <p:cNvSpPr/>
          <p:nvPr/>
        </p:nvSpPr>
        <p:spPr>
          <a:xfrm>
            <a:off x="683353" y="1690688"/>
            <a:ext cx="2667699" cy="1152467"/>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SUPPLY </a:t>
            </a:r>
          </a:p>
        </p:txBody>
      </p:sp>
      <p:pic>
        <p:nvPicPr>
          <p:cNvPr id="11" name="Picture 10">
            <a:extLst>
              <a:ext uri="{FF2B5EF4-FFF2-40B4-BE49-F238E27FC236}">
                <a16:creationId xmlns:a16="http://schemas.microsoft.com/office/drawing/2014/main" id="{24BA5340-FC1D-4225-8DA9-1B737A1A78FC}"/>
              </a:ext>
            </a:extLst>
          </p:cNvPr>
          <p:cNvPicPr>
            <a:picLocks noChangeAspect="1"/>
          </p:cNvPicPr>
          <p:nvPr/>
        </p:nvPicPr>
        <p:blipFill>
          <a:blip r:embed="rId8"/>
          <a:stretch>
            <a:fillRect/>
          </a:stretch>
        </p:blipFill>
        <p:spPr>
          <a:xfrm>
            <a:off x="321629" y="5387363"/>
            <a:ext cx="1196778" cy="1224718"/>
          </a:xfrm>
          <a:prstGeom prst="rect">
            <a:avLst/>
          </a:prstGeom>
        </p:spPr>
      </p:pic>
    </p:spTree>
    <p:extLst>
      <p:ext uri="{BB962C8B-B14F-4D97-AF65-F5344CB8AC3E}">
        <p14:creationId xmlns:p14="http://schemas.microsoft.com/office/powerpoint/2010/main" val="3578012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EFCB4-CFDF-F54A-A8CF-EC62FB37A47A}"/>
              </a:ext>
            </a:extLst>
          </p:cNvPr>
          <p:cNvSpPr>
            <a:spLocks noGrp="1"/>
          </p:cNvSpPr>
          <p:nvPr>
            <p:ph type="title"/>
          </p:nvPr>
        </p:nvSpPr>
        <p:spPr>
          <a:xfrm>
            <a:off x="212211" y="-30598"/>
            <a:ext cx="10515600" cy="1325563"/>
          </a:xfrm>
        </p:spPr>
        <p:txBody>
          <a:bodyPr/>
          <a:lstStyle/>
          <a:p>
            <a:r>
              <a:rPr lang="en-US" dirty="0"/>
              <a:t>Work Opportunities </a:t>
            </a:r>
          </a:p>
        </p:txBody>
      </p:sp>
      <p:sp>
        <p:nvSpPr>
          <p:cNvPr id="3" name="Content Placeholder 2">
            <a:extLst>
              <a:ext uri="{FF2B5EF4-FFF2-40B4-BE49-F238E27FC236}">
                <a16:creationId xmlns:a16="http://schemas.microsoft.com/office/drawing/2014/main" id="{6B8A022B-F7DA-534B-8CCF-22B06121777B}"/>
              </a:ext>
            </a:extLst>
          </p:cNvPr>
          <p:cNvSpPr>
            <a:spLocks noGrp="1"/>
          </p:cNvSpPr>
          <p:nvPr>
            <p:ph idx="1"/>
          </p:nvPr>
        </p:nvSpPr>
        <p:spPr>
          <a:xfrm flipH="1">
            <a:off x="6372224" y="1071563"/>
            <a:ext cx="5343525" cy="5329237"/>
          </a:xfrm>
        </p:spPr>
        <p:txBody>
          <a:bodyPr>
            <a:normAutofit fontScale="92500" lnSpcReduction="10000"/>
          </a:bodyPr>
          <a:lstStyle/>
          <a:p>
            <a:r>
              <a:rPr lang="en-US" dirty="0"/>
              <a:t>Return to practice </a:t>
            </a:r>
          </a:p>
          <a:p>
            <a:pPr marL="0" indent="0">
              <a:buNone/>
            </a:pPr>
            <a:endParaRPr lang="en-US" dirty="0"/>
          </a:p>
          <a:p>
            <a:r>
              <a:rPr lang="en-US" dirty="0"/>
              <a:t>International return to practice</a:t>
            </a:r>
          </a:p>
          <a:p>
            <a:endParaRPr lang="en-US" dirty="0"/>
          </a:p>
          <a:p>
            <a:r>
              <a:rPr lang="en-US" dirty="0"/>
              <a:t>Support worker roles</a:t>
            </a:r>
          </a:p>
          <a:p>
            <a:endParaRPr lang="en-US" dirty="0"/>
          </a:p>
          <a:p>
            <a:r>
              <a:rPr lang="en-US" dirty="0"/>
              <a:t>Apprenticeships</a:t>
            </a:r>
          </a:p>
          <a:p>
            <a:endParaRPr lang="en-US" dirty="0"/>
          </a:p>
          <a:p>
            <a:r>
              <a:rPr lang="en-US" dirty="0"/>
              <a:t>Work Experience (Spring Pod)</a:t>
            </a:r>
          </a:p>
          <a:p>
            <a:pPr marL="0" indent="0">
              <a:buNone/>
            </a:pPr>
            <a:endParaRPr lang="en-US" dirty="0"/>
          </a:p>
          <a:p>
            <a:r>
              <a:rPr lang="en-US" dirty="0"/>
              <a:t>NHS jobs, Frimley ICS website, Local Authority Websites….</a:t>
            </a:r>
          </a:p>
        </p:txBody>
      </p:sp>
      <p:pic>
        <p:nvPicPr>
          <p:cNvPr id="4" name="Picture 3">
            <a:extLst>
              <a:ext uri="{FF2B5EF4-FFF2-40B4-BE49-F238E27FC236}">
                <a16:creationId xmlns:a16="http://schemas.microsoft.com/office/drawing/2014/main" id="{C98BC6E8-CD3D-3E49-9468-5CD865BD9C3D}"/>
              </a:ext>
            </a:extLst>
          </p:cNvPr>
          <p:cNvPicPr>
            <a:picLocks noChangeAspect="1"/>
          </p:cNvPicPr>
          <p:nvPr/>
        </p:nvPicPr>
        <p:blipFill>
          <a:blip r:embed="rId3"/>
          <a:stretch>
            <a:fillRect/>
          </a:stretch>
        </p:blipFill>
        <p:spPr>
          <a:xfrm>
            <a:off x="491913" y="1290837"/>
            <a:ext cx="4978098" cy="2587625"/>
          </a:xfrm>
          <a:prstGeom prst="rect">
            <a:avLst/>
          </a:prstGeom>
        </p:spPr>
      </p:pic>
      <p:pic>
        <p:nvPicPr>
          <p:cNvPr id="6" name="Picture 5">
            <a:extLst>
              <a:ext uri="{FF2B5EF4-FFF2-40B4-BE49-F238E27FC236}">
                <a16:creationId xmlns:a16="http://schemas.microsoft.com/office/drawing/2014/main" id="{35461EEB-7112-7040-B6AA-3FD0A45B3F3C}"/>
              </a:ext>
            </a:extLst>
          </p:cNvPr>
          <p:cNvPicPr>
            <a:picLocks noChangeAspect="1"/>
          </p:cNvPicPr>
          <p:nvPr/>
        </p:nvPicPr>
        <p:blipFill rotWithShape="1">
          <a:blip r:embed="rId4"/>
          <a:srcRect l="1" t="3700" r="56779" b="-3700"/>
          <a:stretch/>
        </p:blipFill>
        <p:spPr>
          <a:xfrm>
            <a:off x="9000637" y="0"/>
            <a:ext cx="3191363" cy="954947"/>
          </a:xfrm>
          <a:prstGeom prst="rect">
            <a:avLst/>
          </a:prstGeom>
        </p:spPr>
      </p:pic>
      <p:sp>
        <p:nvSpPr>
          <p:cNvPr id="7" name="TextBox 6">
            <a:extLst>
              <a:ext uri="{FF2B5EF4-FFF2-40B4-BE49-F238E27FC236}">
                <a16:creationId xmlns:a16="http://schemas.microsoft.com/office/drawing/2014/main" id="{F936B293-2869-244F-B351-7E9334A91CD5}"/>
              </a:ext>
            </a:extLst>
          </p:cNvPr>
          <p:cNvSpPr txBox="1"/>
          <p:nvPr/>
        </p:nvSpPr>
        <p:spPr>
          <a:xfrm>
            <a:off x="928687" y="4786313"/>
            <a:ext cx="489108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solidFill>
                <a:effectLst/>
                <a:uLnTx/>
                <a:uFillTx/>
                <a:latin typeface="Calibri" panose="020F0502020204030204"/>
                <a:ea typeface="+mn-ea"/>
                <a:cs typeface="+mn-cs"/>
              </a:rPr>
              <a:t>Will Firth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AHP Faculty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Email: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w.firth@nhs.net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Twitter: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WilFirth</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6" descr="Image">
            <a:extLst>
              <a:ext uri="{FF2B5EF4-FFF2-40B4-BE49-F238E27FC236}">
                <a16:creationId xmlns:a16="http://schemas.microsoft.com/office/drawing/2014/main" id="{72901695-A102-3646-BB4B-06671190C9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8129" y="4338918"/>
            <a:ext cx="2061882" cy="2061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4231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C7D507-0F6F-FD43-8D00-329F520107FE}"/>
              </a:ext>
            </a:extLst>
          </p:cNvPr>
          <p:cNvSpPr>
            <a:spLocks noGrp="1"/>
          </p:cNvSpPr>
          <p:nvPr>
            <p:ph type="dt" sz="half" idx="2"/>
          </p:nvPr>
        </p:nvSpPr>
        <p:spPr>
          <a:xfrm>
            <a:off x="336000"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ABB0DC-CA72-4097-8795-46B087DE00E9}" type="datetime1">
              <a:rPr lang="en-GB" smtClean="0"/>
              <a:pPr/>
              <a:t>14/01/2022</a:t>
            </a:fld>
            <a:endParaRPr lang="en-GB" dirty="0"/>
          </a:p>
        </p:txBody>
      </p:sp>
      <p:sp>
        <p:nvSpPr>
          <p:cNvPr id="3" name="Footer Placeholder 2">
            <a:extLst>
              <a:ext uri="{FF2B5EF4-FFF2-40B4-BE49-F238E27FC236}">
                <a16:creationId xmlns:a16="http://schemas.microsoft.com/office/drawing/2014/main" id="{134FEF08-8C45-B747-B248-667C5B7892C4}"/>
              </a:ext>
            </a:extLst>
          </p:cNvPr>
          <p:cNvSpPr>
            <a:spLocks noGrp="1"/>
          </p:cNvSpPr>
          <p:nvPr>
            <p:ph type="ftr" sz="quarter" idx="3"/>
          </p:nvPr>
        </p:nvSpPr>
        <p:spPr>
          <a:xfrm>
            <a:off x="3192087" y="6356350"/>
            <a:ext cx="580903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#FutureFHFT</a:t>
            </a:r>
            <a:endParaRPr lang="en-GB" dirty="0"/>
          </a:p>
        </p:txBody>
      </p:sp>
      <p:sp>
        <p:nvSpPr>
          <p:cNvPr id="4" name="Slide Number Placeholder 3">
            <a:extLst>
              <a:ext uri="{FF2B5EF4-FFF2-40B4-BE49-F238E27FC236}">
                <a16:creationId xmlns:a16="http://schemas.microsoft.com/office/drawing/2014/main" id="{35FE76F0-8DAC-9441-AF5E-97A7177D4215}"/>
              </a:ext>
            </a:extLst>
          </p:cNvPr>
          <p:cNvSpPr>
            <a:spLocks noGrp="1"/>
          </p:cNvSpPr>
          <p:nvPr>
            <p:ph type="sldNum" sz="quarter" idx="4"/>
          </p:nvPr>
        </p:nvSpPr>
        <p:spPr>
          <a:xfrm>
            <a:off x="9112800" y="63534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E8EA8-667E-44BC-89EC-3FD29D4853EB}" type="slidenum">
              <a:rPr lang="en-GB" smtClean="0"/>
              <a:pPr/>
              <a:t>62</a:t>
            </a:fld>
            <a:endParaRPr lang="en-GB" dirty="0"/>
          </a:p>
        </p:txBody>
      </p:sp>
      <p:sp>
        <p:nvSpPr>
          <p:cNvPr id="6" name="Rectangle 5">
            <a:extLst>
              <a:ext uri="{FF2B5EF4-FFF2-40B4-BE49-F238E27FC236}">
                <a16:creationId xmlns:a16="http://schemas.microsoft.com/office/drawing/2014/main" id="{F8B46EDD-E619-7B4B-937E-8F251C5FCB85}"/>
              </a:ext>
            </a:extLst>
          </p:cNvPr>
          <p:cNvSpPr/>
          <p:nvPr/>
        </p:nvSpPr>
        <p:spPr>
          <a:xfrm>
            <a:off x="0" y="0"/>
            <a:ext cx="12192000" cy="1304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1BC4CAB-EE17-D847-994C-6C61EED4D416}"/>
              </a:ext>
            </a:extLst>
          </p:cNvPr>
          <p:cNvSpPr/>
          <p:nvPr/>
        </p:nvSpPr>
        <p:spPr>
          <a:xfrm>
            <a:off x="0" y="5531005"/>
            <a:ext cx="12192000" cy="1304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Frimley Health and Care logo Final RGB HIGH res.jpg">
            <a:extLst>
              <a:ext uri="{FF2B5EF4-FFF2-40B4-BE49-F238E27FC236}">
                <a16:creationId xmlns:a16="http://schemas.microsoft.com/office/drawing/2014/main" id="{398A7B6C-C8FC-D64E-AB69-CCBFC80617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5530" y="136525"/>
            <a:ext cx="3279025" cy="696412"/>
          </a:xfrm>
          <a:prstGeom prst="rect">
            <a:avLst/>
          </a:prstGeom>
        </p:spPr>
      </p:pic>
      <p:sp>
        <p:nvSpPr>
          <p:cNvPr id="10" name="Title 6">
            <a:extLst>
              <a:ext uri="{FF2B5EF4-FFF2-40B4-BE49-F238E27FC236}">
                <a16:creationId xmlns:a16="http://schemas.microsoft.com/office/drawing/2014/main" id="{84BCC337-0C3B-7C4B-83AA-5169DEF37ECF}"/>
              </a:ext>
            </a:extLst>
          </p:cNvPr>
          <p:cNvSpPr txBox="1">
            <a:spLocks/>
          </p:cNvSpPr>
          <p:nvPr/>
        </p:nvSpPr>
        <p:spPr>
          <a:xfrm>
            <a:off x="514555" y="2733697"/>
            <a:ext cx="11520000" cy="673000"/>
          </a:xfrm>
          <a:prstGeom prst="rect">
            <a:avLst/>
          </a:prstGeom>
        </p:spPr>
        <p:txBody>
          <a:bodyPr/>
          <a:lstStyle>
            <a:lvl1pPr algn="l" defTabSz="914400" rtl="0" eaLnBrk="1" latinLnBrk="0" hangingPunct="1">
              <a:lnSpc>
                <a:spcPct val="90000"/>
              </a:lnSpc>
              <a:spcBef>
                <a:spcPct val="0"/>
              </a:spcBef>
              <a:buNone/>
              <a:defRPr sz="4400" b="1" kern="1200">
                <a:solidFill>
                  <a:srgbClr val="1F497D"/>
                </a:solidFill>
                <a:latin typeface="Arial" panose="020B0604020202020204" pitchFamily="34" charset="0"/>
                <a:ea typeface="+mj-ea"/>
                <a:cs typeface="Arial" panose="020B0604020202020204" pitchFamily="34" charset="0"/>
              </a:defRPr>
            </a:lvl1pPr>
          </a:lstStyle>
          <a:p>
            <a:r>
              <a:rPr lang="en-GB" dirty="0"/>
              <a:t>Close</a:t>
            </a:r>
          </a:p>
        </p:txBody>
      </p:sp>
      <p:cxnSp>
        <p:nvCxnSpPr>
          <p:cNvPr id="13" name="Straight Connector 12">
            <a:extLst>
              <a:ext uri="{FF2B5EF4-FFF2-40B4-BE49-F238E27FC236}">
                <a16:creationId xmlns:a16="http://schemas.microsoft.com/office/drawing/2014/main" id="{F95F79E9-1279-004B-91BE-497A56376D77}"/>
              </a:ext>
            </a:extLst>
          </p:cNvPr>
          <p:cNvCxnSpPr/>
          <p:nvPr/>
        </p:nvCxnSpPr>
        <p:spPr>
          <a:xfrm>
            <a:off x="501805" y="557561"/>
            <a:ext cx="0" cy="5876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7F7CF1-F758-1747-AF6C-80DDF4413A36}"/>
              </a:ext>
            </a:extLst>
          </p:cNvPr>
          <p:cNvCxnSpPr/>
          <p:nvPr/>
        </p:nvCxnSpPr>
        <p:spPr>
          <a:xfrm>
            <a:off x="336000" y="3429000"/>
            <a:ext cx="1169855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282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CFC43EA-C953-4BD7-91B1-CB5D1D45145F}"/>
              </a:ext>
            </a:extLst>
          </p:cNvPr>
          <p:cNvSpPr>
            <a:spLocks noGrp="1"/>
          </p:cNvSpPr>
          <p:nvPr>
            <p:ph type="ftr" sz="quarter" idx="3"/>
          </p:nvPr>
        </p:nvSpPr>
        <p:spPr/>
        <p:txBody>
          <a:bodyPr/>
          <a:lstStyle/>
          <a:p>
            <a:r>
              <a:rPr lang="en-GB" dirty="0"/>
              <a:t>#FutureFHFT</a:t>
            </a:r>
          </a:p>
        </p:txBody>
      </p:sp>
      <p:sp>
        <p:nvSpPr>
          <p:cNvPr id="4" name="Slide Number Placeholder 3">
            <a:extLst>
              <a:ext uri="{FF2B5EF4-FFF2-40B4-BE49-F238E27FC236}">
                <a16:creationId xmlns:a16="http://schemas.microsoft.com/office/drawing/2014/main" id="{C862E5DB-30ED-47D2-80A5-E4D6A7B5009B}"/>
              </a:ext>
            </a:extLst>
          </p:cNvPr>
          <p:cNvSpPr>
            <a:spLocks noGrp="1"/>
          </p:cNvSpPr>
          <p:nvPr>
            <p:ph type="sldNum" sz="quarter" idx="4"/>
          </p:nvPr>
        </p:nvSpPr>
        <p:spPr/>
        <p:txBody>
          <a:bodyPr/>
          <a:lstStyle/>
          <a:p>
            <a:fld id="{5E0E8EA8-667E-44BC-89EC-3FD29D4853EB}" type="slidenum">
              <a:rPr lang="en-GB" smtClean="0"/>
              <a:pPr/>
              <a:t>7</a:t>
            </a:fld>
            <a:endParaRPr lang="en-GB" dirty="0"/>
          </a:p>
        </p:txBody>
      </p:sp>
      <p:pic>
        <p:nvPicPr>
          <p:cNvPr id="5" name="Picture 4">
            <a:extLst>
              <a:ext uri="{FF2B5EF4-FFF2-40B4-BE49-F238E27FC236}">
                <a16:creationId xmlns:a16="http://schemas.microsoft.com/office/drawing/2014/main" id="{C6759AD6-393E-43BD-A5F8-5F2E8104ACB2}"/>
              </a:ext>
            </a:extLst>
          </p:cNvPr>
          <p:cNvPicPr>
            <a:picLocks noChangeAspect="1"/>
          </p:cNvPicPr>
          <p:nvPr/>
        </p:nvPicPr>
        <p:blipFill rotWithShape="1">
          <a:blip r:embed="rId2"/>
          <a:srcRect t="27153" b="8559"/>
          <a:stretch/>
        </p:blipFill>
        <p:spPr>
          <a:xfrm>
            <a:off x="0" y="7394027"/>
            <a:ext cx="11335407" cy="5155325"/>
          </a:xfrm>
          <a:prstGeom prst="rect">
            <a:avLst/>
          </a:prstGeom>
        </p:spPr>
      </p:pic>
      <p:pic>
        <p:nvPicPr>
          <p:cNvPr id="6" name="Picture 5">
            <a:extLst>
              <a:ext uri="{FF2B5EF4-FFF2-40B4-BE49-F238E27FC236}">
                <a16:creationId xmlns:a16="http://schemas.microsoft.com/office/drawing/2014/main" id="{C545841B-EFBB-46B9-8225-4E5AC2252E40}"/>
              </a:ext>
            </a:extLst>
          </p:cNvPr>
          <p:cNvPicPr>
            <a:picLocks noChangeAspect="1"/>
          </p:cNvPicPr>
          <p:nvPr/>
        </p:nvPicPr>
        <p:blipFill>
          <a:blip r:embed="rId3"/>
          <a:stretch>
            <a:fillRect/>
          </a:stretch>
        </p:blipFill>
        <p:spPr>
          <a:xfrm>
            <a:off x="0" y="1261241"/>
            <a:ext cx="12192000" cy="5596759"/>
          </a:xfrm>
          <a:prstGeom prst="rect">
            <a:avLst/>
          </a:prstGeom>
        </p:spPr>
      </p:pic>
    </p:spTree>
    <p:extLst>
      <p:ext uri="{BB962C8B-B14F-4D97-AF65-F5344CB8AC3E}">
        <p14:creationId xmlns:p14="http://schemas.microsoft.com/office/powerpoint/2010/main" val="4257083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9EEA92-F4C1-40BA-B50F-3F64EC536513}"/>
              </a:ext>
            </a:extLst>
          </p:cNvPr>
          <p:cNvSpPr>
            <a:spLocks noGrp="1"/>
          </p:cNvSpPr>
          <p:nvPr>
            <p:ph idx="1"/>
          </p:nvPr>
        </p:nvSpPr>
        <p:spPr/>
        <p:txBody>
          <a:bodyPr>
            <a:normAutofit/>
          </a:bodyPr>
          <a:lstStyle/>
          <a:p>
            <a:pPr marL="0" indent="0">
              <a:buNone/>
            </a:pPr>
            <a:endParaRPr lang="en-GB" dirty="0">
              <a:solidFill>
                <a:schemeClr val="tx1">
                  <a:lumMod val="50000"/>
                  <a:lumOff val="50000"/>
                </a:schemeClr>
              </a:solidFill>
            </a:endParaRPr>
          </a:p>
          <a:p>
            <a:pPr marL="0" indent="0">
              <a:buNone/>
            </a:pPr>
            <a:endParaRPr lang="en-GB" dirty="0">
              <a:solidFill>
                <a:schemeClr val="tx1">
                  <a:lumMod val="50000"/>
                  <a:lumOff val="50000"/>
                </a:schemeClr>
              </a:solidFill>
            </a:endParaRPr>
          </a:p>
          <a:p>
            <a:endParaRPr lang="en-GB" dirty="0">
              <a:solidFill>
                <a:schemeClr val="tx1">
                  <a:lumMod val="50000"/>
                  <a:lumOff val="50000"/>
                </a:schemeClr>
              </a:solidFill>
            </a:endParaRPr>
          </a:p>
          <a:p>
            <a:endParaRPr lang="en-GB" dirty="0">
              <a:solidFill>
                <a:srgbClr val="898989"/>
              </a:solidFill>
            </a:endParaRPr>
          </a:p>
          <a:p>
            <a:endParaRPr lang="en-GB" dirty="0">
              <a:solidFill>
                <a:srgbClr val="898989"/>
              </a:solidFill>
            </a:endParaRPr>
          </a:p>
        </p:txBody>
      </p:sp>
      <p:sp>
        <p:nvSpPr>
          <p:cNvPr id="3" name="Date Placeholder 2">
            <a:extLst>
              <a:ext uri="{FF2B5EF4-FFF2-40B4-BE49-F238E27FC236}">
                <a16:creationId xmlns:a16="http://schemas.microsoft.com/office/drawing/2014/main" id="{A52BD573-5961-4BB7-BADD-26F6398CF8C2}"/>
              </a:ext>
            </a:extLst>
          </p:cNvPr>
          <p:cNvSpPr>
            <a:spLocks noGrp="1"/>
          </p:cNvSpPr>
          <p:nvPr>
            <p:ph type="dt" sz="half" idx="2"/>
          </p:nvPr>
        </p:nvSpPr>
        <p:spPr/>
        <p:txBody>
          <a:bodyPr/>
          <a:lstStyle/>
          <a:p>
            <a:r>
              <a:rPr lang="en-GB" dirty="0"/>
              <a:t>6</a:t>
            </a:r>
            <a:r>
              <a:rPr lang="en-GB" baseline="30000" dirty="0"/>
              <a:t>th</a:t>
            </a:r>
            <a:r>
              <a:rPr lang="en-GB" dirty="0"/>
              <a:t> August 2020</a:t>
            </a:r>
          </a:p>
        </p:txBody>
      </p:sp>
      <p:sp>
        <p:nvSpPr>
          <p:cNvPr id="4" name="Footer Placeholder 3">
            <a:extLst>
              <a:ext uri="{FF2B5EF4-FFF2-40B4-BE49-F238E27FC236}">
                <a16:creationId xmlns:a16="http://schemas.microsoft.com/office/drawing/2014/main" id="{372A0363-9939-4BA3-8157-CA9D9198AA25}"/>
              </a:ext>
            </a:extLst>
          </p:cNvPr>
          <p:cNvSpPr>
            <a:spLocks noGrp="1"/>
          </p:cNvSpPr>
          <p:nvPr>
            <p:ph type="ftr" sz="quarter" idx="3"/>
          </p:nvPr>
        </p:nvSpPr>
        <p:spPr/>
        <p:txBody>
          <a:bodyPr/>
          <a:lstStyle/>
          <a:p>
            <a:r>
              <a:rPr lang="en-GB" dirty="0"/>
              <a:t>#FutureFHFT</a:t>
            </a:r>
          </a:p>
        </p:txBody>
      </p:sp>
      <p:sp>
        <p:nvSpPr>
          <p:cNvPr id="5" name="Slide Number Placeholder 4">
            <a:extLst>
              <a:ext uri="{FF2B5EF4-FFF2-40B4-BE49-F238E27FC236}">
                <a16:creationId xmlns:a16="http://schemas.microsoft.com/office/drawing/2014/main" id="{8CA57505-0E0C-4E17-9C3C-BA2058C496A9}"/>
              </a:ext>
            </a:extLst>
          </p:cNvPr>
          <p:cNvSpPr>
            <a:spLocks noGrp="1"/>
          </p:cNvSpPr>
          <p:nvPr>
            <p:ph type="sldNum" sz="quarter" idx="4"/>
          </p:nvPr>
        </p:nvSpPr>
        <p:spPr/>
        <p:txBody>
          <a:bodyPr/>
          <a:lstStyle/>
          <a:p>
            <a:fld id="{5E0E8EA8-667E-44BC-89EC-3FD29D4853EB}" type="slidenum">
              <a:rPr lang="en-GB" smtClean="0"/>
              <a:pPr/>
              <a:t>8</a:t>
            </a:fld>
            <a:endParaRPr lang="en-GB" dirty="0"/>
          </a:p>
        </p:txBody>
      </p:sp>
      <p:sp>
        <p:nvSpPr>
          <p:cNvPr id="6" name="Title 5">
            <a:extLst>
              <a:ext uri="{FF2B5EF4-FFF2-40B4-BE49-F238E27FC236}">
                <a16:creationId xmlns:a16="http://schemas.microsoft.com/office/drawing/2014/main" id="{8E615F54-BE2A-496B-AE65-9B85ECA4A145}"/>
              </a:ext>
            </a:extLst>
          </p:cNvPr>
          <p:cNvSpPr>
            <a:spLocks noGrp="1"/>
          </p:cNvSpPr>
          <p:nvPr>
            <p:ph type="title"/>
          </p:nvPr>
        </p:nvSpPr>
        <p:spPr>
          <a:xfrm>
            <a:off x="336000" y="1410596"/>
            <a:ext cx="11520000" cy="685192"/>
          </a:xfrm>
        </p:spPr>
        <p:txBody>
          <a:bodyPr>
            <a:noAutofit/>
          </a:bodyPr>
          <a:lstStyle/>
          <a:p>
            <a:r>
              <a:rPr lang="en-GB" sz="6000" b="0" dirty="0"/>
              <a:t>About FHFT?</a:t>
            </a:r>
          </a:p>
        </p:txBody>
      </p:sp>
      <p:sp>
        <p:nvSpPr>
          <p:cNvPr id="7" name="Content Placeholder 1">
            <a:extLst>
              <a:ext uri="{FF2B5EF4-FFF2-40B4-BE49-F238E27FC236}">
                <a16:creationId xmlns:a16="http://schemas.microsoft.com/office/drawing/2014/main" id="{4051F235-843E-4805-92FC-8576BC195480}"/>
              </a:ext>
            </a:extLst>
          </p:cNvPr>
          <p:cNvSpPr txBox="1">
            <a:spLocks/>
          </p:cNvSpPr>
          <p:nvPr/>
        </p:nvSpPr>
        <p:spPr>
          <a:xfrm>
            <a:off x="336000" y="2063166"/>
            <a:ext cx="11520000" cy="42143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GB" dirty="0">
              <a:solidFill>
                <a:schemeClr val="tx1">
                  <a:lumMod val="50000"/>
                  <a:lumOff val="50000"/>
                </a:schemeClr>
              </a:solidFill>
            </a:endParaRPr>
          </a:p>
          <a:p>
            <a:pPr lvl="1"/>
            <a:endParaRPr lang="en-GB" dirty="0">
              <a:solidFill>
                <a:schemeClr val="tx1">
                  <a:lumMod val="50000"/>
                  <a:lumOff val="50000"/>
                </a:schemeClr>
              </a:solidFill>
            </a:endParaRPr>
          </a:p>
          <a:p>
            <a:pPr marL="0" indent="0">
              <a:buFont typeface="Arial" panose="020B0604020202020204" pitchFamily="34" charset="0"/>
              <a:buNone/>
            </a:pPr>
            <a:endParaRPr lang="en-GB" dirty="0">
              <a:solidFill>
                <a:schemeClr val="tx1">
                  <a:lumMod val="50000"/>
                  <a:lumOff val="50000"/>
                </a:schemeClr>
              </a:solidFill>
            </a:endParaRPr>
          </a:p>
          <a:p>
            <a:endParaRPr lang="en-GB" dirty="0">
              <a:solidFill>
                <a:schemeClr val="tx1">
                  <a:lumMod val="50000"/>
                  <a:lumOff val="50000"/>
                </a:schemeClr>
              </a:solidFill>
            </a:endParaRPr>
          </a:p>
          <a:p>
            <a:endParaRPr lang="en-GB" dirty="0">
              <a:solidFill>
                <a:srgbClr val="898989"/>
              </a:solidFill>
            </a:endParaRPr>
          </a:p>
        </p:txBody>
      </p:sp>
      <p:sp>
        <p:nvSpPr>
          <p:cNvPr id="9" name="Content Placeholder 1">
            <a:extLst>
              <a:ext uri="{FF2B5EF4-FFF2-40B4-BE49-F238E27FC236}">
                <a16:creationId xmlns:a16="http://schemas.microsoft.com/office/drawing/2014/main" id="{FF712F61-9CD1-4004-B72D-1F578F4689A6}"/>
              </a:ext>
            </a:extLst>
          </p:cNvPr>
          <p:cNvSpPr txBox="1">
            <a:spLocks/>
          </p:cNvSpPr>
          <p:nvPr/>
        </p:nvSpPr>
        <p:spPr>
          <a:xfrm>
            <a:off x="438601" y="2097639"/>
            <a:ext cx="10996842" cy="421437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tx1">
                  <a:lumMod val="50000"/>
                  <a:lumOff val="50000"/>
                </a:schemeClr>
              </a:solidFill>
            </a:endParaRPr>
          </a:p>
          <a:p>
            <a:endParaRPr lang="en-GB" dirty="0">
              <a:solidFill>
                <a:schemeClr val="tx1">
                  <a:lumMod val="50000"/>
                  <a:lumOff val="50000"/>
                </a:schemeClr>
              </a:solidFill>
            </a:endParaRPr>
          </a:p>
        </p:txBody>
      </p:sp>
      <p:pic>
        <p:nvPicPr>
          <p:cNvPr id="8" name="Picture 7">
            <a:extLst>
              <a:ext uri="{FF2B5EF4-FFF2-40B4-BE49-F238E27FC236}">
                <a16:creationId xmlns:a16="http://schemas.microsoft.com/office/drawing/2014/main" id="{FFBEDED6-391D-4728-A99B-12ECBFAAE8C0}"/>
              </a:ext>
            </a:extLst>
          </p:cNvPr>
          <p:cNvPicPr>
            <a:picLocks noChangeAspect="1"/>
          </p:cNvPicPr>
          <p:nvPr/>
        </p:nvPicPr>
        <p:blipFill>
          <a:blip r:embed="rId3"/>
          <a:stretch>
            <a:fillRect/>
          </a:stretch>
        </p:blipFill>
        <p:spPr>
          <a:xfrm>
            <a:off x="2881718" y="2210211"/>
            <a:ext cx="6020080" cy="4180611"/>
          </a:xfrm>
          <a:prstGeom prst="rect">
            <a:avLst/>
          </a:prstGeom>
        </p:spPr>
      </p:pic>
    </p:spTree>
    <p:extLst>
      <p:ext uri="{BB962C8B-B14F-4D97-AF65-F5344CB8AC3E}">
        <p14:creationId xmlns:p14="http://schemas.microsoft.com/office/powerpoint/2010/main" val="3661687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9EEA92-F4C1-40BA-B50F-3F64EC536513}"/>
              </a:ext>
            </a:extLst>
          </p:cNvPr>
          <p:cNvSpPr>
            <a:spLocks noGrp="1"/>
          </p:cNvSpPr>
          <p:nvPr>
            <p:ph idx="1"/>
          </p:nvPr>
        </p:nvSpPr>
        <p:spPr/>
        <p:txBody>
          <a:bodyPr>
            <a:normAutofit/>
          </a:bodyPr>
          <a:lstStyle/>
          <a:p>
            <a:pPr marL="0" indent="0">
              <a:buNone/>
            </a:pPr>
            <a:endParaRPr lang="en-GB" dirty="0">
              <a:solidFill>
                <a:schemeClr val="tx1">
                  <a:lumMod val="50000"/>
                  <a:lumOff val="50000"/>
                </a:schemeClr>
              </a:solidFill>
            </a:endParaRPr>
          </a:p>
          <a:p>
            <a:pPr marL="0" indent="0">
              <a:buNone/>
            </a:pPr>
            <a:endParaRPr lang="en-GB" dirty="0">
              <a:solidFill>
                <a:schemeClr val="tx1">
                  <a:lumMod val="50000"/>
                  <a:lumOff val="50000"/>
                </a:schemeClr>
              </a:solidFill>
            </a:endParaRPr>
          </a:p>
          <a:p>
            <a:endParaRPr lang="en-GB" dirty="0">
              <a:solidFill>
                <a:schemeClr val="tx1">
                  <a:lumMod val="50000"/>
                  <a:lumOff val="50000"/>
                </a:schemeClr>
              </a:solidFill>
            </a:endParaRPr>
          </a:p>
          <a:p>
            <a:endParaRPr lang="en-GB" dirty="0">
              <a:solidFill>
                <a:srgbClr val="898989"/>
              </a:solidFill>
            </a:endParaRPr>
          </a:p>
          <a:p>
            <a:endParaRPr lang="en-GB" dirty="0">
              <a:solidFill>
                <a:srgbClr val="898989"/>
              </a:solidFill>
            </a:endParaRPr>
          </a:p>
        </p:txBody>
      </p:sp>
      <p:sp>
        <p:nvSpPr>
          <p:cNvPr id="4" name="Footer Placeholder 3">
            <a:extLst>
              <a:ext uri="{FF2B5EF4-FFF2-40B4-BE49-F238E27FC236}">
                <a16:creationId xmlns:a16="http://schemas.microsoft.com/office/drawing/2014/main" id="{372A0363-9939-4BA3-8157-CA9D9198AA25}"/>
              </a:ext>
            </a:extLst>
          </p:cNvPr>
          <p:cNvSpPr>
            <a:spLocks noGrp="1"/>
          </p:cNvSpPr>
          <p:nvPr>
            <p:ph type="ftr" sz="quarter" idx="3"/>
          </p:nvPr>
        </p:nvSpPr>
        <p:spPr/>
        <p:txBody>
          <a:bodyPr/>
          <a:lstStyle/>
          <a:p>
            <a:r>
              <a:rPr lang="en-GB" dirty="0"/>
              <a:t>#FutureFHFT</a:t>
            </a:r>
          </a:p>
        </p:txBody>
      </p:sp>
      <p:sp>
        <p:nvSpPr>
          <p:cNvPr id="5" name="Slide Number Placeholder 4">
            <a:extLst>
              <a:ext uri="{FF2B5EF4-FFF2-40B4-BE49-F238E27FC236}">
                <a16:creationId xmlns:a16="http://schemas.microsoft.com/office/drawing/2014/main" id="{8CA57505-0E0C-4E17-9C3C-BA2058C496A9}"/>
              </a:ext>
            </a:extLst>
          </p:cNvPr>
          <p:cNvSpPr>
            <a:spLocks noGrp="1"/>
          </p:cNvSpPr>
          <p:nvPr>
            <p:ph type="sldNum" sz="quarter" idx="4"/>
          </p:nvPr>
        </p:nvSpPr>
        <p:spPr/>
        <p:txBody>
          <a:bodyPr/>
          <a:lstStyle/>
          <a:p>
            <a:fld id="{5E0E8EA8-667E-44BC-89EC-3FD29D4853EB}" type="slidenum">
              <a:rPr lang="en-GB" smtClean="0"/>
              <a:pPr/>
              <a:t>9</a:t>
            </a:fld>
            <a:endParaRPr lang="en-GB" dirty="0"/>
          </a:p>
        </p:txBody>
      </p:sp>
      <p:sp>
        <p:nvSpPr>
          <p:cNvPr id="6" name="Title 5">
            <a:extLst>
              <a:ext uri="{FF2B5EF4-FFF2-40B4-BE49-F238E27FC236}">
                <a16:creationId xmlns:a16="http://schemas.microsoft.com/office/drawing/2014/main" id="{8E615F54-BE2A-496B-AE65-9B85ECA4A145}"/>
              </a:ext>
            </a:extLst>
          </p:cNvPr>
          <p:cNvSpPr>
            <a:spLocks noGrp="1"/>
          </p:cNvSpPr>
          <p:nvPr>
            <p:ph type="title"/>
          </p:nvPr>
        </p:nvSpPr>
        <p:spPr>
          <a:xfrm>
            <a:off x="336000" y="1362398"/>
            <a:ext cx="11520000" cy="685192"/>
          </a:xfrm>
        </p:spPr>
        <p:txBody>
          <a:bodyPr>
            <a:noAutofit/>
          </a:bodyPr>
          <a:lstStyle/>
          <a:p>
            <a:r>
              <a:rPr lang="en-GB" sz="6000" b="0" dirty="0"/>
              <a:t>About FHFT?</a:t>
            </a:r>
          </a:p>
        </p:txBody>
      </p:sp>
      <p:sp>
        <p:nvSpPr>
          <p:cNvPr id="7" name="Content Placeholder 1">
            <a:extLst>
              <a:ext uri="{FF2B5EF4-FFF2-40B4-BE49-F238E27FC236}">
                <a16:creationId xmlns:a16="http://schemas.microsoft.com/office/drawing/2014/main" id="{4051F235-843E-4805-92FC-8576BC195480}"/>
              </a:ext>
            </a:extLst>
          </p:cNvPr>
          <p:cNvSpPr txBox="1">
            <a:spLocks/>
          </p:cNvSpPr>
          <p:nvPr/>
        </p:nvSpPr>
        <p:spPr>
          <a:xfrm>
            <a:off x="336000" y="2063166"/>
            <a:ext cx="11520000" cy="42143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GB" dirty="0">
              <a:solidFill>
                <a:schemeClr val="tx1">
                  <a:lumMod val="50000"/>
                  <a:lumOff val="50000"/>
                </a:schemeClr>
              </a:solidFill>
            </a:endParaRPr>
          </a:p>
          <a:p>
            <a:pPr lvl="1"/>
            <a:endParaRPr lang="en-GB" dirty="0">
              <a:solidFill>
                <a:schemeClr val="tx1">
                  <a:lumMod val="50000"/>
                  <a:lumOff val="50000"/>
                </a:schemeClr>
              </a:solidFill>
            </a:endParaRPr>
          </a:p>
          <a:p>
            <a:pPr marL="0" indent="0">
              <a:buFont typeface="Arial" panose="020B0604020202020204" pitchFamily="34" charset="0"/>
              <a:buNone/>
            </a:pPr>
            <a:endParaRPr lang="en-GB" dirty="0">
              <a:solidFill>
                <a:schemeClr val="tx1">
                  <a:lumMod val="50000"/>
                  <a:lumOff val="50000"/>
                </a:schemeClr>
              </a:solidFill>
            </a:endParaRPr>
          </a:p>
          <a:p>
            <a:endParaRPr lang="en-GB" dirty="0">
              <a:solidFill>
                <a:schemeClr val="tx1">
                  <a:lumMod val="50000"/>
                  <a:lumOff val="50000"/>
                </a:schemeClr>
              </a:solidFill>
            </a:endParaRPr>
          </a:p>
          <a:p>
            <a:endParaRPr lang="en-GB" dirty="0">
              <a:solidFill>
                <a:srgbClr val="898989"/>
              </a:solidFill>
            </a:endParaRPr>
          </a:p>
        </p:txBody>
      </p:sp>
      <p:sp>
        <p:nvSpPr>
          <p:cNvPr id="9" name="Content Placeholder 1">
            <a:extLst>
              <a:ext uri="{FF2B5EF4-FFF2-40B4-BE49-F238E27FC236}">
                <a16:creationId xmlns:a16="http://schemas.microsoft.com/office/drawing/2014/main" id="{FF712F61-9CD1-4004-B72D-1F578F4689A6}"/>
              </a:ext>
            </a:extLst>
          </p:cNvPr>
          <p:cNvSpPr txBox="1">
            <a:spLocks/>
          </p:cNvSpPr>
          <p:nvPr/>
        </p:nvSpPr>
        <p:spPr>
          <a:xfrm>
            <a:off x="438601" y="2097639"/>
            <a:ext cx="10996842" cy="421437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tx1">
                  <a:lumMod val="50000"/>
                  <a:lumOff val="50000"/>
                </a:schemeClr>
              </a:solidFill>
            </a:endParaRPr>
          </a:p>
          <a:p>
            <a:endParaRPr lang="en-GB" dirty="0">
              <a:solidFill>
                <a:schemeClr val="tx1">
                  <a:lumMod val="50000"/>
                  <a:lumOff val="50000"/>
                </a:schemeClr>
              </a:solidFill>
            </a:endParaRPr>
          </a:p>
        </p:txBody>
      </p:sp>
      <p:sp>
        <p:nvSpPr>
          <p:cNvPr id="10" name="Content Placeholder 1">
            <a:extLst>
              <a:ext uri="{FF2B5EF4-FFF2-40B4-BE49-F238E27FC236}">
                <a16:creationId xmlns:a16="http://schemas.microsoft.com/office/drawing/2014/main" id="{D8788826-F371-476C-A25C-81F0239615EE}"/>
              </a:ext>
            </a:extLst>
          </p:cNvPr>
          <p:cNvSpPr txBox="1">
            <a:spLocks/>
          </p:cNvSpPr>
          <p:nvPr/>
        </p:nvSpPr>
        <p:spPr>
          <a:xfrm>
            <a:off x="233399" y="2177209"/>
            <a:ext cx="11520000" cy="4207406"/>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900" dirty="0">
                <a:solidFill>
                  <a:schemeClr val="bg1">
                    <a:lumMod val="50000"/>
                  </a:schemeClr>
                </a:solidFill>
                <a:latin typeface="Arial"/>
                <a:cs typeface="Arial"/>
              </a:rPr>
              <a:t>#FrimleyFamily</a:t>
            </a:r>
          </a:p>
          <a:p>
            <a:r>
              <a:rPr lang="en-GB" sz="1900" dirty="0">
                <a:solidFill>
                  <a:schemeClr val="bg1">
                    <a:lumMod val="50000"/>
                  </a:schemeClr>
                </a:solidFill>
              </a:rPr>
              <a:t>Recognition of achievements</a:t>
            </a:r>
          </a:p>
          <a:p>
            <a:r>
              <a:rPr lang="en-GB" sz="1900" dirty="0">
                <a:solidFill>
                  <a:schemeClr val="bg1">
                    <a:lumMod val="50000"/>
                  </a:schemeClr>
                </a:solidFill>
                <a:latin typeface="Arial"/>
                <a:cs typeface="Arial"/>
              </a:rPr>
              <a:t>Strong focus on staff health and wellbeing</a:t>
            </a:r>
          </a:p>
          <a:p>
            <a:r>
              <a:rPr lang="en-GB" sz="1900" dirty="0">
                <a:solidFill>
                  <a:schemeClr val="bg1">
                    <a:lumMod val="50000"/>
                  </a:schemeClr>
                </a:solidFill>
              </a:rPr>
              <a:t>Investors in People silver award</a:t>
            </a:r>
          </a:p>
          <a:p>
            <a:r>
              <a:rPr lang="en-GB" sz="1900" dirty="0">
                <a:solidFill>
                  <a:schemeClr val="bg1">
                    <a:lumMod val="50000"/>
                  </a:schemeClr>
                </a:solidFill>
              </a:rPr>
              <a:t>Learning and development:</a:t>
            </a:r>
          </a:p>
          <a:p>
            <a:pPr marL="457200" lvl="1" indent="0">
              <a:buNone/>
            </a:pPr>
            <a:endParaRPr lang="en-GB" dirty="0">
              <a:solidFill>
                <a:schemeClr val="bg1">
                  <a:lumMod val="50000"/>
                </a:schemeClr>
              </a:solidFill>
            </a:endParaRPr>
          </a:p>
          <a:p>
            <a:pPr marL="457200" lvl="1" indent="0">
              <a:buNone/>
            </a:pPr>
            <a:endParaRPr lang="en-GB" dirty="0">
              <a:solidFill>
                <a:schemeClr val="bg1">
                  <a:lumMod val="50000"/>
                </a:schemeClr>
              </a:solidFill>
            </a:endParaRPr>
          </a:p>
          <a:p>
            <a:pPr marL="457200" lvl="1" indent="0">
              <a:buNone/>
            </a:pPr>
            <a:endParaRPr lang="en-GB" dirty="0">
              <a:solidFill>
                <a:schemeClr val="bg1">
                  <a:lumMod val="50000"/>
                </a:schemeClr>
              </a:solidFill>
            </a:endParaRPr>
          </a:p>
          <a:p>
            <a:pPr marL="457200" lvl="1" indent="0">
              <a:buNone/>
            </a:pPr>
            <a:endParaRPr lang="en-GB" dirty="0">
              <a:solidFill>
                <a:schemeClr val="bg1">
                  <a:lumMod val="50000"/>
                </a:schemeClr>
              </a:solidFill>
            </a:endParaRPr>
          </a:p>
          <a:p>
            <a:pPr lvl="1"/>
            <a:endParaRPr lang="en-GB" dirty="0">
              <a:solidFill>
                <a:schemeClr val="bg1">
                  <a:lumMod val="50000"/>
                </a:schemeClr>
              </a:solidFill>
            </a:endParaRPr>
          </a:p>
          <a:p>
            <a:pPr lvl="1"/>
            <a:endParaRPr lang="en-GB" dirty="0">
              <a:solidFill>
                <a:schemeClr val="bg1">
                  <a:lumMod val="50000"/>
                </a:schemeClr>
              </a:solidFill>
            </a:endParaRPr>
          </a:p>
          <a:p>
            <a:r>
              <a:rPr lang="en-GB" sz="1900" dirty="0">
                <a:solidFill>
                  <a:schemeClr val="bg1">
                    <a:lumMod val="50000"/>
                  </a:schemeClr>
                </a:solidFill>
              </a:rPr>
              <a:t>Annual appraisal, including development plans</a:t>
            </a:r>
          </a:p>
        </p:txBody>
      </p:sp>
      <p:pic>
        <p:nvPicPr>
          <p:cNvPr id="11" name="Picture 10">
            <a:extLst>
              <a:ext uri="{FF2B5EF4-FFF2-40B4-BE49-F238E27FC236}">
                <a16:creationId xmlns:a16="http://schemas.microsoft.com/office/drawing/2014/main" id="{42522579-2E8D-4579-BB6D-AE44829C5BDB}"/>
              </a:ext>
            </a:extLst>
          </p:cNvPr>
          <p:cNvPicPr>
            <a:picLocks noChangeAspect="1"/>
          </p:cNvPicPr>
          <p:nvPr/>
        </p:nvPicPr>
        <p:blipFill>
          <a:blip r:embed="rId3"/>
          <a:stretch>
            <a:fillRect/>
          </a:stretch>
        </p:blipFill>
        <p:spPr>
          <a:xfrm>
            <a:off x="9972066" y="4549076"/>
            <a:ext cx="1989073" cy="1493335"/>
          </a:xfrm>
          <a:prstGeom prst="rect">
            <a:avLst/>
          </a:prstGeom>
        </p:spPr>
      </p:pic>
      <p:pic>
        <p:nvPicPr>
          <p:cNvPr id="12" name="Picture 11">
            <a:extLst>
              <a:ext uri="{FF2B5EF4-FFF2-40B4-BE49-F238E27FC236}">
                <a16:creationId xmlns:a16="http://schemas.microsoft.com/office/drawing/2014/main" id="{EC5C6E58-6FF6-4668-8916-7DB1F262ABD9}"/>
              </a:ext>
            </a:extLst>
          </p:cNvPr>
          <p:cNvPicPr>
            <a:picLocks noChangeAspect="1"/>
          </p:cNvPicPr>
          <p:nvPr/>
        </p:nvPicPr>
        <p:blipFill>
          <a:blip r:embed="rId4"/>
          <a:stretch>
            <a:fillRect/>
          </a:stretch>
        </p:blipFill>
        <p:spPr>
          <a:xfrm>
            <a:off x="10417628" y="3103984"/>
            <a:ext cx="1228094" cy="1334369"/>
          </a:xfrm>
          <a:prstGeom prst="rect">
            <a:avLst/>
          </a:prstGeom>
        </p:spPr>
      </p:pic>
      <p:pic>
        <p:nvPicPr>
          <p:cNvPr id="13" name="Picture 12">
            <a:extLst>
              <a:ext uri="{FF2B5EF4-FFF2-40B4-BE49-F238E27FC236}">
                <a16:creationId xmlns:a16="http://schemas.microsoft.com/office/drawing/2014/main" id="{0C08EA18-7202-4DFF-B4C5-7FB006E03E42}"/>
              </a:ext>
            </a:extLst>
          </p:cNvPr>
          <p:cNvPicPr>
            <a:picLocks noChangeAspect="1"/>
          </p:cNvPicPr>
          <p:nvPr/>
        </p:nvPicPr>
        <p:blipFill>
          <a:blip r:embed="rId5"/>
          <a:stretch>
            <a:fillRect/>
          </a:stretch>
        </p:blipFill>
        <p:spPr>
          <a:xfrm>
            <a:off x="10064401" y="1417941"/>
            <a:ext cx="1934547" cy="1450910"/>
          </a:xfrm>
          <a:prstGeom prst="rect">
            <a:avLst/>
          </a:prstGeom>
        </p:spPr>
      </p:pic>
      <p:graphicFrame>
        <p:nvGraphicFramePr>
          <p:cNvPr id="14" name="Table 14">
            <a:extLst>
              <a:ext uri="{FF2B5EF4-FFF2-40B4-BE49-F238E27FC236}">
                <a16:creationId xmlns:a16="http://schemas.microsoft.com/office/drawing/2014/main" id="{CFB5C178-0CC7-4FA5-9FB5-629C41DA78C7}"/>
              </a:ext>
            </a:extLst>
          </p:cNvPr>
          <p:cNvGraphicFramePr>
            <a:graphicFrameLocks noGrp="1"/>
          </p:cNvGraphicFramePr>
          <p:nvPr>
            <p:extLst>
              <p:ext uri="{D42A27DB-BD31-4B8C-83A1-F6EECF244321}">
                <p14:modId xmlns:p14="http://schemas.microsoft.com/office/powerpoint/2010/main" val="2228953427"/>
              </p:ext>
            </p:extLst>
          </p:nvPr>
        </p:nvGraphicFramePr>
        <p:xfrm>
          <a:off x="546278" y="4093813"/>
          <a:ext cx="9210160" cy="1504109"/>
        </p:xfrm>
        <a:graphic>
          <a:graphicData uri="http://schemas.openxmlformats.org/drawingml/2006/table">
            <a:tbl>
              <a:tblPr firstRow="1" bandRow="1">
                <a:tableStyleId>{5C22544A-7EE6-4342-B048-85BDC9FD1C3A}</a:tableStyleId>
              </a:tblPr>
              <a:tblGrid>
                <a:gridCol w="2581268">
                  <a:extLst>
                    <a:ext uri="{9D8B030D-6E8A-4147-A177-3AD203B41FA5}">
                      <a16:colId xmlns:a16="http://schemas.microsoft.com/office/drawing/2014/main" val="1100887601"/>
                    </a:ext>
                  </a:extLst>
                </a:gridCol>
                <a:gridCol w="2927749">
                  <a:extLst>
                    <a:ext uri="{9D8B030D-6E8A-4147-A177-3AD203B41FA5}">
                      <a16:colId xmlns:a16="http://schemas.microsoft.com/office/drawing/2014/main" val="69942517"/>
                    </a:ext>
                  </a:extLst>
                </a:gridCol>
                <a:gridCol w="3701143">
                  <a:extLst>
                    <a:ext uri="{9D8B030D-6E8A-4147-A177-3AD203B41FA5}">
                      <a16:colId xmlns:a16="http://schemas.microsoft.com/office/drawing/2014/main" val="2835545317"/>
                    </a:ext>
                  </a:extLst>
                </a:gridCol>
              </a:tblGrid>
              <a:tr h="370840">
                <a:tc>
                  <a:txBody>
                    <a:bodyPr/>
                    <a:lstStyle/>
                    <a:p>
                      <a:pPr marL="285750" indent="-285750">
                        <a:buFont typeface="Arial" panose="020B0604020202020204" pitchFamily="34" charset="0"/>
                        <a:buChar char="•"/>
                      </a:pPr>
                      <a:r>
                        <a:rPr lang="en-GB" sz="1600" b="0" dirty="0">
                          <a:solidFill>
                            <a:schemeClr val="bg1">
                              <a:lumMod val="50000"/>
                            </a:schemeClr>
                          </a:solidFill>
                        </a:rPr>
                        <a:t>Management skills</a:t>
                      </a:r>
                    </a:p>
                  </a:txBody>
                  <a:tcPr>
                    <a:noFill/>
                  </a:tcPr>
                </a:tc>
                <a:tc>
                  <a:txBody>
                    <a:bodyPr/>
                    <a:lstStyle/>
                    <a:p>
                      <a:pPr marL="285750" indent="-285750">
                        <a:buFont typeface="Arial" panose="020B0604020202020204" pitchFamily="34" charset="0"/>
                        <a:buChar char="•"/>
                      </a:pPr>
                      <a:r>
                        <a:rPr lang="en-GB" sz="1600" b="0" dirty="0">
                          <a:solidFill>
                            <a:schemeClr val="bg1">
                              <a:lumMod val="50000"/>
                            </a:schemeClr>
                          </a:solidFill>
                        </a:rPr>
                        <a:t>Clinical skills</a:t>
                      </a:r>
                    </a:p>
                  </a:txBody>
                  <a:tcPr>
                    <a:noFill/>
                  </a:tcPr>
                </a:tc>
                <a:tc>
                  <a:txBody>
                    <a:bodyPr/>
                    <a:lstStyle/>
                    <a:p>
                      <a:pPr marL="285750" indent="-285750">
                        <a:buFont typeface="Arial" panose="020B0604020202020204" pitchFamily="34" charset="0"/>
                        <a:buChar char="•"/>
                      </a:pPr>
                      <a:r>
                        <a:rPr lang="en-GB" sz="1600" b="0" dirty="0">
                          <a:solidFill>
                            <a:schemeClr val="bg1">
                              <a:lumMod val="50000"/>
                            </a:schemeClr>
                          </a:solidFill>
                        </a:rPr>
                        <a:t>Library</a:t>
                      </a:r>
                    </a:p>
                  </a:txBody>
                  <a:tcPr>
                    <a:noFill/>
                  </a:tcPr>
                </a:tc>
                <a:extLst>
                  <a:ext uri="{0D108BD9-81ED-4DB2-BD59-A6C34878D82A}">
                    <a16:rowId xmlns:a16="http://schemas.microsoft.com/office/drawing/2014/main" val="3840535935"/>
                  </a:ext>
                </a:extLst>
              </a:tr>
              <a:tr h="391589">
                <a:tc>
                  <a:txBody>
                    <a:bodyPr/>
                    <a:lstStyle/>
                    <a:p>
                      <a:pPr marL="285750" indent="-285750">
                        <a:buFont typeface="Arial" panose="020B0604020202020204" pitchFamily="34" charset="0"/>
                        <a:buChar char="•"/>
                      </a:pPr>
                      <a:r>
                        <a:rPr lang="en-GB" sz="1600" b="0" dirty="0">
                          <a:solidFill>
                            <a:schemeClr val="bg1">
                              <a:lumMod val="50000"/>
                            </a:schemeClr>
                          </a:solidFill>
                        </a:rPr>
                        <a:t>Functional skills</a:t>
                      </a:r>
                    </a:p>
                  </a:txBody>
                  <a:tcPr>
                    <a:noFill/>
                  </a:tcPr>
                </a:tc>
                <a:tc>
                  <a:txBody>
                    <a:bodyPr/>
                    <a:lstStyle/>
                    <a:p>
                      <a:pPr marL="285750" indent="-285750">
                        <a:buFont typeface="Arial" panose="020B0604020202020204" pitchFamily="34" charset="0"/>
                        <a:buChar char="•"/>
                      </a:pPr>
                      <a:r>
                        <a:rPr lang="en-GB" sz="1600" b="0" dirty="0">
                          <a:solidFill>
                            <a:schemeClr val="bg1">
                              <a:lumMod val="50000"/>
                            </a:schemeClr>
                          </a:solidFill>
                        </a:rPr>
                        <a:t>IT Skills</a:t>
                      </a:r>
                    </a:p>
                  </a:txBody>
                  <a:tcPr>
                    <a:noFill/>
                  </a:tcPr>
                </a:tc>
                <a:tc>
                  <a:txBody>
                    <a:bodyPr/>
                    <a:lstStyle/>
                    <a:p>
                      <a:pPr marL="285750" indent="-285750">
                        <a:buFont typeface="Arial" panose="020B0604020202020204" pitchFamily="34" charset="0"/>
                        <a:buChar char="•"/>
                      </a:pPr>
                      <a:r>
                        <a:rPr lang="en-GB" sz="1600" b="0" dirty="0">
                          <a:solidFill>
                            <a:schemeClr val="bg1">
                              <a:lumMod val="50000"/>
                            </a:schemeClr>
                          </a:solidFill>
                        </a:rPr>
                        <a:t>Nursing Associate course</a:t>
                      </a:r>
                    </a:p>
                  </a:txBody>
                  <a:tcPr>
                    <a:noFill/>
                  </a:tcPr>
                </a:tc>
                <a:extLst>
                  <a:ext uri="{0D108BD9-81ED-4DB2-BD59-A6C34878D82A}">
                    <a16:rowId xmlns:a16="http://schemas.microsoft.com/office/drawing/2014/main" val="934201507"/>
                  </a:ext>
                </a:extLst>
              </a:tr>
              <a:tr h="370840">
                <a:tc>
                  <a:txBody>
                    <a:bodyPr/>
                    <a:lstStyle/>
                    <a:p>
                      <a:pPr marL="285750" indent="-285750">
                        <a:buFont typeface="Arial" panose="020B0604020202020204" pitchFamily="34" charset="0"/>
                        <a:buChar char="•"/>
                      </a:pPr>
                      <a:r>
                        <a:rPr lang="en-GB" sz="1600" b="0" dirty="0">
                          <a:solidFill>
                            <a:schemeClr val="bg1">
                              <a:lumMod val="50000"/>
                            </a:schemeClr>
                          </a:solidFill>
                        </a:rPr>
                        <a:t>Heath and Safety</a:t>
                      </a:r>
                    </a:p>
                  </a:txBody>
                  <a:tcPr>
                    <a:noFill/>
                  </a:tcPr>
                </a:tc>
                <a:tc>
                  <a:txBody>
                    <a:bodyPr/>
                    <a:lstStyle/>
                    <a:p>
                      <a:pPr marL="285750" indent="-285750">
                        <a:buFont typeface="Arial" panose="020B0604020202020204" pitchFamily="34" charset="0"/>
                        <a:buChar char="•"/>
                      </a:pPr>
                      <a:r>
                        <a:rPr lang="en-GB" sz="1600" b="0" dirty="0">
                          <a:solidFill>
                            <a:schemeClr val="bg1">
                              <a:lumMod val="50000"/>
                            </a:schemeClr>
                          </a:solidFill>
                        </a:rPr>
                        <a:t>Mental Health First Aid</a:t>
                      </a:r>
                    </a:p>
                  </a:txBody>
                  <a:tcPr>
                    <a:noFill/>
                  </a:tcPr>
                </a:tc>
                <a:tc>
                  <a:txBody>
                    <a:bodyPr/>
                    <a:lstStyle/>
                    <a:p>
                      <a:pPr marL="285750" indent="-285750">
                        <a:buFont typeface="Arial" panose="020B0604020202020204" pitchFamily="34" charset="0"/>
                        <a:buChar char="•"/>
                      </a:pPr>
                      <a:r>
                        <a:rPr lang="en-GB" sz="1600" b="0" dirty="0">
                          <a:solidFill>
                            <a:schemeClr val="bg1">
                              <a:lumMod val="50000"/>
                            </a:schemeClr>
                          </a:solidFill>
                        </a:rPr>
                        <a:t>Care certificate</a:t>
                      </a:r>
                    </a:p>
                  </a:txBody>
                  <a:tcPr>
                    <a:noFill/>
                  </a:tcPr>
                </a:tc>
                <a:extLst>
                  <a:ext uri="{0D108BD9-81ED-4DB2-BD59-A6C34878D82A}">
                    <a16:rowId xmlns:a16="http://schemas.microsoft.com/office/drawing/2014/main" val="1991831086"/>
                  </a:ext>
                </a:extLst>
              </a:tr>
              <a:tr h="370840">
                <a:tc>
                  <a:txBody>
                    <a:bodyPr/>
                    <a:lstStyle/>
                    <a:p>
                      <a:pPr marL="285750" indent="-285750">
                        <a:buFont typeface="Arial" panose="020B0604020202020204" pitchFamily="34" charset="0"/>
                        <a:buChar char="•"/>
                      </a:pPr>
                      <a:r>
                        <a:rPr lang="en-GB" sz="1600" b="0" dirty="0">
                          <a:solidFill>
                            <a:schemeClr val="bg1">
                              <a:lumMod val="50000"/>
                            </a:schemeClr>
                          </a:solidFill>
                        </a:rPr>
                        <a:t>Careers clinics</a:t>
                      </a:r>
                    </a:p>
                  </a:txBody>
                  <a:tcPr>
                    <a:noFill/>
                  </a:tcPr>
                </a:tc>
                <a:tc>
                  <a:txBody>
                    <a:bodyPr/>
                    <a:lstStyle/>
                    <a:p>
                      <a:pPr marL="285750" indent="-285750">
                        <a:buFont typeface="Arial" panose="020B0604020202020204" pitchFamily="34" charset="0"/>
                        <a:buChar char="•"/>
                      </a:pPr>
                      <a:r>
                        <a:rPr lang="en-GB" sz="1600" b="0" dirty="0">
                          <a:solidFill>
                            <a:schemeClr val="bg1">
                              <a:lumMod val="50000"/>
                            </a:schemeClr>
                          </a:solidFill>
                        </a:rPr>
                        <a:t>Apprenticeships</a:t>
                      </a:r>
                    </a:p>
                  </a:txBody>
                  <a:tcPr>
                    <a:noFill/>
                  </a:tcPr>
                </a:tc>
                <a:tc>
                  <a:txBody>
                    <a:bodyPr/>
                    <a:lstStyle/>
                    <a:p>
                      <a:pPr marL="285750" indent="-285750">
                        <a:buFont typeface="Arial" panose="020B0604020202020204" pitchFamily="34" charset="0"/>
                        <a:buChar char="•"/>
                      </a:pPr>
                      <a:r>
                        <a:rPr lang="en-GB" sz="1600" b="0" dirty="0">
                          <a:solidFill>
                            <a:schemeClr val="bg1">
                              <a:lumMod val="50000"/>
                            </a:schemeClr>
                          </a:solidFill>
                        </a:rPr>
                        <a:t>NHS Leadership Academy</a:t>
                      </a:r>
                    </a:p>
                  </a:txBody>
                  <a:tcPr>
                    <a:noFill/>
                  </a:tcPr>
                </a:tc>
                <a:extLst>
                  <a:ext uri="{0D108BD9-81ED-4DB2-BD59-A6C34878D82A}">
                    <a16:rowId xmlns:a16="http://schemas.microsoft.com/office/drawing/2014/main" val="2686095971"/>
                  </a:ext>
                </a:extLst>
              </a:tr>
            </a:tbl>
          </a:graphicData>
        </a:graphic>
      </p:graphicFrame>
      <p:pic>
        <p:nvPicPr>
          <p:cNvPr id="8" name="Picture 7">
            <a:extLst>
              <a:ext uri="{FF2B5EF4-FFF2-40B4-BE49-F238E27FC236}">
                <a16:creationId xmlns:a16="http://schemas.microsoft.com/office/drawing/2014/main" id="{8175535F-17A0-4076-B706-7F15FAE0A599}"/>
              </a:ext>
            </a:extLst>
          </p:cNvPr>
          <p:cNvPicPr>
            <a:picLocks noChangeAspect="1"/>
          </p:cNvPicPr>
          <p:nvPr/>
        </p:nvPicPr>
        <p:blipFill>
          <a:blip r:embed="rId6"/>
          <a:stretch>
            <a:fillRect/>
          </a:stretch>
        </p:blipFill>
        <p:spPr>
          <a:xfrm>
            <a:off x="3240025" y="1102444"/>
            <a:ext cx="8266892" cy="5773412"/>
          </a:xfrm>
          <a:prstGeom prst="rect">
            <a:avLst/>
          </a:prstGeom>
        </p:spPr>
      </p:pic>
    </p:spTree>
    <p:extLst>
      <p:ext uri="{BB962C8B-B14F-4D97-AF65-F5344CB8AC3E}">
        <p14:creationId xmlns:p14="http://schemas.microsoft.com/office/powerpoint/2010/main" val="39570310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ONE_MU_TITLE 2" val="Top=67.25284|Left=40.62512|Width=439.3749|Height=419.1222"/>
</p:tagLst>
</file>

<file path=ppt/tags/tag2.xml><?xml version="1.0" encoding="utf-8"?>
<p:tagLst xmlns:a="http://schemas.openxmlformats.org/drawingml/2006/main" xmlns:r="http://schemas.openxmlformats.org/officeDocument/2006/relationships" xmlns:p="http://schemas.openxmlformats.org/presentationml/2006/main">
  <p:tag name="MONE_MU_CONTENT PLACEHOLDER 3" val="Top=67.25284|Left=564.923|Width=354.4519|Height=419.1222"/>
</p:tagLst>
</file>

<file path=ppt/tags/tag3.xml><?xml version="1.0" encoding="utf-8"?>
<p:tagLst xmlns:a="http://schemas.openxmlformats.org/drawingml/2006/main" xmlns:r="http://schemas.openxmlformats.org/officeDocument/2006/relationships" xmlns:p="http://schemas.openxmlformats.org/presentationml/2006/main">
  <p:tag name="MONE_MU_FOOTER PLACEHOLDER 3" val="Top=496.3348|Left=40.62496|Width=878.75|Height=18.971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rporate (dark/light blues)">
      <a:dk1>
        <a:srgbClr val="231F20"/>
      </a:dk1>
      <a:lt1>
        <a:srgbClr val="FFFFFF"/>
      </a:lt1>
      <a:dk2>
        <a:srgbClr val="425563"/>
      </a:dk2>
      <a:lt2>
        <a:srgbClr val="FFFFFF"/>
      </a:lt2>
      <a:accent1>
        <a:srgbClr val="003087"/>
      </a:accent1>
      <a:accent2>
        <a:srgbClr val="41B6E6"/>
      </a:accent2>
      <a:accent3>
        <a:srgbClr val="768692"/>
      </a:accent3>
      <a:accent4>
        <a:srgbClr val="425563"/>
      </a:accent4>
      <a:accent5>
        <a:srgbClr val="005EB8"/>
      </a:accent5>
      <a:accent6>
        <a:srgbClr val="0072CE"/>
      </a:accent6>
      <a:hlink>
        <a:srgbClr val="005EB8"/>
      </a:hlink>
      <a:folHlink>
        <a:srgbClr val="0072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B909B4171D64C9CD528122FCC1F6E" ma:contentTypeVersion="15" ma:contentTypeDescription="Create a new document." ma:contentTypeScope="" ma:versionID="bcc7dfa095c7316ddb19338197c039d8">
  <xsd:schema xmlns:xsd="http://www.w3.org/2001/XMLSchema" xmlns:xs="http://www.w3.org/2001/XMLSchema" xmlns:p="http://schemas.microsoft.com/office/2006/metadata/properties" xmlns:ns1="http://schemas.microsoft.com/sharepoint/v3" xmlns:ns3="0e4fc5e8-c850-4227-8a28-263a84dcf009" xmlns:ns4="cb1c223d-34ef-416e-859f-b48db0068dac" targetNamespace="http://schemas.microsoft.com/office/2006/metadata/properties" ma:root="true" ma:fieldsID="0b540cf65bbaa007474a9c810567b90d" ns1:_="" ns3:_="" ns4:_="">
    <xsd:import namespace="http://schemas.microsoft.com/sharepoint/v3"/>
    <xsd:import namespace="0e4fc5e8-c850-4227-8a28-263a84dcf009"/>
    <xsd:import namespace="cb1c223d-34ef-416e-859f-b48db0068da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4fc5e8-c850-4227-8a28-263a84dcf0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1c223d-34ef-416e-859f-b48db0068da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0FC9A9-A14D-4713-AE6A-AB63809593A2}">
  <ds:schemaRefs>
    <ds:schemaRef ds:uri="0e4fc5e8-c850-4227-8a28-263a84dcf009"/>
    <ds:schemaRef ds:uri="cb1c223d-34ef-416e-859f-b48db0068da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A479FC7-C26C-4D99-9640-711CBBE14EAB}">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A9A4DB68-F81C-4B12-B59F-3D8FED3D7D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413</TotalTime>
  <Words>3288</Words>
  <Application>Microsoft Macintosh PowerPoint</Application>
  <PresentationFormat>Widescreen</PresentationFormat>
  <Paragraphs>613</Paragraphs>
  <Slides>62</Slides>
  <Notes>21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62</vt:i4>
      </vt:variant>
    </vt:vector>
  </HeadingPairs>
  <TitlesOfParts>
    <vt:vector size="74" baseType="lpstr">
      <vt:lpstr>Arial</vt:lpstr>
      <vt:lpstr>Calibri</vt:lpstr>
      <vt:lpstr>Calibri Light</vt:lpstr>
      <vt:lpstr>Frutiger LT W01_55 Roma1475738</vt:lpstr>
      <vt:lpstr>Frutiger LT W01_65 Bold1475746</vt:lpstr>
      <vt:lpstr>Times New Roman</vt:lpstr>
      <vt:lpstr>Wingdings</vt:lpstr>
      <vt:lpstr>Office Theme</vt:lpstr>
      <vt:lpstr>1_Office Theme</vt:lpstr>
      <vt:lpstr>2_Office Theme</vt:lpstr>
      <vt:lpstr>3_Office Theme</vt:lpstr>
      <vt:lpstr>4_Office Theme</vt:lpstr>
      <vt:lpstr>PowerPoint Presentation</vt:lpstr>
      <vt:lpstr>PowerPoint Presentation</vt:lpstr>
      <vt:lpstr>Frimley NHS Foundation  Trust</vt:lpstr>
      <vt:lpstr>Welcome</vt:lpstr>
      <vt:lpstr>PowerPoint Presentation</vt:lpstr>
      <vt:lpstr>PowerPoint Presentation</vt:lpstr>
      <vt:lpstr>PowerPoint Presentation</vt:lpstr>
      <vt:lpstr>About FHFT?</vt:lpstr>
      <vt:lpstr>About FHFT?</vt:lpstr>
      <vt:lpstr>PowerPoint Presentation</vt:lpstr>
      <vt:lpstr>PowerPoint Presentation</vt:lpstr>
      <vt:lpstr>PowerPoint Presentation</vt:lpstr>
      <vt:lpstr>Apprenticeships</vt:lpstr>
      <vt:lpstr>Healthcare Support Worker level 2 Apprenticeship</vt:lpstr>
      <vt:lpstr>Functional Skills</vt:lpstr>
      <vt:lpstr>Career progression</vt:lpstr>
      <vt:lpstr>Clinical Care Assistant Pathway</vt:lpstr>
      <vt:lpstr>PowerPoint Presentation</vt:lpstr>
      <vt:lpstr>PowerPoint Presentation</vt:lpstr>
      <vt:lpstr>PowerPoint Presentation</vt:lpstr>
      <vt:lpstr>How do I apply?</vt:lpstr>
      <vt:lpstr>Current Opportunities</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BCA Workforce development</vt:lpstr>
      <vt:lpstr>PowerPoint Presentation</vt:lpstr>
      <vt:lpstr>Role of the organisation </vt:lpstr>
      <vt:lpstr>current / anticipated challenges  </vt:lpstr>
      <vt:lpstr>opportunities people can expect to apply for being a Band 2, 3 and 5 </vt:lpstr>
      <vt:lpstr> pathway to apply   </vt:lpstr>
      <vt:lpstr>How to apply, and a set of links to the relevant areas </vt:lpstr>
      <vt:lpstr>Primary Care </vt:lpstr>
      <vt:lpstr>PowerPoint Presentation</vt:lpstr>
      <vt:lpstr>PowerPoint Presentation</vt:lpstr>
      <vt:lpstr> 16 Primary Care Networks</vt:lpstr>
      <vt:lpstr>Clinical Roles – LocumDeck4Nurses</vt:lpstr>
      <vt:lpstr> Non-Clinical Roles </vt:lpstr>
      <vt:lpstr>PowerPoint Presentation</vt:lpstr>
      <vt:lpstr>Apprenticeships</vt:lpstr>
      <vt:lpstr>Apprenticeships</vt:lpstr>
      <vt:lpstr>Healthcare Support Worker level 2 Apprenticeship</vt:lpstr>
      <vt:lpstr>Senior Healthcare Support Worker level 3 Apprenticeship</vt:lpstr>
      <vt:lpstr>Adult Care Worker Level 2 Apprenticeship</vt:lpstr>
      <vt:lpstr>Wider Healthcare – Portering, Security &amp; Housekeeping </vt:lpstr>
      <vt:lpstr>Wider Healthcare – Catering </vt:lpstr>
      <vt:lpstr>Future career development </vt:lpstr>
      <vt:lpstr>Future career development </vt:lpstr>
      <vt:lpstr>      FRIMLEY ICS ALLIED HEALTH PROFESSIONALS (AHP)  10th December 2021  Will Firth Frimley ICS AHP Faculty Lead </vt:lpstr>
      <vt:lpstr>The Allied Health Professions</vt:lpstr>
      <vt:lpstr>What do  Allied Health  Professionals do?</vt:lpstr>
      <vt:lpstr>Becoming an  Allied Health Professional</vt:lpstr>
      <vt:lpstr>AHPs Working in Frimley ICS (whole time equivalent) </vt:lpstr>
      <vt:lpstr>Organisations within Frimley ICS </vt:lpstr>
      <vt:lpstr>Workforce Roadmap </vt:lpstr>
      <vt:lpstr>Work Opportunities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Careers at Frimley Health</dc:title>
  <dc:creator>BLAMPIED, Victoria (FRIMLEY HEALTH NHS FOUNDATION TRUST)</dc:creator>
  <cp:lastModifiedBy>Gaurav Puri</cp:lastModifiedBy>
  <cp:revision>16</cp:revision>
  <dcterms:created xsi:type="dcterms:W3CDTF">2020-07-28T07:59:02Z</dcterms:created>
  <dcterms:modified xsi:type="dcterms:W3CDTF">2022-01-14T11:26:01Z</dcterms:modified>
</cp:coreProperties>
</file>