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9" r:id="rId4"/>
    <p:sldId id="258" r:id="rId5"/>
    <p:sldId id="260" r:id="rId6"/>
    <p:sldId id="261" r:id="rId7"/>
    <p:sldId id="262" r:id="rId8"/>
    <p:sldId id="267" r:id="rId9"/>
    <p:sldId id="266" r:id="rId10"/>
    <p:sldId id="265" r:id="rId11"/>
    <p:sldId id="264" r:id="rId12"/>
    <p:sldId id="275" r:id="rId13"/>
    <p:sldId id="268" r:id="rId14"/>
    <p:sldId id="263" r:id="rId15"/>
    <p:sldId id="276" r:id="rId16"/>
    <p:sldId id="269" r:id="rId17"/>
    <p:sldId id="270" r:id="rId18"/>
    <p:sldId id="27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5A96A7-AFC5-4CA8-9414-2C24AC395376}" v="2" dt="2022-08-02T07:32:03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TH, Kirsty (NHS FRIMLEY ICB - D4U1Y)" userId="7701f3df-4feb-4716-946d-0649a47cc4f5" providerId="ADAL" clId="{EB5A96A7-AFC5-4CA8-9414-2C24AC395376}"/>
    <pc:docChg chg="custSel addSld modSld">
      <pc:chgData name="NORTH, Kirsty (NHS FRIMLEY ICB - D4U1Y)" userId="7701f3df-4feb-4716-946d-0649a47cc4f5" providerId="ADAL" clId="{EB5A96A7-AFC5-4CA8-9414-2C24AC395376}" dt="2022-08-02T07:35:06.372" v="179" actId="27636"/>
      <pc:docMkLst>
        <pc:docMk/>
      </pc:docMkLst>
      <pc:sldChg chg="modSp mod">
        <pc:chgData name="NORTH, Kirsty (NHS FRIMLEY ICB - D4U1Y)" userId="7701f3df-4feb-4716-946d-0649a47cc4f5" providerId="ADAL" clId="{EB5A96A7-AFC5-4CA8-9414-2C24AC395376}" dt="2022-08-02T07:15:44.715" v="67" actId="20577"/>
        <pc:sldMkLst>
          <pc:docMk/>
          <pc:sldMk cId="2453317047" sldId="258"/>
        </pc:sldMkLst>
        <pc:spChg chg="mod">
          <ac:chgData name="NORTH, Kirsty (NHS FRIMLEY ICB - D4U1Y)" userId="7701f3df-4feb-4716-946d-0649a47cc4f5" providerId="ADAL" clId="{EB5A96A7-AFC5-4CA8-9414-2C24AC395376}" dt="2022-08-02T07:15:44.715" v="67" actId="20577"/>
          <ac:spMkLst>
            <pc:docMk/>
            <pc:sldMk cId="2453317047" sldId="258"/>
            <ac:spMk id="2" creationId="{DA541A0A-A84D-7564-6D92-20B34F5FAE08}"/>
          </ac:spMkLst>
        </pc:spChg>
      </pc:sldChg>
      <pc:sldChg chg="modSp mod">
        <pc:chgData name="NORTH, Kirsty (NHS FRIMLEY ICB - D4U1Y)" userId="7701f3df-4feb-4716-946d-0649a47cc4f5" providerId="ADAL" clId="{EB5A96A7-AFC5-4CA8-9414-2C24AC395376}" dt="2022-08-02T07:16:08.435" v="73" actId="404"/>
        <pc:sldMkLst>
          <pc:docMk/>
          <pc:sldMk cId="2064568086" sldId="260"/>
        </pc:sldMkLst>
        <pc:spChg chg="mod">
          <ac:chgData name="NORTH, Kirsty (NHS FRIMLEY ICB - D4U1Y)" userId="7701f3df-4feb-4716-946d-0649a47cc4f5" providerId="ADAL" clId="{EB5A96A7-AFC5-4CA8-9414-2C24AC395376}" dt="2022-08-02T07:16:08.435" v="73" actId="404"/>
          <ac:spMkLst>
            <pc:docMk/>
            <pc:sldMk cId="2064568086" sldId="260"/>
            <ac:spMk id="2" creationId="{DA541A0A-A84D-7564-6D92-20B34F5FAE08}"/>
          </ac:spMkLst>
        </pc:spChg>
      </pc:sldChg>
      <pc:sldChg chg="modSp mod">
        <pc:chgData name="NORTH, Kirsty (NHS FRIMLEY ICB - D4U1Y)" userId="7701f3df-4feb-4716-946d-0649a47cc4f5" providerId="ADAL" clId="{EB5A96A7-AFC5-4CA8-9414-2C24AC395376}" dt="2022-08-02T07:16:49.814" v="80" actId="14100"/>
        <pc:sldMkLst>
          <pc:docMk/>
          <pc:sldMk cId="988681666" sldId="261"/>
        </pc:sldMkLst>
        <pc:spChg chg="mod">
          <ac:chgData name="NORTH, Kirsty (NHS FRIMLEY ICB - D4U1Y)" userId="7701f3df-4feb-4716-946d-0649a47cc4f5" providerId="ADAL" clId="{EB5A96A7-AFC5-4CA8-9414-2C24AC395376}" dt="2022-08-02T07:16:49.814" v="80" actId="14100"/>
          <ac:spMkLst>
            <pc:docMk/>
            <pc:sldMk cId="988681666" sldId="261"/>
            <ac:spMk id="2" creationId="{DA541A0A-A84D-7564-6D92-20B34F5FAE08}"/>
          </ac:spMkLst>
        </pc:spChg>
      </pc:sldChg>
      <pc:sldChg chg="modSp mod">
        <pc:chgData name="NORTH, Kirsty (NHS FRIMLEY ICB - D4U1Y)" userId="7701f3df-4feb-4716-946d-0649a47cc4f5" providerId="ADAL" clId="{EB5A96A7-AFC5-4CA8-9414-2C24AC395376}" dt="2022-08-02T07:17:18.300" v="96" actId="27636"/>
        <pc:sldMkLst>
          <pc:docMk/>
          <pc:sldMk cId="453807162" sldId="262"/>
        </pc:sldMkLst>
        <pc:spChg chg="mod">
          <ac:chgData name="NORTH, Kirsty (NHS FRIMLEY ICB - D4U1Y)" userId="7701f3df-4feb-4716-946d-0649a47cc4f5" providerId="ADAL" clId="{EB5A96A7-AFC5-4CA8-9414-2C24AC395376}" dt="2022-08-02T07:17:18.300" v="96" actId="27636"/>
          <ac:spMkLst>
            <pc:docMk/>
            <pc:sldMk cId="453807162" sldId="262"/>
            <ac:spMk id="2" creationId="{DA541A0A-A84D-7564-6D92-20B34F5FAE08}"/>
          </ac:spMkLst>
        </pc:spChg>
      </pc:sldChg>
      <pc:sldChg chg="modSp mod">
        <pc:chgData name="NORTH, Kirsty (NHS FRIMLEY ICB - D4U1Y)" userId="7701f3df-4feb-4716-946d-0649a47cc4f5" providerId="ADAL" clId="{EB5A96A7-AFC5-4CA8-9414-2C24AC395376}" dt="2022-08-02T07:24:59.383" v="120" actId="27636"/>
        <pc:sldMkLst>
          <pc:docMk/>
          <pc:sldMk cId="1030550940" sldId="263"/>
        </pc:sldMkLst>
        <pc:spChg chg="mod">
          <ac:chgData name="NORTH, Kirsty (NHS FRIMLEY ICB - D4U1Y)" userId="7701f3df-4feb-4716-946d-0649a47cc4f5" providerId="ADAL" clId="{EB5A96A7-AFC5-4CA8-9414-2C24AC395376}" dt="2022-08-02T07:24:59.383" v="120" actId="27636"/>
          <ac:spMkLst>
            <pc:docMk/>
            <pc:sldMk cId="1030550940" sldId="263"/>
            <ac:spMk id="2" creationId="{DA541A0A-A84D-7564-6D92-20B34F5FAE08}"/>
          </ac:spMkLst>
        </pc:spChg>
      </pc:sldChg>
      <pc:sldChg chg="modSp mod">
        <pc:chgData name="NORTH, Kirsty (NHS FRIMLEY ICB - D4U1Y)" userId="7701f3df-4feb-4716-946d-0649a47cc4f5" providerId="ADAL" clId="{EB5A96A7-AFC5-4CA8-9414-2C24AC395376}" dt="2022-08-02T07:21:30.904" v="112" actId="20577"/>
        <pc:sldMkLst>
          <pc:docMk/>
          <pc:sldMk cId="4206514598" sldId="264"/>
        </pc:sldMkLst>
        <pc:spChg chg="mod">
          <ac:chgData name="NORTH, Kirsty (NHS FRIMLEY ICB - D4U1Y)" userId="7701f3df-4feb-4716-946d-0649a47cc4f5" providerId="ADAL" clId="{EB5A96A7-AFC5-4CA8-9414-2C24AC395376}" dt="2022-08-02T07:21:30.904" v="112" actId="20577"/>
          <ac:spMkLst>
            <pc:docMk/>
            <pc:sldMk cId="4206514598" sldId="264"/>
            <ac:spMk id="2" creationId="{DA541A0A-A84D-7564-6D92-20B34F5FAE08}"/>
          </ac:spMkLst>
        </pc:spChg>
      </pc:sldChg>
      <pc:sldChg chg="modSp mod">
        <pc:chgData name="NORTH, Kirsty (NHS FRIMLEY ICB - D4U1Y)" userId="7701f3df-4feb-4716-946d-0649a47cc4f5" providerId="ADAL" clId="{EB5A96A7-AFC5-4CA8-9414-2C24AC395376}" dt="2022-08-02T07:20:55.926" v="109" actId="20577"/>
        <pc:sldMkLst>
          <pc:docMk/>
          <pc:sldMk cId="511118391" sldId="265"/>
        </pc:sldMkLst>
        <pc:spChg chg="mod">
          <ac:chgData name="NORTH, Kirsty (NHS FRIMLEY ICB - D4U1Y)" userId="7701f3df-4feb-4716-946d-0649a47cc4f5" providerId="ADAL" clId="{EB5A96A7-AFC5-4CA8-9414-2C24AC395376}" dt="2022-08-02T07:20:55.926" v="109" actId="20577"/>
          <ac:spMkLst>
            <pc:docMk/>
            <pc:sldMk cId="511118391" sldId="265"/>
            <ac:spMk id="2" creationId="{DA541A0A-A84D-7564-6D92-20B34F5FAE08}"/>
          </ac:spMkLst>
        </pc:spChg>
      </pc:sldChg>
      <pc:sldChg chg="modSp mod">
        <pc:chgData name="NORTH, Kirsty (NHS FRIMLEY ICB - D4U1Y)" userId="7701f3df-4feb-4716-946d-0649a47cc4f5" providerId="ADAL" clId="{EB5A96A7-AFC5-4CA8-9414-2C24AC395376}" dt="2022-08-02T07:18:21.095" v="105" actId="20577"/>
        <pc:sldMkLst>
          <pc:docMk/>
          <pc:sldMk cId="3770907901" sldId="266"/>
        </pc:sldMkLst>
        <pc:spChg chg="mod">
          <ac:chgData name="NORTH, Kirsty (NHS FRIMLEY ICB - D4U1Y)" userId="7701f3df-4feb-4716-946d-0649a47cc4f5" providerId="ADAL" clId="{EB5A96A7-AFC5-4CA8-9414-2C24AC395376}" dt="2022-08-02T07:18:21.095" v="105" actId="20577"/>
          <ac:spMkLst>
            <pc:docMk/>
            <pc:sldMk cId="3770907901" sldId="266"/>
            <ac:spMk id="2" creationId="{DA541A0A-A84D-7564-6D92-20B34F5FAE08}"/>
          </ac:spMkLst>
        </pc:spChg>
      </pc:sldChg>
      <pc:sldChg chg="modSp mod">
        <pc:chgData name="NORTH, Kirsty (NHS FRIMLEY ICB - D4U1Y)" userId="7701f3df-4feb-4716-946d-0649a47cc4f5" providerId="ADAL" clId="{EB5A96A7-AFC5-4CA8-9414-2C24AC395376}" dt="2022-08-02T07:17:48.284" v="101" actId="20577"/>
        <pc:sldMkLst>
          <pc:docMk/>
          <pc:sldMk cId="3593749875" sldId="267"/>
        </pc:sldMkLst>
        <pc:spChg chg="mod">
          <ac:chgData name="NORTH, Kirsty (NHS FRIMLEY ICB - D4U1Y)" userId="7701f3df-4feb-4716-946d-0649a47cc4f5" providerId="ADAL" clId="{EB5A96A7-AFC5-4CA8-9414-2C24AC395376}" dt="2022-08-02T07:17:48.284" v="101" actId="20577"/>
          <ac:spMkLst>
            <pc:docMk/>
            <pc:sldMk cId="3593749875" sldId="267"/>
            <ac:spMk id="2" creationId="{DA541A0A-A84D-7564-6D92-20B34F5FAE08}"/>
          </ac:spMkLst>
        </pc:spChg>
      </pc:sldChg>
      <pc:sldChg chg="modSp mod">
        <pc:chgData name="NORTH, Kirsty (NHS FRIMLEY ICB - D4U1Y)" userId="7701f3df-4feb-4716-946d-0649a47cc4f5" providerId="ADAL" clId="{EB5A96A7-AFC5-4CA8-9414-2C24AC395376}" dt="2022-08-02T07:24:50.249" v="115" actId="20577"/>
        <pc:sldMkLst>
          <pc:docMk/>
          <pc:sldMk cId="3139049547" sldId="268"/>
        </pc:sldMkLst>
        <pc:spChg chg="mod">
          <ac:chgData name="NORTH, Kirsty (NHS FRIMLEY ICB - D4U1Y)" userId="7701f3df-4feb-4716-946d-0649a47cc4f5" providerId="ADAL" clId="{EB5A96A7-AFC5-4CA8-9414-2C24AC395376}" dt="2022-08-02T07:24:50.249" v="115" actId="20577"/>
          <ac:spMkLst>
            <pc:docMk/>
            <pc:sldMk cId="3139049547" sldId="268"/>
            <ac:spMk id="2" creationId="{DA541A0A-A84D-7564-6D92-20B34F5FAE08}"/>
          </ac:spMkLst>
        </pc:spChg>
      </pc:sldChg>
      <pc:sldChg chg="modSp mod">
        <pc:chgData name="NORTH, Kirsty (NHS FRIMLEY ICB - D4U1Y)" userId="7701f3df-4feb-4716-946d-0649a47cc4f5" providerId="ADAL" clId="{EB5A96A7-AFC5-4CA8-9414-2C24AC395376}" dt="2022-08-02T07:25:09.388" v="123" actId="20577"/>
        <pc:sldMkLst>
          <pc:docMk/>
          <pc:sldMk cId="3236571224" sldId="269"/>
        </pc:sldMkLst>
        <pc:spChg chg="mod">
          <ac:chgData name="NORTH, Kirsty (NHS FRIMLEY ICB - D4U1Y)" userId="7701f3df-4feb-4716-946d-0649a47cc4f5" providerId="ADAL" clId="{EB5A96A7-AFC5-4CA8-9414-2C24AC395376}" dt="2022-08-02T07:25:09.388" v="123" actId="20577"/>
          <ac:spMkLst>
            <pc:docMk/>
            <pc:sldMk cId="3236571224" sldId="269"/>
            <ac:spMk id="2" creationId="{DA541A0A-A84D-7564-6D92-20B34F5FAE08}"/>
          </ac:spMkLst>
        </pc:spChg>
      </pc:sldChg>
      <pc:sldChg chg="modSp mod">
        <pc:chgData name="NORTH, Kirsty (NHS FRIMLEY ICB - D4U1Y)" userId="7701f3df-4feb-4716-946d-0649a47cc4f5" providerId="ADAL" clId="{EB5A96A7-AFC5-4CA8-9414-2C24AC395376}" dt="2022-08-02T07:25:18.563" v="128" actId="27636"/>
        <pc:sldMkLst>
          <pc:docMk/>
          <pc:sldMk cId="2532710836" sldId="270"/>
        </pc:sldMkLst>
        <pc:spChg chg="mod">
          <ac:chgData name="NORTH, Kirsty (NHS FRIMLEY ICB - D4U1Y)" userId="7701f3df-4feb-4716-946d-0649a47cc4f5" providerId="ADAL" clId="{EB5A96A7-AFC5-4CA8-9414-2C24AC395376}" dt="2022-08-02T07:25:18.563" v="128" actId="27636"/>
          <ac:spMkLst>
            <pc:docMk/>
            <pc:sldMk cId="2532710836" sldId="270"/>
            <ac:spMk id="2" creationId="{DA541A0A-A84D-7564-6D92-20B34F5FAE08}"/>
          </ac:spMkLst>
        </pc:spChg>
      </pc:sldChg>
      <pc:sldChg chg="modSp mod">
        <pc:chgData name="NORTH, Kirsty (NHS FRIMLEY ICB - D4U1Y)" userId="7701f3df-4feb-4716-946d-0649a47cc4f5" providerId="ADAL" clId="{EB5A96A7-AFC5-4CA8-9414-2C24AC395376}" dt="2022-08-02T07:25:34.574" v="143" actId="14100"/>
        <pc:sldMkLst>
          <pc:docMk/>
          <pc:sldMk cId="3990749942" sldId="273"/>
        </pc:sldMkLst>
        <pc:spChg chg="mod">
          <ac:chgData name="NORTH, Kirsty (NHS FRIMLEY ICB - D4U1Y)" userId="7701f3df-4feb-4716-946d-0649a47cc4f5" providerId="ADAL" clId="{EB5A96A7-AFC5-4CA8-9414-2C24AC395376}" dt="2022-08-02T07:25:34.574" v="143" actId="14100"/>
          <ac:spMkLst>
            <pc:docMk/>
            <pc:sldMk cId="3990749942" sldId="273"/>
            <ac:spMk id="2" creationId="{98700391-B6D4-6FEA-A631-98C53DB65177}"/>
          </ac:spMkLst>
        </pc:spChg>
      </pc:sldChg>
      <pc:sldChg chg="modSp add mod">
        <pc:chgData name="NORTH, Kirsty (NHS FRIMLEY ICB - D4U1Y)" userId="7701f3df-4feb-4716-946d-0649a47cc4f5" providerId="ADAL" clId="{EB5A96A7-AFC5-4CA8-9414-2C24AC395376}" dt="2022-08-02T07:31:41.413" v="163" actId="27636"/>
        <pc:sldMkLst>
          <pc:docMk/>
          <pc:sldMk cId="2597395408" sldId="275"/>
        </pc:sldMkLst>
        <pc:spChg chg="mod">
          <ac:chgData name="NORTH, Kirsty (NHS FRIMLEY ICB - D4U1Y)" userId="7701f3df-4feb-4716-946d-0649a47cc4f5" providerId="ADAL" clId="{EB5A96A7-AFC5-4CA8-9414-2C24AC395376}" dt="2022-08-02T07:31:15.680" v="157" actId="20577"/>
          <ac:spMkLst>
            <pc:docMk/>
            <pc:sldMk cId="2597395408" sldId="275"/>
            <ac:spMk id="2" creationId="{DA541A0A-A84D-7564-6D92-20B34F5FAE08}"/>
          </ac:spMkLst>
        </pc:spChg>
        <pc:spChg chg="mod">
          <ac:chgData name="NORTH, Kirsty (NHS FRIMLEY ICB - D4U1Y)" userId="7701f3df-4feb-4716-946d-0649a47cc4f5" providerId="ADAL" clId="{EB5A96A7-AFC5-4CA8-9414-2C24AC395376}" dt="2022-08-02T07:31:41.413" v="163" actId="27636"/>
          <ac:spMkLst>
            <pc:docMk/>
            <pc:sldMk cId="2597395408" sldId="275"/>
            <ac:spMk id="4" creationId="{50E3C01A-DA7A-3515-E8A4-C92F559948C7}"/>
          </ac:spMkLst>
        </pc:spChg>
      </pc:sldChg>
      <pc:sldChg chg="modSp add mod">
        <pc:chgData name="NORTH, Kirsty (NHS FRIMLEY ICB - D4U1Y)" userId="7701f3df-4feb-4716-946d-0649a47cc4f5" providerId="ADAL" clId="{EB5A96A7-AFC5-4CA8-9414-2C24AC395376}" dt="2022-08-02T07:35:06.372" v="179" actId="27636"/>
        <pc:sldMkLst>
          <pc:docMk/>
          <pc:sldMk cId="4209599393" sldId="276"/>
        </pc:sldMkLst>
        <pc:spChg chg="mod">
          <ac:chgData name="NORTH, Kirsty (NHS FRIMLEY ICB - D4U1Y)" userId="7701f3df-4feb-4716-946d-0649a47cc4f5" providerId="ADAL" clId="{EB5A96A7-AFC5-4CA8-9414-2C24AC395376}" dt="2022-08-02T07:32:08.607" v="173" actId="5793"/>
          <ac:spMkLst>
            <pc:docMk/>
            <pc:sldMk cId="4209599393" sldId="276"/>
            <ac:spMk id="2" creationId="{DA541A0A-A84D-7564-6D92-20B34F5FAE08}"/>
          </ac:spMkLst>
        </pc:spChg>
        <pc:spChg chg="mod">
          <ac:chgData name="NORTH, Kirsty (NHS FRIMLEY ICB - D4U1Y)" userId="7701f3df-4feb-4716-946d-0649a47cc4f5" providerId="ADAL" clId="{EB5A96A7-AFC5-4CA8-9414-2C24AC395376}" dt="2022-08-02T07:35:06.372" v="179" actId="27636"/>
          <ac:spMkLst>
            <pc:docMk/>
            <pc:sldMk cId="4209599393" sldId="276"/>
            <ac:spMk id="4" creationId="{50E3C01A-DA7A-3515-E8A4-C92F559948C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8D08B-5802-3ADE-876D-B79FC3BC9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5314D3-BB91-9811-7698-4CFAF83D7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40C74-2EB2-DAFC-31D7-B55D0E22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20CB-D291-4FE0-8E54-376552A09A9E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4CFBF-30D9-EC02-4D61-A207E4F9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1699E-3D7B-DCBA-8765-90474A81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16D5-2289-4837-AED5-A5F2B0D58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6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D7659-3547-BCFB-A147-FFF91BAEA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4C20F-2C3A-AC22-2296-B98F13920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160D-D212-6B20-683C-E107B4648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20CB-D291-4FE0-8E54-376552A09A9E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B46FA-7D77-BA2D-A59D-7935C2AB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91955-6221-656D-7FA2-33BB082A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16D5-2289-4837-AED5-A5F2B0D58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11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51505D-127D-4CAF-FFA5-19ECE7A07A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835FF-8FF4-B452-A589-BFDF7E6CA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50D8C-162F-CDEB-9B99-E51653CA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20CB-D291-4FE0-8E54-376552A09A9E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AD91C-5F5B-AA2E-F021-241E51C17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6283A-E811-2D8A-EBAF-E2FC59DE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16D5-2289-4837-AED5-A5F2B0D58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20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BFE6-F4BE-2478-405E-E1625BF8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7C8D3-D1E9-0ED1-566F-5EA09B854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03DF3-0A16-03E6-695A-6A11BFC07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20CB-D291-4FE0-8E54-376552A09A9E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E5E3-F5EF-44CB-4089-62214A52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50530-D7D5-2321-A747-6EE4330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16D5-2289-4837-AED5-A5F2B0D58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3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8E6B-ADA6-6240-D3B2-7193C277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BE75C-9C46-5542-CE11-2E719B6C3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8D8B0-8663-D56F-6073-1E25755D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20CB-D291-4FE0-8E54-376552A09A9E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33A5F-12E3-CC3C-E059-C7B76EC39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55E6D-B157-8512-3DFD-A296346B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16D5-2289-4837-AED5-A5F2B0D58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4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CE49F-CA41-ADD2-F8F9-D0B81AF3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87160-3987-55A6-0D89-12AD60826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E4E12-3E07-D4D7-5D5B-3516409C5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4EAAD-6140-43D7-00FE-C1E2E380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20CB-D291-4FE0-8E54-376552A09A9E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F2EF3-505B-FA89-A3B9-6EF45A212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B6CCA-7E3D-FEC0-DDD3-BD1C0427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16D5-2289-4837-AED5-A5F2B0D58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67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FD974-25A5-84B4-2545-3CA4ADCA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B5B8E-73A8-C22E-A2B9-60FB75032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6B8B2-97C1-EFE6-A91B-BEBE28363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ADBB1B-DF0C-B89A-F787-6215334F9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2A7E1F-D7EB-9462-1289-D08DA66A67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A6AE7F-AC4E-6475-6FEB-FB40142D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20CB-D291-4FE0-8E54-376552A09A9E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82CEE8-1866-88B6-86C1-A08BF83FE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224084-4432-A7E5-2659-CA852B0F0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16D5-2289-4837-AED5-A5F2B0D58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35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CBF5D-E54A-77AD-1E91-50C360B7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0EDC9-30D7-CC8F-2760-4EC237D1C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20CB-D291-4FE0-8E54-376552A09A9E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E288A-DA0E-1AFC-701D-33CA3F28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6F25E-ED53-2020-2F81-BAA690246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16D5-2289-4837-AED5-A5F2B0D58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43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CAD18-9B64-CFA8-2930-09F39319B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20CB-D291-4FE0-8E54-376552A09A9E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AE4E85-AD3B-2B24-2394-A33886DBB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09298-7D02-33AC-368A-9D44536B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16D5-2289-4837-AED5-A5F2B0D58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61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DE189-012B-B9D0-423B-944F3817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0AF7C-6EC0-3016-6391-1EBAA9787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0DF19-383B-FD21-E131-D804D8E8F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052AC-F152-02E1-31F4-D0302A1E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20CB-D291-4FE0-8E54-376552A09A9E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81267-0D4A-5864-D759-3B6DB68E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E9997-6FBF-62A1-282E-7CFBC016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16D5-2289-4837-AED5-A5F2B0D58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50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069E-FD79-9CBB-D27B-E8A61BE7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7EA746-B9BB-D936-02CD-0EEB285A7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2468E-95D0-DDDA-1320-5B001250B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D2572-E38B-5DA0-E3AD-704D7248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20CB-D291-4FE0-8E54-376552A09A9E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C45CF-6CBC-5279-701B-F590C2E4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24BD6-9F68-F932-31E3-DA9F7DBF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16D5-2289-4837-AED5-A5F2B0D58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93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9B40B-A4AE-24D6-8AEA-E7D2C55F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ABB7E-26CD-B0D3-9F57-8A283D257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8A675-0DF1-4739-02F5-4709ABFDD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C20CB-D291-4FE0-8E54-376552A09A9E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25CC6-41D8-2751-8B08-6DB35B5E4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51EF9-9F14-3550-2CD8-1BD38FE20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116D5-2289-4837-AED5-A5F2B0D58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64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imleyhealthandcare.org.uk/new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imleyhealthandcare.org.uk/working-here/communication-resources-for-system-partner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094E56-462D-7C71-93BF-F07A5200E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8716" y="955309"/>
            <a:ext cx="7074568" cy="2898975"/>
          </a:xfrm>
        </p:spPr>
        <p:txBody>
          <a:bodyPr>
            <a:normAutofit/>
          </a:bodyPr>
          <a:lstStyle/>
          <a:p>
            <a:r>
              <a:rPr lang="en-GB" sz="6600" b="1">
                <a:solidFill>
                  <a:srgbClr val="FFFFFF"/>
                </a:solidFill>
              </a:rPr>
              <a:t>Who’s in Charge?</a:t>
            </a:r>
            <a:br>
              <a:rPr lang="en-GB" sz="6600" b="1">
                <a:solidFill>
                  <a:srgbClr val="FFFFFF"/>
                </a:solidFill>
              </a:rPr>
            </a:br>
            <a:br>
              <a:rPr lang="en-GB" sz="6600" b="1">
                <a:solidFill>
                  <a:srgbClr val="FFFFFF"/>
                </a:solidFill>
              </a:rPr>
            </a:br>
            <a:r>
              <a:rPr lang="en-GB" sz="6600" b="1">
                <a:solidFill>
                  <a:srgbClr val="FFFFFF"/>
                </a:solidFill>
              </a:rPr>
              <a:t>Social Media Assets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C7C4C74-A8EF-BD5A-530E-49C070C7B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4916" y="4533813"/>
            <a:ext cx="6930189" cy="938463"/>
          </a:xfrm>
        </p:spPr>
        <p:txBody>
          <a:bodyPr>
            <a:noAutofit/>
          </a:bodyPr>
          <a:lstStyle/>
          <a:p>
            <a:endParaRPr lang="en-GB" sz="3000" dirty="0">
              <a:solidFill>
                <a:srgbClr val="FFFFFF"/>
              </a:solidFill>
            </a:endParaRPr>
          </a:p>
          <a:p>
            <a:r>
              <a:rPr lang="en-GB" sz="3000" dirty="0">
                <a:solidFill>
                  <a:srgbClr val="FFFFFF"/>
                </a:solidFill>
              </a:rPr>
              <a:t>#WhosInCharge? #SafeSleep </a:t>
            </a:r>
          </a:p>
          <a:p>
            <a:r>
              <a:rPr lang="en-GB" sz="3000" dirty="0">
                <a:solidFill>
                  <a:srgbClr val="FFFFFF"/>
                </a:solidFill>
              </a:rPr>
              <a:t>#ThinkPlanShare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92EB209-C944-A4DE-599A-2620B56F43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8" t="9309" r="10942" b="23138"/>
          <a:stretch/>
        </p:blipFill>
        <p:spPr>
          <a:xfrm>
            <a:off x="1" y="0"/>
            <a:ext cx="1945532" cy="101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62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1A0A-A84D-7564-6D92-20B34F5F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045250" cy="1600200"/>
          </a:xfrm>
        </p:spPr>
        <p:txBody>
          <a:bodyPr/>
          <a:lstStyle/>
          <a:p>
            <a:r>
              <a:rPr lang="en-GB" dirty="0"/>
              <a:t>Message seven</a:t>
            </a:r>
            <a:br>
              <a:rPr lang="en-GB" dirty="0"/>
            </a:br>
            <a:r>
              <a:rPr lang="en-GB" sz="1800" dirty="0"/>
              <a:t>for use on Facebook, Twitter &amp; Instagram</a:t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3C01A-DA7A-3515-E8A4-C92F55994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Heading off to the pub later for a few drinks before going home to the family?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you’ve got a baby or young child to care for, stay in control.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Alcohol reduces your ability to respond to their needs.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#WhosInCharge? #SafeSleep #ThinkPlanShare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https://bit.ly/3vSmwAT</a:t>
            </a:r>
          </a:p>
        </p:txBody>
      </p:sp>
      <p:pic>
        <p:nvPicPr>
          <p:cNvPr id="6" name="Content Placeholder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00C3589-177D-C2E1-3F2C-469000082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688306"/>
            <a:ext cx="6172200" cy="3471862"/>
          </a:xfrm>
        </p:spPr>
      </p:pic>
    </p:spTree>
    <p:extLst>
      <p:ext uri="{BB962C8B-B14F-4D97-AF65-F5344CB8AC3E}">
        <p14:creationId xmlns:p14="http://schemas.microsoft.com/office/powerpoint/2010/main" val="511118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and a baby&#10;&#10;Description automatically generated with medium confidence">
            <a:extLst>
              <a:ext uri="{FF2B5EF4-FFF2-40B4-BE49-F238E27FC236}">
                <a16:creationId xmlns:a16="http://schemas.microsoft.com/office/drawing/2014/main" id="{59B24013-F361-EEF0-AF9E-2FA5A42DE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73" y="3011128"/>
            <a:ext cx="3156207" cy="31562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541A0A-A84D-7564-6D92-20B34F5F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Message eight</a:t>
            </a:r>
            <a:br>
              <a:rPr lang="en-GB" dirty="0"/>
            </a:br>
            <a:r>
              <a:rPr lang="en-GB" sz="1800" dirty="0"/>
              <a:t>for use on Facebook &amp; Instagram</a:t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3C01A-DA7A-3515-E8A4-C92F55994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Going on holiday with your baby this summer? Relaxing with a few drinks whilst watching the sunset from the balcony or bar?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out of the normal routine, and staying in a different environment, remember to think in advance about safe sleeping arrangements for your baby.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#WhosInCharge? #SafeSleep #ThinkPlanShare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https://bit.ly/3cYdwn6</a:t>
            </a:r>
          </a:p>
        </p:txBody>
      </p:sp>
      <p:pic>
        <p:nvPicPr>
          <p:cNvPr id="10" name="Content Placeholder 9" descr="A baby sleeping on a blanket&#10;&#10;Description automatically generated with low confidence">
            <a:extLst>
              <a:ext uri="{FF2B5EF4-FFF2-40B4-BE49-F238E27FC236}">
                <a16:creationId xmlns:a16="http://schemas.microsoft.com/office/drawing/2014/main" id="{04221F22-B36D-39FC-C573-ECC52FF2E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56" y="806987"/>
            <a:ext cx="3156207" cy="3156207"/>
          </a:xfrm>
        </p:spPr>
      </p:pic>
    </p:spTree>
    <p:extLst>
      <p:ext uri="{BB962C8B-B14F-4D97-AF65-F5344CB8AC3E}">
        <p14:creationId xmlns:p14="http://schemas.microsoft.com/office/powerpoint/2010/main" val="4206514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and a baby&#10;&#10;Description automatically generated with medium confidence">
            <a:extLst>
              <a:ext uri="{FF2B5EF4-FFF2-40B4-BE49-F238E27FC236}">
                <a16:creationId xmlns:a16="http://schemas.microsoft.com/office/drawing/2014/main" id="{59B24013-F361-EEF0-AF9E-2FA5A42DE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73" y="3011128"/>
            <a:ext cx="3156207" cy="31562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541A0A-A84D-7564-6D92-20B34F5F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Message eight</a:t>
            </a:r>
            <a:br>
              <a:rPr lang="en-GB" dirty="0"/>
            </a:br>
            <a:r>
              <a:rPr lang="en-GB" sz="1800" dirty="0"/>
              <a:t>for use on Twitter</a:t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3C01A-DA7A-3515-E8A4-C92F55994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Going on holiday with your baby this summer?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out of the normal routine, and staying in a different environment, remember to think in advance about safe sleeping arrangements for your baby.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#WhosInCharge? #SafeSleep #ThinkPlanShare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https://bit.ly/3cYdwn6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Content Placeholder 9" descr="A baby sleeping on a blanket&#10;&#10;Description automatically generated with low confidence">
            <a:extLst>
              <a:ext uri="{FF2B5EF4-FFF2-40B4-BE49-F238E27FC236}">
                <a16:creationId xmlns:a16="http://schemas.microsoft.com/office/drawing/2014/main" id="{04221F22-B36D-39FC-C573-ECC52FF2E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56" y="806987"/>
            <a:ext cx="3156207" cy="3156207"/>
          </a:xfrm>
        </p:spPr>
      </p:pic>
    </p:spTree>
    <p:extLst>
      <p:ext uri="{BB962C8B-B14F-4D97-AF65-F5344CB8AC3E}">
        <p14:creationId xmlns:p14="http://schemas.microsoft.com/office/powerpoint/2010/main" val="259739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1A0A-A84D-7564-6D92-20B34F5F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Message nine </a:t>
            </a:r>
            <a:br>
              <a:rPr lang="en-GB" dirty="0"/>
            </a:br>
            <a:r>
              <a:rPr lang="en-GB" sz="1800" dirty="0"/>
              <a:t>for use on Facebook &amp; Instagram</a:t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3C01A-DA7A-3515-E8A4-C92F55994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finally made it to your holiday home, unpacked and sat down for the evening. Maybe you are unwinding over a glass of wine, or a beer?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Remember to think about who’s in charge of responding to the children whilst you are under the influence of alcohol and in a new environment.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#WhosInCharge? #SafeSleep #ThinkPlanShare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https://bit.ly/3cYdwn6</a:t>
            </a:r>
          </a:p>
        </p:txBody>
      </p:sp>
      <p:pic>
        <p:nvPicPr>
          <p:cNvPr id="9" name="Content Placeholder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199B691-62E9-3171-00D0-BFD9C910E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987425"/>
            <a:ext cx="4873625" cy="4873625"/>
          </a:xfrm>
        </p:spPr>
      </p:pic>
    </p:spTree>
    <p:extLst>
      <p:ext uri="{BB962C8B-B14F-4D97-AF65-F5344CB8AC3E}">
        <p14:creationId xmlns:p14="http://schemas.microsoft.com/office/powerpoint/2010/main" val="3139049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1A0A-A84D-7564-6D92-20B34F5F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Message ten</a:t>
            </a:r>
            <a:br>
              <a:rPr lang="en-GB" dirty="0"/>
            </a:br>
            <a:r>
              <a:rPr lang="en-GB" sz="2000" dirty="0"/>
              <a:t>for use on Facebook &amp; Instagram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3C01A-DA7A-3515-E8A4-C92F55994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86% of Sudden Infant Death Syndrome (SIDS) deaths happen in the first 6 months of life.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of these tragic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incidents involved parents co-sleeping in unsafe sleep environments with infants, often when the parents had consumed alcohol.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Always think, plan and share, who’s in charge of your child when alcohol is being consumed.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#WhosInCharge? #SafeSleep #ThinkPlanShare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https://bit.ly/3cYdwn6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E5FD13BA-B7B7-D04E-E921-0AFDD1A65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561" y="874730"/>
            <a:ext cx="5302550" cy="5302550"/>
          </a:xfrm>
        </p:spPr>
      </p:pic>
    </p:spTree>
    <p:extLst>
      <p:ext uri="{BB962C8B-B14F-4D97-AF65-F5344CB8AC3E}">
        <p14:creationId xmlns:p14="http://schemas.microsoft.com/office/powerpoint/2010/main" val="1030550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1A0A-A84D-7564-6D92-20B34F5F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Message ten</a:t>
            </a:r>
            <a:br>
              <a:rPr lang="en-GB" dirty="0"/>
            </a:br>
            <a:r>
              <a:rPr lang="en-GB" sz="2000" dirty="0"/>
              <a:t>for use on Twitter 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3C01A-DA7A-3515-E8A4-C92F55994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tragic SIDS involve unsafe co-sleeping environments with infants, often when parents had consumed alcohol.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Always think, plan and share, who’s in charge of your child when alcohol is being consumed.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#WhosInCharge? #SafeSleep #ThinkPlanShare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https://bit.ly/3cYdwn6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E5FD13BA-B7B7-D04E-E921-0AFDD1A65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561" y="874730"/>
            <a:ext cx="5302550" cy="5302550"/>
          </a:xfrm>
        </p:spPr>
      </p:pic>
    </p:spTree>
    <p:extLst>
      <p:ext uri="{BB962C8B-B14F-4D97-AF65-F5344CB8AC3E}">
        <p14:creationId xmlns:p14="http://schemas.microsoft.com/office/powerpoint/2010/main" val="4209599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1A0A-A84D-7564-6D92-20B34F5F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Message eleven</a:t>
            </a:r>
            <a:br>
              <a:rPr lang="en-GB" dirty="0"/>
            </a:br>
            <a:r>
              <a:rPr lang="en-GB" sz="1800" dirty="0"/>
              <a:t>for use on Facebook &amp; Instagram</a:t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3C01A-DA7A-3515-E8A4-C92F55994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Sudden Infant Death Syndrome rate in the South East has increased since 2018 and is now above average for England and Wales.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Think, plan and share your sleep arrangements with all those who are involved in the care of your baby, particularly when alcohol is being consumed.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#WhosInCharge? #SafeSleep #ThinkPlanShare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https://bit.ly/3cYdwn6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74241A30-22E8-1E43-DD4A-873604996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43" y="644593"/>
            <a:ext cx="5224395" cy="5224395"/>
          </a:xfrm>
        </p:spPr>
      </p:pic>
    </p:spTree>
    <p:extLst>
      <p:ext uri="{BB962C8B-B14F-4D97-AF65-F5344CB8AC3E}">
        <p14:creationId xmlns:p14="http://schemas.microsoft.com/office/powerpoint/2010/main" val="3236571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1A0A-A84D-7564-6D92-20B34F5F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Message twelve</a:t>
            </a:r>
            <a:br>
              <a:rPr lang="en-GB" dirty="0"/>
            </a:br>
            <a:r>
              <a:rPr lang="en-GB" sz="2000" dirty="0"/>
              <a:t>for use on Facebook &amp; Instagram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3C01A-DA7A-3515-E8A4-C92F55994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were 40 cases of infants dying unexpectedly, notified to the Child Safeguarding Practice Review Panel between June 2018 to August 2019.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Unsafe co-sleeping environments, often with parents who had consumed alcohol, was involved in many of these baby deaths.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Remember to think, plan and share what your arrangements for safe sleep are and to establish who’s in charge of your child/ren.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#WhosInCharge? #SafeSleep #ThinkPlanShare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https://bit.ly/3cYdwn6</a:t>
            </a:r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09CF8CCF-1127-E1AB-9342-54687A2F4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987425"/>
            <a:ext cx="4873625" cy="48736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95041-B178-A0A2-5320-D1E6AD106AD2}"/>
              </a:ext>
            </a:extLst>
          </p:cNvPr>
          <p:cNvSpPr txBox="1"/>
          <p:nvPr/>
        </p:nvSpPr>
        <p:spPr>
          <a:xfrm>
            <a:off x="173355" y="6211669"/>
            <a:ext cx="4923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 of stat – Death in Infancy Review July 2020.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710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00391-B6D4-6FEA-A631-98C53DB6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40666" cy="1600200"/>
          </a:xfrm>
        </p:spPr>
        <p:txBody>
          <a:bodyPr>
            <a:normAutofit/>
          </a:bodyPr>
          <a:lstStyle/>
          <a:p>
            <a:r>
              <a:rPr lang="en-GB" dirty="0"/>
              <a:t>Message thirteen</a:t>
            </a:r>
            <a:br>
              <a:rPr lang="en-GB" dirty="0"/>
            </a:br>
            <a:r>
              <a:rPr lang="en-GB" sz="2000" dirty="0"/>
              <a:t>for use on Facebook, Twitter &amp; Instagram</a:t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17C9B147-6C40-87F2-3553-2C391751A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27" y="992187"/>
            <a:ext cx="4873625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AA4D5-B0DF-2AC4-0CC6-01EA023F2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a baby dies suddenly and unexpectedly, it is a terrible shock.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those families who have experienced Sudden Infant Death Syndrome (SIDS), support is available.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#WhosInCharge? #SafeSleep #ThinkPlanShare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https://bit.ly/3cYdwn6</a:t>
            </a:r>
          </a:p>
        </p:txBody>
      </p:sp>
    </p:spTree>
    <p:extLst>
      <p:ext uri="{BB962C8B-B14F-4D97-AF65-F5344CB8AC3E}">
        <p14:creationId xmlns:p14="http://schemas.microsoft.com/office/powerpoint/2010/main" val="3990749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8C0ED-2331-90A8-8054-9D6DA191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Email signature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5BB295E-7B85-3F75-B2AA-315CD6A98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43" y="2998236"/>
            <a:ext cx="9494650" cy="3164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4DD24D-7AAE-EC42-5E42-CF06FEA1A0B8}"/>
              </a:ext>
            </a:extLst>
          </p:cNvPr>
          <p:cNvSpPr txBox="1"/>
          <p:nvPr/>
        </p:nvSpPr>
        <p:spPr>
          <a:xfrm>
            <a:off x="838200" y="1544320"/>
            <a:ext cx="104651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Please utilise the email signature below, using the link to the landing page for when people click on the visual.</a:t>
            </a:r>
          </a:p>
          <a:p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https://bit.ly/3cYdwn6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33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79EE2-1FDD-DC80-0107-9A8DF3FD5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Who’s in charge? </a:t>
            </a:r>
            <a:br>
              <a:rPr lang="en-GB" dirty="0"/>
            </a:br>
            <a:r>
              <a:rPr lang="en-GB" dirty="0"/>
              <a:t>Safe sleep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F9D1C-84F6-0333-D93B-0292281DE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Muli"/>
              </a:rPr>
              <a:t>NHS Frimley and Frimley Healthier Together are championing resources to prompt parents and carers to think, plan and share “Who’s in Charge?”</a:t>
            </a:r>
          </a:p>
          <a:p>
            <a:pPr marL="0" indent="0" algn="l">
              <a:buNone/>
            </a:pPr>
            <a:endParaRPr lang="en-GB" b="0" i="0" dirty="0">
              <a:solidFill>
                <a:srgbClr val="000000"/>
              </a:solidFill>
              <a:effectLst/>
              <a:latin typeface="Muli"/>
            </a:endParaRPr>
          </a:p>
          <a:p>
            <a:pPr marL="0" indent="0" algn="l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Muli"/>
              </a:rPr>
              <a:t>This is in response to sadly several baby and infant deaths where alcohol had been consumed by the responsible adult and is considered to be a contributing factor.</a:t>
            </a:r>
          </a:p>
          <a:p>
            <a:pPr marL="0" indent="0" algn="l">
              <a:buNone/>
            </a:pPr>
            <a:endParaRPr lang="en-GB" dirty="0">
              <a:solidFill>
                <a:srgbClr val="000000"/>
              </a:solidFill>
              <a:latin typeface="Muli"/>
            </a:endParaRPr>
          </a:p>
          <a:p>
            <a:pPr marL="0" indent="0" algn="l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Muli"/>
              </a:rPr>
              <a:t>This campaign is designed to be used widely during w/c15th – 21</a:t>
            </a:r>
            <a:r>
              <a:rPr lang="en-GB" b="0" i="0" baseline="30000" dirty="0">
                <a:solidFill>
                  <a:srgbClr val="000000"/>
                </a:solidFill>
                <a:effectLst/>
                <a:latin typeface="Muli"/>
              </a:rPr>
              <a:t>st</a:t>
            </a:r>
            <a:r>
              <a:rPr lang="en-GB" b="0" i="0" dirty="0">
                <a:solidFill>
                  <a:srgbClr val="000000"/>
                </a:solidFill>
                <a:effectLst/>
                <a:latin typeface="Muli"/>
              </a:rPr>
              <a:t> August 2022. Materials can continue to be used post campaign, and will serve as a good reminder to parents and carers, about who’s in charge when alcohol is being consumed whilst caring for babies and children.</a:t>
            </a:r>
          </a:p>
          <a:p>
            <a:pPr marL="0" indent="0" algn="l">
              <a:buNone/>
            </a:pPr>
            <a:endParaRPr lang="en-GB" b="0" i="0" dirty="0">
              <a:solidFill>
                <a:srgbClr val="000000"/>
              </a:solidFill>
              <a:effectLst/>
              <a:latin typeface="Muli"/>
            </a:endParaRPr>
          </a:p>
          <a:p>
            <a:pPr marL="0" indent="0" algn="l">
              <a:buNone/>
            </a:pPr>
            <a:r>
              <a:rPr lang="en-GB" dirty="0">
                <a:solidFill>
                  <a:srgbClr val="000000"/>
                </a:solidFill>
                <a:latin typeface="Muli"/>
              </a:rPr>
              <a:t>A press release will be issued on our website on the morning of 15</a:t>
            </a:r>
            <a:r>
              <a:rPr lang="en-GB" baseline="30000" dirty="0">
                <a:solidFill>
                  <a:srgbClr val="000000"/>
                </a:solidFill>
                <a:latin typeface="Muli"/>
              </a:rPr>
              <a:t>th</a:t>
            </a:r>
            <a:r>
              <a:rPr lang="en-GB" dirty="0">
                <a:solidFill>
                  <a:srgbClr val="000000"/>
                </a:solidFill>
                <a:latin typeface="Muli"/>
              </a:rPr>
              <a:t> August 2022. This is embargoed until this date. Find it here - </a:t>
            </a:r>
            <a:r>
              <a:rPr lang="en-GB" dirty="0">
                <a:hlinkClick r:id="rId2"/>
              </a:rPr>
              <a:t>News | Frimley Health and Care</a:t>
            </a:r>
            <a:endParaRPr lang="en-GB" b="0" i="0" dirty="0">
              <a:solidFill>
                <a:srgbClr val="000000"/>
              </a:solidFill>
              <a:effectLst/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2171215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73FE-8A2B-710D-8918-85DAB413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Campaign assets / link to download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CF663-4FF2-A994-AE4E-40EFAAD17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The following slides contain the assets for the Who’s in charge? - Safe sleep awareness campaign</a:t>
            </a:r>
          </a:p>
          <a:p>
            <a:r>
              <a:rPr lang="en-GB" sz="2400" dirty="0"/>
              <a:t>Assets are provided in a size for Facebook and Instagram. They can be </a:t>
            </a:r>
            <a:r>
              <a:rPr lang="en-GB" sz="2400" dirty="0">
                <a:hlinkClick r:id="rId2"/>
              </a:rPr>
              <a:t>downloaded from here</a:t>
            </a:r>
            <a:endParaRPr lang="en-GB" sz="2400" dirty="0"/>
          </a:p>
          <a:p>
            <a:r>
              <a:rPr lang="en-GB" sz="2400" dirty="0"/>
              <a:t>Short links are provided for the campaign posts. Note there is a landing page link plus links to the two different videos. </a:t>
            </a:r>
            <a:r>
              <a:rPr lang="en-GB" sz="2400" u="sng" dirty="0"/>
              <a:t>The link is not the same for </a:t>
            </a:r>
            <a:r>
              <a:rPr lang="en-GB" sz="2400" u="sng"/>
              <a:t>all posts</a:t>
            </a:r>
            <a:endParaRPr lang="en-GB" sz="2400" dirty="0"/>
          </a:p>
          <a:p>
            <a:r>
              <a:rPr lang="en-GB" sz="2400" dirty="0"/>
              <a:t>Hashtags for the campaign:</a:t>
            </a:r>
          </a:p>
          <a:p>
            <a:pPr marL="457200" lvl="1" indent="0">
              <a:buNone/>
            </a:pPr>
            <a:r>
              <a:rPr lang="en-GB" sz="1600" dirty="0"/>
              <a:t>#WhosInCharge?</a:t>
            </a:r>
          </a:p>
          <a:p>
            <a:pPr marL="457200" lvl="1" indent="0">
              <a:buNone/>
            </a:pPr>
            <a:r>
              <a:rPr lang="en-GB" sz="1600" dirty="0"/>
              <a:t>#SafeSleep</a:t>
            </a:r>
          </a:p>
          <a:p>
            <a:pPr marL="457200" lvl="1" indent="0">
              <a:buNone/>
            </a:pPr>
            <a:r>
              <a:rPr lang="en-GB" sz="1600" dirty="0"/>
              <a:t>#ThinkPlanShare</a:t>
            </a:r>
          </a:p>
          <a:p>
            <a:r>
              <a:rPr lang="en-GB" sz="2400" dirty="0"/>
              <a:t>Landing page for the campaign: 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https://bit.ly/3cYdwn6</a:t>
            </a:r>
            <a:endParaRPr lang="en-GB" sz="2400" dirty="0"/>
          </a:p>
          <a:p>
            <a:r>
              <a:rPr lang="en-GB" sz="2400" dirty="0"/>
              <a:t>It is anticipated that this campaign will run from 15</a:t>
            </a:r>
            <a:r>
              <a:rPr lang="en-GB" sz="2400" baseline="30000" dirty="0"/>
              <a:t>th</a:t>
            </a:r>
            <a:r>
              <a:rPr lang="en-GB" sz="2400" dirty="0"/>
              <a:t> – 21</a:t>
            </a:r>
            <a:r>
              <a:rPr lang="en-GB" sz="2400" baseline="30000" dirty="0"/>
              <a:t>st</a:t>
            </a:r>
            <a:r>
              <a:rPr lang="en-GB" sz="2400" dirty="0"/>
              <a:t> August 2022.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4964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1A0A-A84D-7564-6D92-20B34F5F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086439" cy="1600200"/>
          </a:xfrm>
        </p:spPr>
        <p:txBody>
          <a:bodyPr>
            <a:normAutofit/>
          </a:bodyPr>
          <a:lstStyle/>
          <a:p>
            <a:r>
              <a:rPr lang="en-GB" dirty="0"/>
              <a:t>Message one </a:t>
            </a:r>
            <a:br>
              <a:rPr lang="en-GB" dirty="0"/>
            </a:br>
            <a:r>
              <a:rPr lang="en-GB" sz="1800" dirty="0"/>
              <a:t>for use on Facebook, Twitter &amp; Instagram</a:t>
            </a:r>
            <a:br>
              <a:rPr lang="en-GB" sz="1800" dirty="0"/>
            </a:br>
            <a:endParaRPr lang="en-GB" dirty="0"/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D4EA498F-D011-38B5-C737-D0CF0FE6A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987425"/>
            <a:ext cx="4873625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3C01A-DA7A-3515-E8A4-C92F55994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drink leaves you dead tired…. Who’s in charge?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Drinking and sleeping with your child can have fatal consequences.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are drinking alcohol at home, stay in control.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#WhosInCharge? #SafeSleep #ThinkPlanShare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https://bit.ly/3cYdwn6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1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1A0A-A84D-7564-6D92-20B34F5F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210007" cy="1600200"/>
          </a:xfrm>
        </p:spPr>
        <p:txBody>
          <a:bodyPr>
            <a:normAutofit/>
          </a:bodyPr>
          <a:lstStyle/>
          <a:p>
            <a:r>
              <a:rPr lang="en-GB" dirty="0"/>
              <a:t>Message two</a:t>
            </a:r>
            <a:br>
              <a:rPr lang="en-GB" dirty="0"/>
            </a:br>
            <a:r>
              <a:rPr lang="en-GB" sz="1800" dirty="0"/>
              <a:t>for use on Facebook, Twitter &amp; Instagram</a:t>
            </a:r>
            <a:br>
              <a:rPr lang="en-GB" sz="3200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3C01A-DA7A-3515-E8A4-C92F55994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Heading out for a drink, tonight? Think, Who’s in charge?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would never endanger your baby’s life on purpose, but you could be putting their safety at risk if you drink while looking after them.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#WhosInCharge? #SafeSleep #ThinkPlanShare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https://bit.ly/3vSmwAT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0F1BAFC-AC13-A909-1958-B1E49928B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688306"/>
            <a:ext cx="6172200" cy="3471862"/>
          </a:xfrm>
        </p:spPr>
      </p:pic>
    </p:spTree>
    <p:extLst>
      <p:ext uri="{BB962C8B-B14F-4D97-AF65-F5344CB8AC3E}">
        <p14:creationId xmlns:p14="http://schemas.microsoft.com/office/powerpoint/2010/main" val="2064568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1A0A-A84D-7564-6D92-20B34F5F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127628" cy="1600200"/>
          </a:xfrm>
        </p:spPr>
        <p:txBody>
          <a:bodyPr>
            <a:normAutofit/>
          </a:bodyPr>
          <a:lstStyle/>
          <a:p>
            <a:r>
              <a:rPr lang="en-GB" dirty="0"/>
              <a:t>Message three</a:t>
            </a:r>
            <a:br>
              <a:rPr lang="en-GB" dirty="0"/>
            </a:br>
            <a:r>
              <a:rPr lang="en-GB" sz="1800" dirty="0"/>
              <a:t>for use on Facebook, Twitter &amp; Instagram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3C01A-DA7A-3515-E8A4-C92F55994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working to raise awareness of the risks of drinking alcohol whilst caring for young babies and children.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are planning on drinking, remember to think, plan and share with others, who’s in charge.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#WhosInCharge? #SafeSleep #ThinkPlanShare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https://bit.ly/3BwLZDx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CFE9B8EB-EC56-AE6F-9A53-A86250B65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688306"/>
            <a:ext cx="6172200" cy="3471862"/>
          </a:xfrm>
        </p:spPr>
      </p:pic>
    </p:spTree>
    <p:extLst>
      <p:ext uri="{BB962C8B-B14F-4D97-AF65-F5344CB8AC3E}">
        <p14:creationId xmlns:p14="http://schemas.microsoft.com/office/powerpoint/2010/main" val="98868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1A0A-A84D-7564-6D92-20B34F5F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Message four</a:t>
            </a:r>
            <a:br>
              <a:rPr lang="en-GB" dirty="0"/>
            </a:br>
            <a:r>
              <a:rPr lang="en-GB" sz="2000" dirty="0"/>
              <a:t>for use on Facebook &amp; Instagram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3C01A-DA7A-3515-E8A4-C92F55994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every alcoholic drink you consume, your ability to safely look after and respond to a child reduces.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Before you drink, at home, when out, or when on holiday, ask yourself who’s in charge?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a plan. Communicate the plan. Keep everyone safe.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#WhosInCharge? #SafeSleep #ThinkPlanShare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https://bit.ly/3cYdwn6</a:t>
            </a: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B5941103-9647-7FA1-51E8-53AD6C4B6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987425"/>
            <a:ext cx="4873625" cy="4873625"/>
          </a:xfrm>
        </p:spPr>
      </p:pic>
    </p:spTree>
    <p:extLst>
      <p:ext uri="{BB962C8B-B14F-4D97-AF65-F5344CB8AC3E}">
        <p14:creationId xmlns:p14="http://schemas.microsoft.com/office/powerpoint/2010/main" val="453807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1A0A-A84D-7564-6D92-20B34F5F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135866" cy="1600200"/>
          </a:xfrm>
        </p:spPr>
        <p:txBody>
          <a:bodyPr/>
          <a:lstStyle/>
          <a:p>
            <a:r>
              <a:rPr lang="en-GB" dirty="0"/>
              <a:t>Message five </a:t>
            </a:r>
            <a:br>
              <a:rPr lang="en-GB" dirty="0"/>
            </a:br>
            <a:r>
              <a:rPr lang="en-GB" sz="1800" dirty="0"/>
              <a:t>for use on Facebook, Twitter &amp; Instagram</a:t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3C01A-DA7A-3515-E8A4-C92F55994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Having a few drinks with friends and family in the evening summer sunshine?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Alcohol presents risks to you and your child. Think, plan and share with others, who’s in charge?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#WhosInCharge? #SafeSleep #ThinkPlanShare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https://bit.ly/3cYdwn6</a:t>
            </a:r>
          </a:p>
        </p:txBody>
      </p:sp>
      <p:pic>
        <p:nvPicPr>
          <p:cNvPr id="6" name="Content Placeholder 5" descr="A person talking on a cell phone&#10;&#10;Description automatically generated with medium confidence">
            <a:extLst>
              <a:ext uri="{FF2B5EF4-FFF2-40B4-BE49-F238E27FC236}">
                <a16:creationId xmlns:a16="http://schemas.microsoft.com/office/drawing/2014/main" id="{9D1F0E3C-497B-A034-033F-8614E0985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987425"/>
            <a:ext cx="4873625" cy="4873625"/>
          </a:xfrm>
        </p:spPr>
      </p:pic>
    </p:spTree>
    <p:extLst>
      <p:ext uri="{BB962C8B-B14F-4D97-AF65-F5344CB8AC3E}">
        <p14:creationId xmlns:p14="http://schemas.microsoft.com/office/powerpoint/2010/main" val="359374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1A0A-A84D-7564-6D92-20B34F5F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234720" cy="1600200"/>
          </a:xfrm>
        </p:spPr>
        <p:txBody>
          <a:bodyPr/>
          <a:lstStyle/>
          <a:p>
            <a:r>
              <a:rPr lang="en-GB" dirty="0"/>
              <a:t>Message six </a:t>
            </a:r>
            <a:br>
              <a:rPr lang="en-GB" dirty="0"/>
            </a:br>
            <a:r>
              <a:rPr lang="en-GB" sz="1800" dirty="0"/>
              <a:t>for use on Facebook, Twitter &amp; Instagram</a:t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3C01A-DA7A-3515-E8A4-C92F55994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Sleeping on a sofa with a baby can increase the risk of infant death by 50 times according to @LullabyTrust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Always lift the baby into a safe space, particularly if you have been drinking alcohol.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#WhosInCharge? #SafeSleep #ThinkPlanShare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https://bit.ly/3cYdwn6</a:t>
            </a:r>
          </a:p>
        </p:txBody>
      </p:sp>
      <p:pic>
        <p:nvPicPr>
          <p:cNvPr id="10" name="Content Placeholder 9" descr="A picture containing text, book, baby&#10;&#10;Description automatically generated">
            <a:extLst>
              <a:ext uri="{FF2B5EF4-FFF2-40B4-BE49-F238E27FC236}">
                <a16:creationId xmlns:a16="http://schemas.microsoft.com/office/drawing/2014/main" id="{D40B17BA-931F-5640-7EFB-2D6531DEB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987425"/>
            <a:ext cx="4873625" cy="4873625"/>
          </a:xfrm>
        </p:spPr>
      </p:pic>
    </p:spTree>
    <p:extLst>
      <p:ext uri="{BB962C8B-B14F-4D97-AF65-F5344CB8AC3E}">
        <p14:creationId xmlns:p14="http://schemas.microsoft.com/office/powerpoint/2010/main" val="3770907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1372</Words>
  <Application>Microsoft Office PowerPoint</Application>
  <PresentationFormat>Widescreen</PresentationFormat>
  <Paragraphs>107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Muli</vt:lpstr>
      <vt:lpstr>Office Theme</vt:lpstr>
      <vt:lpstr>Who’s in Charge?  Social Media Assets</vt:lpstr>
      <vt:lpstr>Who’s in charge?  Safe sleep campaign</vt:lpstr>
      <vt:lpstr>Campaign assets / link to download</vt:lpstr>
      <vt:lpstr>Message one  for use on Facebook, Twitter &amp; Instagram </vt:lpstr>
      <vt:lpstr>Message two for use on Facebook, Twitter &amp; Instagram </vt:lpstr>
      <vt:lpstr>Message three for use on Facebook, Twitter &amp; Instagram </vt:lpstr>
      <vt:lpstr>Message four for use on Facebook &amp; Instagram </vt:lpstr>
      <vt:lpstr>Message five  for use on Facebook, Twitter &amp; Instagram </vt:lpstr>
      <vt:lpstr>Message six  for use on Facebook, Twitter &amp; Instagram </vt:lpstr>
      <vt:lpstr>Message seven for use on Facebook, Twitter &amp; Instagram </vt:lpstr>
      <vt:lpstr>Message eight for use on Facebook &amp; Instagram </vt:lpstr>
      <vt:lpstr>Message eight for use on Twitter </vt:lpstr>
      <vt:lpstr>Message nine  for use on Facebook &amp; Instagram </vt:lpstr>
      <vt:lpstr>Message ten for use on Facebook &amp; Instagram </vt:lpstr>
      <vt:lpstr>Message ten for use on Twitter  </vt:lpstr>
      <vt:lpstr>Message eleven for use on Facebook &amp; Instagram </vt:lpstr>
      <vt:lpstr>Message twelve for use on Facebook &amp; Instagram </vt:lpstr>
      <vt:lpstr>Message thirteen for use on Facebook, Twitter &amp; Instagram </vt:lpstr>
      <vt:lpstr>Email signature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Who’s in Charge?  Social Media Assets</dc:title>
  <dc:creator>NORTH, Kirsty (NHS FRIMLEY ICB - D4U1Y)</dc:creator>
  <cp:lastModifiedBy>NORTH, Kirsty (NHS FRIMLEY ICB - D4U1Y)</cp:lastModifiedBy>
  <cp:revision>3</cp:revision>
  <dcterms:created xsi:type="dcterms:W3CDTF">2022-07-19T11:58:01Z</dcterms:created>
  <dcterms:modified xsi:type="dcterms:W3CDTF">2022-08-02T07:35:12Z</dcterms:modified>
</cp:coreProperties>
</file>