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1F56C-B7EA-4CA7-4063-8ED15D638C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9DEC41-0771-0DB0-5327-2D2042682C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55004-9E24-A79F-E4AA-CC6A0C319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F7CA-3C2E-47E3-8DE2-DA957DAB2C78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F765D-A159-4E0C-1DA8-1995D4F10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CF0E8-C803-E58A-4C5D-81CEA5879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D861-E2FB-46E1-825B-57BE65614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545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594B1-D454-C226-A767-F96C46CD7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9353D6-CC11-9EB5-7840-013E150DF9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1E97B-6662-10AB-599B-D3D9B3390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F7CA-3C2E-47E3-8DE2-DA957DAB2C78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F8B80-BCCB-7A28-0FBA-DADB8A169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37CF98-2F85-EAB3-5169-72DEA15CE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D861-E2FB-46E1-825B-57BE65614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71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B0A1AC-9E13-1ECE-0B25-74B8B3DD7F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1AA9F8-BA59-C2A6-5742-2B8B56496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A07CC-712A-6868-D7C5-D7571D993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F7CA-3C2E-47E3-8DE2-DA957DAB2C78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F4C0C-2DEF-C218-B26B-8170A5E91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DC9FA9-E7C4-7B38-CF06-C80E0E0F8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D861-E2FB-46E1-825B-57BE65614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208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18D91-8570-647E-D432-6533EA800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5141A-DE99-2570-AEA9-011CF2698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857CA-B6F0-58A1-1E6E-E7FADDD52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F7CA-3C2E-47E3-8DE2-DA957DAB2C78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FF6C2-8029-C79B-8DA7-CE003F9D0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A8EA4-7104-AD89-707F-4457D9C3C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D861-E2FB-46E1-825B-57BE65614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24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EFC84-105E-86DA-DB8D-7404DE3D3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1F9A00-4793-08E6-86DE-F2B849EE5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96F13-D996-3CEE-E1D8-7A984B595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F7CA-3C2E-47E3-8DE2-DA957DAB2C78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3969B-B8B2-B0B6-283C-419EEC761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FC35A-C71A-CB31-120A-26BD508A1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D861-E2FB-46E1-825B-57BE65614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259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B8B67-E0EE-1A0B-4D07-8B1A98339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2897A-FF24-6D7B-B764-9876AC7BFA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2A28-4523-9524-68D1-B9C6266008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EEBC6F-4154-F719-DEF2-E81306A04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F7CA-3C2E-47E3-8DE2-DA957DAB2C78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CA481F-E9A2-B433-21F8-ECC0C6164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B5144D-2032-33A1-A097-C5458BB05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D861-E2FB-46E1-825B-57BE65614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919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22ADC-1EA1-20C6-9919-66F9E314C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094424-D1FE-ACF8-61FB-23413C025C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0D666F-BFED-2339-B0C9-7E59C18AEB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E087E1-EE6C-43DA-4ADB-F5C69EA7BA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EDF9A2-E88A-B72F-6752-E8663BD64D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01FCC6-5EBB-F44E-D89D-519413A95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F7CA-3C2E-47E3-8DE2-DA957DAB2C78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BF21BD-E569-18AF-32C3-91440B8F2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74078B-0573-584A-A027-5CB17BFDA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D861-E2FB-46E1-825B-57BE65614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012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2761A-D766-079A-B1FE-8BED0124B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9DD1DC-374E-D1F4-1A79-671A1D2D2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F7CA-3C2E-47E3-8DE2-DA957DAB2C78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9CBD6A-07A1-4986-2DD1-379901051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E3398C-62E8-AAE6-DD04-1B9441529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D861-E2FB-46E1-825B-57BE65614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743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321F83-2954-C0AD-4FC7-4C9722A4C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F7CA-3C2E-47E3-8DE2-DA957DAB2C78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0A2BD5-6684-B88E-49E2-6AE888487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7CE1ED-2356-B074-3057-B38B53DAC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D861-E2FB-46E1-825B-57BE65614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562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865E8-AE1D-3744-6A09-014F3C1E1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B4EF6-8D43-0116-55C0-ED108AE42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66CD9-64D2-9442-6E2F-B5C735BC84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C6CD37-9CA1-4CFC-EDFD-8B686B178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F7CA-3C2E-47E3-8DE2-DA957DAB2C78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994A31-5B0F-280C-F230-8177567ED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A5BEEE-5341-F073-DBC8-1B04769D8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D861-E2FB-46E1-825B-57BE65614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80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3C7B5-77D4-8270-A248-349BF25E5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5F4DEB-1E75-0007-E83E-D7916BB79D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6F2146-85B8-4A10-D960-419065C005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6835D2-0972-42B2-75E2-01DF8357B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F7CA-3C2E-47E3-8DE2-DA957DAB2C78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F4849E-4CCE-F67D-7558-51EA5022F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A52D1D-6D2B-FA04-6AF4-6F5EBC99B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DD861-E2FB-46E1-825B-57BE65614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9000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BF95B5-9254-FB10-476A-9FEECD2E6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721AFB-A11D-BD03-7F53-774C80C2F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19BBD-6103-1645-06BB-A805FB666F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1F7CA-3C2E-47E3-8DE2-DA957DAB2C78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46D8E-335E-6161-E534-1969C44D3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06F53-A838-D5BC-D642-084BE4528F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DD861-E2FB-46E1-825B-57BE65614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03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england.nhs.uk/wp-content/uploads/2023/01/Dynamic-support-register-and-Care-Education-and-Treatment-Review-policy-and-guide-infographic-scaled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68152" y="396850"/>
            <a:ext cx="3757609" cy="720991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>
            <a:off x="0" y="6782754"/>
            <a:ext cx="12192000" cy="93909"/>
            <a:chOff x="0" y="0"/>
            <a:chExt cx="24384000" cy="187817"/>
          </a:xfrm>
        </p:grpSpPr>
        <p:grpSp>
          <p:nvGrpSpPr>
            <p:cNvPr id="5" name="Group 5"/>
            <p:cNvGrpSpPr/>
            <p:nvPr/>
          </p:nvGrpSpPr>
          <p:grpSpPr>
            <a:xfrm>
              <a:off x="0" y="0"/>
              <a:ext cx="6099209" cy="187817"/>
              <a:chOff x="0" y="0"/>
              <a:chExt cx="4949064" cy="15240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0" y="0"/>
                <a:ext cx="4949064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4949064" h="152400">
                    <a:moveTo>
                      <a:pt x="0" y="0"/>
                    </a:moveTo>
                    <a:lnTo>
                      <a:pt x="4949064" y="0"/>
                    </a:lnTo>
                    <a:lnTo>
                      <a:pt x="4949064" y="152400"/>
                    </a:lnTo>
                    <a:lnTo>
                      <a:pt x="0" y="152400"/>
                    </a:lnTo>
                    <a:close/>
                  </a:path>
                </a:pathLst>
              </a:custGeom>
              <a:solidFill>
                <a:srgbClr val="463086"/>
              </a:solidFill>
            </p:spPr>
          </p:sp>
        </p:grpSp>
        <p:grpSp>
          <p:nvGrpSpPr>
            <p:cNvPr id="7" name="Group 7"/>
            <p:cNvGrpSpPr/>
            <p:nvPr/>
          </p:nvGrpSpPr>
          <p:grpSpPr>
            <a:xfrm>
              <a:off x="6099209" y="0"/>
              <a:ext cx="6092791" cy="187817"/>
              <a:chOff x="0" y="0"/>
              <a:chExt cx="4943857" cy="15240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4943856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4943856" h="152400">
                    <a:moveTo>
                      <a:pt x="0" y="0"/>
                    </a:moveTo>
                    <a:lnTo>
                      <a:pt x="4943856" y="0"/>
                    </a:lnTo>
                    <a:lnTo>
                      <a:pt x="4943856" y="152400"/>
                    </a:lnTo>
                    <a:lnTo>
                      <a:pt x="0" y="152400"/>
                    </a:lnTo>
                    <a:close/>
                  </a:path>
                </a:pathLst>
              </a:custGeom>
              <a:solidFill>
                <a:srgbClr val="BB1B83"/>
              </a:solidFill>
            </p:spPr>
          </p:sp>
        </p:grpSp>
        <p:grpSp>
          <p:nvGrpSpPr>
            <p:cNvPr id="9" name="Group 9"/>
            <p:cNvGrpSpPr/>
            <p:nvPr/>
          </p:nvGrpSpPr>
          <p:grpSpPr>
            <a:xfrm>
              <a:off x="12192000" y="0"/>
              <a:ext cx="6099209" cy="187817"/>
              <a:chOff x="0" y="0"/>
              <a:chExt cx="4949064" cy="152400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4949064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4949064" h="152400">
                    <a:moveTo>
                      <a:pt x="0" y="0"/>
                    </a:moveTo>
                    <a:lnTo>
                      <a:pt x="4949064" y="0"/>
                    </a:lnTo>
                    <a:lnTo>
                      <a:pt x="4949064" y="152400"/>
                    </a:lnTo>
                    <a:lnTo>
                      <a:pt x="0" y="152400"/>
                    </a:lnTo>
                    <a:close/>
                  </a:path>
                </a:pathLst>
              </a:custGeom>
              <a:solidFill>
                <a:srgbClr val="299FAE"/>
              </a:solidFill>
            </p:spPr>
          </p:sp>
        </p:grpSp>
        <p:grpSp>
          <p:nvGrpSpPr>
            <p:cNvPr id="11" name="Group 11"/>
            <p:cNvGrpSpPr/>
            <p:nvPr/>
          </p:nvGrpSpPr>
          <p:grpSpPr>
            <a:xfrm>
              <a:off x="18291209" y="0"/>
              <a:ext cx="6092791" cy="187817"/>
              <a:chOff x="0" y="0"/>
              <a:chExt cx="4943857" cy="152400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4943856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4943856" h="152400">
                    <a:moveTo>
                      <a:pt x="0" y="0"/>
                    </a:moveTo>
                    <a:lnTo>
                      <a:pt x="4943856" y="0"/>
                    </a:lnTo>
                    <a:lnTo>
                      <a:pt x="4943856" y="152400"/>
                    </a:lnTo>
                    <a:lnTo>
                      <a:pt x="0" y="152400"/>
                    </a:lnTo>
                    <a:close/>
                  </a:path>
                </a:pathLst>
              </a:custGeom>
              <a:solidFill>
                <a:srgbClr val="82C247"/>
              </a:solidFill>
            </p:spPr>
          </p:sp>
        </p:grpSp>
      </p:grpSp>
      <p:grpSp>
        <p:nvGrpSpPr>
          <p:cNvPr id="13" name="Group 13"/>
          <p:cNvGrpSpPr/>
          <p:nvPr/>
        </p:nvGrpSpPr>
        <p:grpSpPr>
          <a:xfrm>
            <a:off x="0" y="0"/>
            <a:ext cx="12192000" cy="93909"/>
            <a:chOff x="0" y="0"/>
            <a:chExt cx="24384000" cy="187817"/>
          </a:xfrm>
        </p:grpSpPr>
        <p:grpSp>
          <p:nvGrpSpPr>
            <p:cNvPr id="14" name="Group 14"/>
            <p:cNvGrpSpPr/>
            <p:nvPr/>
          </p:nvGrpSpPr>
          <p:grpSpPr>
            <a:xfrm>
              <a:off x="0" y="0"/>
              <a:ext cx="6099209" cy="187817"/>
              <a:chOff x="0" y="0"/>
              <a:chExt cx="4949064" cy="152400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4949064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4949064" h="152400">
                    <a:moveTo>
                      <a:pt x="0" y="0"/>
                    </a:moveTo>
                    <a:lnTo>
                      <a:pt x="4949064" y="0"/>
                    </a:lnTo>
                    <a:lnTo>
                      <a:pt x="4949064" y="152400"/>
                    </a:lnTo>
                    <a:lnTo>
                      <a:pt x="0" y="152400"/>
                    </a:lnTo>
                    <a:close/>
                  </a:path>
                </a:pathLst>
              </a:custGeom>
              <a:solidFill>
                <a:srgbClr val="463086"/>
              </a:solidFill>
            </p:spPr>
          </p:sp>
        </p:grpSp>
        <p:grpSp>
          <p:nvGrpSpPr>
            <p:cNvPr id="16" name="Group 16"/>
            <p:cNvGrpSpPr/>
            <p:nvPr/>
          </p:nvGrpSpPr>
          <p:grpSpPr>
            <a:xfrm>
              <a:off x="6099209" y="0"/>
              <a:ext cx="6092791" cy="187817"/>
              <a:chOff x="0" y="0"/>
              <a:chExt cx="4943857" cy="152400"/>
            </a:xfrm>
          </p:grpSpPr>
          <p:sp>
            <p:nvSpPr>
              <p:cNvPr id="17" name="Freeform 17"/>
              <p:cNvSpPr/>
              <p:nvPr/>
            </p:nvSpPr>
            <p:spPr>
              <a:xfrm>
                <a:off x="0" y="0"/>
                <a:ext cx="4943856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4943856" h="152400">
                    <a:moveTo>
                      <a:pt x="0" y="0"/>
                    </a:moveTo>
                    <a:lnTo>
                      <a:pt x="4943856" y="0"/>
                    </a:lnTo>
                    <a:lnTo>
                      <a:pt x="4943856" y="152400"/>
                    </a:lnTo>
                    <a:lnTo>
                      <a:pt x="0" y="152400"/>
                    </a:lnTo>
                    <a:close/>
                  </a:path>
                </a:pathLst>
              </a:custGeom>
              <a:solidFill>
                <a:srgbClr val="BB1B83"/>
              </a:solidFill>
            </p:spPr>
          </p:sp>
        </p:grpSp>
        <p:grpSp>
          <p:nvGrpSpPr>
            <p:cNvPr id="18" name="Group 18"/>
            <p:cNvGrpSpPr/>
            <p:nvPr/>
          </p:nvGrpSpPr>
          <p:grpSpPr>
            <a:xfrm>
              <a:off x="12192000" y="0"/>
              <a:ext cx="6099209" cy="187817"/>
              <a:chOff x="0" y="0"/>
              <a:chExt cx="4949064" cy="152400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4949064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4949064" h="152400">
                    <a:moveTo>
                      <a:pt x="0" y="0"/>
                    </a:moveTo>
                    <a:lnTo>
                      <a:pt x="4949064" y="0"/>
                    </a:lnTo>
                    <a:lnTo>
                      <a:pt x="4949064" y="152400"/>
                    </a:lnTo>
                    <a:lnTo>
                      <a:pt x="0" y="152400"/>
                    </a:lnTo>
                    <a:close/>
                  </a:path>
                </a:pathLst>
              </a:custGeom>
              <a:solidFill>
                <a:srgbClr val="299FAE"/>
              </a:solidFill>
            </p:spPr>
          </p:sp>
        </p:grpSp>
        <p:grpSp>
          <p:nvGrpSpPr>
            <p:cNvPr id="20" name="Group 20"/>
            <p:cNvGrpSpPr/>
            <p:nvPr/>
          </p:nvGrpSpPr>
          <p:grpSpPr>
            <a:xfrm>
              <a:off x="18291209" y="0"/>
              <a:ext cx="6092791" cy="187817"/>
              <a:chOff x="0" y="0"/>
              <a:chExt cx="4943857" cy="152400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0" y="0"/>
                <a:ext cx="4943856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4943856" h="152400">
                    <a:moveTo>
                      <a:pt x="0" y="0"/>
                    </a:moveTo>
                    <a:lnTo>
                      <a:pt x="4943856" y="0"/>
                    </a:lnTo>
                    <a:lnTo>
                      <a:pt x="4943856" y="152400"/>
                    </a:lnTo>
                    <a:lnTo>
                      <a:pt x="0" y="152400"/>
                    </a:lnTo>
                    <a:close/>
                  </a:path>
                </a:pathLst>
              </a:custGeom>
              <a:solidFill>
                <a:srgbClr val="82C247"/>
              </a:solidFill>
            </p:spPr>
          </p:sp>
        </p:grpSp>
      </p:grpSp>
      <p:pic>
        <p:nvPicPr>
          <p:cNvPr id="22" name="Picture 2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710333" y="245380"/>
            <a:ext cx="1113515" cy="874634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368151" y="1271485"/>
            <a:ext cx="11455697" cy="37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happens when someone is accepted onto Frimley ICB’s Dynamic Support Register (DSR)?</a:t>
            </a:r>
            <a:endParaRPr lang="en-GB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64C06A5-EE03-60C2-553F-6BC7D5B5810F}"/>
              </a:ext>
            </a:extLst>
          </p:cNvPr>
          <p:cNvSpPr/>
          <p:nvPr/>
        </p:nvSpPr>
        <p:spPr>
          <a:xfrm>
            <a:off x="368150" y="1645242"/>
            <a:ext cx="2681453" cy="493916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/>
              <a:t>Someone is ‘green’ if there are ‘some [effectively managed] risks that could lead to the person being admitted … to a mental health hospital’</a:t>
            </a:r>
          </a:p>
          <a:p>
            <a:endParaRPr lang="en-GB" sz="1200" dirty="0"/>
          </a:p>
          <a:p>
            <a:r>
              <a:rPr lang="en-GB" sz="1600" dirty="0"/>
              <a:t>They will be:</a:t>
            </a:r>
          </a:p>
          <a:p>
            <a:endParaRPr lang="en-GB" sz="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Escalated to the ICB to ensure local services are working together and offering appropriate support.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C(E)TR may occur, but a network meeting is more likely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Regularly reviewed to ensure that their RAG rating remains appropriate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743C12B-6337-A526-AB9D-0ECB6E775E43}"/>
              </a:ext>
            </a:extLst>
          </p:cNvPr>
          <p:cNvSpPr/>
          <p:nvPr/>
        </p:nvSpPr>
        <p:spPr>
          <a:xfrm>
            <a:off x="3292899" y="1645242"/>
            <a:ext cx="2681453" cy="4939164"/>
          </a:xfrm>
          <a:prstGeom prst="rect">
            <a:avLst/>
          </a:prstGeom>
          <a:solidFill>
            <a:srgbClr val="F2B8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/>
              <a:t>Someone is ‘amber’ if there is an “immediate risk [of admission] … without urgent intervention”</a:t>
            </a:r>
          </a:p>
          <a:p>
            <a:endParaRPr lang="en-GB" sz="1200" dirty="0"/>
          </a:p>
          <a:p>
            <a:r>
              <a:rPr lang="en-GB" sz="1600" dirty="0"/>
              <a:t>They will be:</a:t>
            </a:r>
          </a:p>
          <a:p>
            <a:endParaRPr lang="en-GB" sz="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Offered a key worker (if 25 or under)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Recommended to have a C(E)TR/LAEP. Repeat C(E)TRs/LAEPs can be requested.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Supported to access Independent funding requests (IFRs) to support admission avoidance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Regularly reviewed to ensure that their RAG rating remains appropriate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46D05E2-249A-AA95-3793-9F479A3C44BC}"/>
              </a:ext>
            </a:extLst>
          </p:cNvPr>
          <p:cNvSpPr/>
          <p:nvPr/>
        </p:nvSpPr>
        <p:spPr>
          <a:xfrm>
            <a:off x="6217648" y="1645242"/>
            <a:ext cx="2681453" cy="49391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/>
              <a:t>Someone is ‘red’ if there is “immediate risk [of admission]”.</a:t>
            </a:r>
          </a:p>
          <a:p>
            <a:endParaRPr lang="en-GB" sz="1200" dirty="0"/>
          </a:p>
          <a:p>
            <a:r>
              <a:rPr lang="en-GB" sz="1600" dirty="0"/>
              <a:t>They will be:</a:t>
            </a:r>
          </a:p>
          <a:p>
            <a:endParaRPr lang="en-GB" sz="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Offered a key worker (if 25 or under)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Offered a C(E)TR/LAEP. A C(E)TR will be repeated 3-monthly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Supported to access Independent funding requests (IFRs) to support admission avoidance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Regularly reviewed to ensure that their RAG rating remains appropriate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68EDF94-ACC1-DB1C-CAF3-290793E9A035}"/>
              </a:ext>
            </a:extLst>
          </p:cNvPr>
          <p:cNvSpPr/>
          <p:nvPr/>
        </p:nvSpPr>
        <p:spPr>
          <a:xfrm>
            <a:off x="9142397" y="1645243"/>
            <a:ext cx="2681453" cy="493916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/>
              <a:t>Someone is ‘RAG’ rated as blue if they are a current inpatient.</a:t>
            </a:r>
          </a:p>
          <a:p>
            <a:endParaRPr lang="en-GB" sz="1200" dirty="0"/>
          </a:p>
          <a:p>
            <a:r>
              <a:rPr lang="en-GB" sz="1600" dirty="0"/>
              <a:t>They will be offered:</a:t>
            </a:r>
          </a:p>
          <a:p>
            <a:endParaRPr lang="en-GB" sz="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C(E)TRs at time points recommended by NHSE, e.g., post-admission, at regular review intervals, if there is frequent restrictive practice,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Commissioner oversight visits to ensure that care offered in hospital settings is appropriate, safe, and effective.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48BE804-E57C-440F-DA4D-5231E7418A6C}"/>
              </a:ext>
            </a:extLst>
          </p:cNvPr>
          <p:cNvSpPr txBox="1"/>
          <p:nvPr/>
        </p:nvSpPr>
        <p:spPr>
          <a:xfrm>
            <a:off x="2407640" y="6561074"/>
            <a:ext cx="1234659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dirty="0">
                <a:hlinkClick r:id="rId4"/>
              </a:rPr>
              <a:t>https://www.england.nhs.uk/wp-content/uploads/2023/01/Dynamic-support-register-and-Care-Education-and-Treatment-Review-policy-and-guide-infographic-scaled.jpg</a:t>
            </a:r>
            <a:endParaRPr lang="en-GB" sz="1100" dirty="0"/>
          </a:p>
          <a:p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1944753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334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BREEZE, James (NHS FRIMLEY ICB - D4U1Y)</dc:creator>
  <cp:lastModifiedBy>BREEZE, James (NHS FRIMLEY ICB - D4U1Y)</cp:lastModifiedBy>
  <cp:revision>4</cp:revision>
  <dcterms:created xsi:type="dcterms:W3CDTF">2023-10-02T10:01:07Z</dcterms:created>
  <dcterms:modified xsi:type="dcterms:W3CDTF">2023-10-02T14:20:41Z</dcterms:modified>
</cp:coreProperties>
</file>